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 id="2147483680" r:id="rId4"/>
  </p:sldMasterIdLst>
  <p:notesMasterIdLst>
    <p:notesMasterId r:id="rId44"/>
  </p:notesMasterIdLst>
  <p:sldIdLst>
    <p:sldId id="351" r:id="rId5"/>
    <p:sldId id="257" r:id="rId6"/>
    <p:sldId id="258" r:id="rId7"/>
    <p:sldId id="260" r:id="rId8"/>
    <p:sldId id="261" r:id="rId9"/>
    <p:sldId id="262" r:id="rId10"/>
    <p:sldId id="263" r:id="rId11"/>
    <p:sldId id="264" r:id="rId12"/>
    <p:sldId id="265" r:id="rId13"/>
    <p:sldId id="267" r:id="rId14"/>
    <p:sldId id="268" r:id="rId15"/>
    <p:sldId id="340" r:id="rId16"/>
    <p:sldId id="269" r:id="rId17"/>
    <p:sldId id="270" r:id="rId18"/>
    <p:sldId id="273" r:id="rId19"/>
    <p:sldId id="272" r:id="rId20"/>
    <p:sldId id="311" r:id="rId21"/>
    <p:sldId id="314" r:id="rId22"/>
    <p:sldId id="318" r:id="rId23"/>
    <p:sldId id="274" r:id="rId24"/>
    <p:sldId id="337" r:id="rId25"/>
    <p:sldId id="275" r:id="rId26"/>
    <p:sldId id="317" r:id="rId27"/>
    <p:sldId id="276" r:id="rId28"/>
    <p:sldId id="277" r:id="rId29"/>
    <p:sldId id="335" r:id="rId30"/>
    <p:sldId id="346" r:id="rId31"/>
    <p:sldId id="347" r:id="rId32"/>
    <p:sldId id="348" r:id="rId33"/>
    <p:sldId id="349" r:id="rId34"/>
    <p:sldId id="331" r:id="rId35"/>
    <p:sldId id="332" r:id="rId36"/>
    <p:sldId id="333" r:id="rId37"/>
    <p:sldId id="350" r:id="rId38"/>
    <p:sldId id="278" r:id="rId39"/>
    <p:sldId id="284" r:id="rId40"/>
    <p:sldId id="285" r:id="rId41"/>
    <p:sldId id="286" r:id="rId42"/>
    <p:sldId id="299"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Arimo" panose="020B0604020202020204" charset="0"/>
      <p:regular r:id="rId49"/>
    </p:embeddedFont>
    <p:embeddedFont>
      <p:font typeface="Arimo Bold Italics" panose="020B0604020202020204" charset="0"/>
      <p:regular r:id="rId50"/>
    </p:embeddedFont>
    <p:embeddedFont>
      <p:font typeface="Barlow Bold Bold" panose="020B0604020202020204" charset="0"/>
      <p:regular r:id="rId51"/>
    </p:embeddedFont>
    <p:embeddedFont>
      <p:font typeface="MS PGothic" panose="020B0600070205080204" pitchFamily="34" charset="-128"/>
      <p:regular r:id="rId52"/>
    </p:embeddedFont>
    <p:embeddedFont>
      <p:font typeface="League Spartan" panose="020B0604020202020204" charset="0"/>
      <p:regular r:id="rId53"/>
    </p:embeddedFont>
    <p:embeddedFont>
      <p:font typeface="Lato Bold" panose="020B0604020202020204" charset="0"/>
      <p:regular r:id="rId54"/>
    </p:embeddedFont>
    <p:embeddedFont>
      <p:font typeface="MS PGothic" panose="020B0600070205080204" pitchFamily="34" charset="-128"/>
      <p:regular r:id="rId52"/>
    </p:embeddedFont>
    <p:embeddedFont>
      <p:font typeface="Arimo Bold" panose="020B0604020202020204" charset="0"/>
      <p:regular r:id="rId55"/>
    </p:embeddedFont>
    <p:embeddedFont>
      <p:font typeface="Barlow Bol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382"/>
    <a:srgbClr val="DD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467" autoAdjust="0"/>
  </p:normalViewPr>
  <p:slideViewPr>
    <p:cSldViewPr>
      <p:cViewPr varScale="1">
        <p:scale>
          <a:sx n="47" d="100"/>
          <a:sy n="47" d="100"/>
        </p:scale>
        <p:origin x="113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6B214-9F23-4F3F-9957-DFB46CEC762E}" type="datetimeFigureOut">
              <a:rPr lang="it-IT" smtClean="0"/>
              <a:t>25/10/2022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E406C-2E33-4DA9-BEEC-0599001591D8}" type="slidenum">
              <a:rPr lang="it-IT" smtClean="0"/>
              <a:t>‹Nr.›</a:t>
            </a:fld>
            <a:endParaRPr lang="it-IT"/>
          </a:p>
        </p:txBody>
      </p:sp>
    </p:spTree>
    <p:extLst>
      <p:ext uri="{BB962C8B-B14F-4D97-AF65-F5344CB8AC3E}">
        <p14:creationId xmlns:p14="http://schemas.microsoft.com/office/powerpoint/2010/main" val="426060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latin typeface="+mn-lt"/>
            </a:endParaRPr>
          </a:p>
        </p:txBody>
      </p:sp>
    </p:spTree>
    <p:extLst>
      <p:ext uri="{BB962C8B-B14F-4D97-AF65-F5344CB8AC3E}">
        <p14:creationId xmlns:p14="http://schemas.microsoft.com/office/powerpoint/2010/main" val="3911782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Svenja Heinrich </a:t>
            </a:r>
          </a:p>
        </p:txBody>
      </p:sp>
      <p:sp>
        <p:nvSpPr>
          <p:cNvPr id="4" name="Foliennummernplatzhalter 3"/>
          <p:cNvSpPr>
            <a:spLocks noGrp="1"/>
          </p:cNvSpPr>
          <p:nvPr>
            <p:ph type="sldNum" sz="quarter" idx="10"/>
          </p:nvPr>
        </p:nvSpPr>
        <p:spPr/>
        <p:txBody>
          <a:bodyPr/>
          <a:lstStyle/>
          <a:p>
            <a:fld id="{EC0E406C-2E33-4DA9-BEEC-0599001591D8}" type="slidenum">
              <a:rPr lang="it-IT" smtClean="0"/>
              <a:t>10</a:t>
            </a:fld>
            <a:endParaRPr lang="it-IT"/>
          </a:p>
        </p:txBody>
      </p:sp>
    </p:spTree>
    <p:extLst>
      <p:ext uri="{BB962C8B-B14F-4D97-AF65-F5344CB8AC3E}">
        <p14:creationId xmlns:p14="http://schemas.microsoft.com/office/powerpoint/2010/main" val="15002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EC0E406C-2E33-4DA9-BEEC-0599001591D8}" type="slidenum">
              <a:rPr lang="it-IT" smtClean="0"/>
              <a:t>11</a:t>
            </a:fld>
            <a:endParaRPr lang="it-IT"/>
          </a:p>
        </p:txBody>
      </p:sp>
    </p:spTree>
    <p:extLst>
      <p:ext uri="{BB962C8B-B14F-4D97-AF65-F5344CB8AC3E}">
        <p14:creationId xmlns:p14="http://schemas.microsoft.com/office/powerpoint/2010/main" val="28850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EC0E406C-2E33-4DA9-BEEC-0599001591D8}" type="slidenum">
              <a:rPr lang="it-IT" smtClean="0"/>
              <a:t>12</a:t>
            </a:fld>
            <a:endParaRPr lang="it-IT"/>
          </a:p>
        </p:txBody>
      </p:sp>
    </p:spTree>
    <p:extLst>
      <p:ext uri="{BB962C8B-B14F-4D97-AF65-F5344CB8AC3E}">
        <p14:creationId xmlns:p14="http://schemas.microsoft.com/office/powerpoint/2010/main" val="206772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13</a:t>
            </a:fld>
            <a:endParaRPr lang="it-IT"/>
          </a:p>
        </p:txBody>
      </p:sp>
    </p:spTree>
    <p:extLst>
      <p:ext uri="{BB962C8B-B14F-4D97-AF65-F5344CB8AC3E}">
        <p14:creationId xmlns:p14="http://schemas.microsoft.com/office/powerpoint/2010/main" val="108766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14</a:t>
            </a:fld>
            <a:endParaRPr lang="it-IT"/>
          </a:p>
        </p:txBody>
      </p:sp>
    </p:spTree>
    <p:extLst>
      <p:ext uri="{BB962C8B-B14F-4D97-AF65-F5344CB8AC3E}">
        <p14:creationId xmlns:p14="http://schemas.microsoft.com/office/powerpoint/2010/main" val="2877919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15</a:t>
            </a:fld>
            <a:endParaRPr lang="it-IT"/>
          </a:p>
        </p:txBody>
      </p:sp>
    </p:spTree>
    <p:extLst>
      <p:ext uri="{BB962C8B-B14F-4D97-AF65-F5344CB8AC3E}">
        <p14:creationId xmlns:p14="http://schemas.microsoft.com/office/powerpoint/2010/main" val="2470179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16</a:t>
            </a:fld>
            <a:endParaRPr lang="it-IT"/>
          </a:p>
        </p:txBody>
      </p:sp>
    </p:spTree>
    <p:extLst>
      <p:ext uri="{BB962C8B-B14F-4D97-AF65-F5344CB8AC3E}">
        <p14:creationId xmlns:p14="http://schemas.microsoft.com/office/powerpoint/2010/main" val="3915646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17</a:t>
            </a:fld>
            <a:endParaRPr lang="it-IT"/>
          </a:p>
        </p:txBody>
      </p:sp>
    </p:spTree>
    <p:extLst>
      <p:ext uri="{BB962C8B-B14F-4D97-AF65-F5344CB8AC3E}">
        <p14:creationId xmlns:p14="http://schemas.microsoft.com/office/powerpoint/2010/main" val="2811109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18</a:t>
            </a:fld>
            <a:endParaRPr lang="it-IT"/>
          </a:p>
        </p:txBody>
      </p:sp>
    </p:spTree>
    <p:extLst>
      <p:ext uri="{BB962C8B-B14F-4D97-AF65-F5344CB8AC3E}">
        <p14:creationId xmlns:p14="http://schemas.microsoft.com/office/powerpoint/2010/main" val="705712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EC0E406C-2E33-4DA9-BEEC-0599001591D8}" type="slidenum">
              <a:rPr lang="it-IT" smtClean="0"/>
              <a:t>19</a:t>
            </a:fld>
            <a:endParaRPr lang="it-IT"/>
          </a:p>
        </p:txBody>
      </p:sp>
    </p:spTree>
    <p:extLst>
      <p:ext uri="{BB962C8B-B14F-4D97-AF65-F5344CB8AC3E}">
        <p14:creationId xmlns:p14="http://schemas.microsoft.com/office/powerpoint/2010/main" val="116984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a:t>
            </a:fld>
            <a:endParaRPr lang="it-IT"/>
          </a:p>
        </p:txBody>
      </p:sp>
    </p:spTree>
    <p:extLst>
      <p:ext uri="{BB962C8B-B14F-4D97-AF65-F5344CB8AC3E}">
        <p14:creationId xmlns:p14="http://schemas.microsoft.com/office/powerpoint/2010/main" val="3131475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20</a:t>
            </a:fld>
            <a:endParaRPr lang="it-IT"/>
          </a:p>
        </p:txBody>
      </p:sp>
    </p:spTree>
    <p:extLst>
      <p:ext uri="{BB962C8B-B14F-4D97-AF65-F5344CB8AC3E}">
        <p14:creationId xmlns:p14="http://schemas.microsoft.com/office/powerpoint/2010/main" val="320094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13315" name="Notizenplatzhalter 2"/>
          <p:cNvSpPr>
            <a:spLocks noGrp="1"/>
          </p:cNvSpPr>
          <p:nvPr>
            <p:ph type="body" idx="1"/>
          </p:nvPr>
        </p:nvSpPr>
        <p:spPr>
          <a:noFill/>
        </p:spPr>
        <p:txBody>
          <a:bodyPr/>
          <a:lstStyle/>
          <a:p>
            <a:endParaRPr lang="de-DE" altLang="de-DE" dirty="0" smtClean="0">
              <a:latin typeface="Arial" panose="020B0604020202020204" pitchFamily="34" charset="0"/>
            </a:endParaRPr>
          </a:p>
        </p:txBody>
      </p:sp>
      <p:sp>
        <p:nvSpPr>
          <p:cNvPr id="13316" name="Datumsplatzhalter 3"/>
          <p:cNvSpPr>
            <a:spLocks noGrp="1"/>
          </p:cNvSpPr>
          <p:nvPr>
            <p:ph type="dt" sz="quarter" idx="1"/>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B3B8AE-FF81-4ABD-991C-6EF16B68578C}" type="datetime1">
              <a:rPr kumimoji="1"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25.10.2022</a:t>
            </a:fld>
            <a:endParaRPr kumimoji="1"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3317" name="Foliennummernplatzhalter 4"/>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AB04EF-C72B-4023-BC4F-5412F36B36B0}" type="slidenum">
              <a:rPr kumimoji="1"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1"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105459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22</a:t>
            </a:fld>
            <a:endParaRPr lang="it-IT"/>
          </a:p>
        </p:txBody>
      </p:sp>
    </p:spTree>
    <p:extLst>
      <p:ext uri="{BB962C8B-B14F-4D97-AF65-F5344CB8AC3E}">
        <p14:creationId xmlns:p14="http://schemas.microsoft.com/office/powerpoint/2010/main" val="1504437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23</a:t>
            </a:fld>
            <a:endParaRPr lang="it-IT"/>
          </a:p>
        </p:txBody>
      </p:sp>
    </p:spTree>
    <p:extLst>
      <p:ext uri="{BB962C8B-B14F-4D97-AF65-F5344CB8AC3E}">
        <p14:creationId xmlns:p14="http://schemas.microsoft.com/office/powerpoint/2010/main" val="2975503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24</a:t>
            </a:fld>
            <a:endParaRPr lang="it-IT"/>
          </a:p>
        </p:txBody>
      </p:sp>
    </p:spTree>
    <p:extLst>
      <p:ext uri="{BB962C8B-B14F-4D97-AF65-F5344CB8AC3E}">
        <p14:creationId xmlns:p14="http://schemas.microsoft.com/office/powerpoint/2010/main" val="498207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25</a:t>
            </a:fld>
            <a:endParaRPr lang="it-IT"/>
          </a:p>
        </p:txBody>
      </p:sp>
    </p:spTree>
    <p:extLst>
      <p:ext uri="{BB962C8B-B14F-4D97-AF65-F5344CB8AC3E}">
        <p14:creationId xmlns:p14="http://schemas.microsoft.com/office/powerpoint/2010/main" val="12427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26</a:t>
            </a:fld>
            <a:endParaRPr lang="it-IT"/>
          </a:p>
        </p:txBody>
      </p:sp>
    </p:spTree>
    <p:extLst>
      <p:ext uri="{BB962C8B-B14F-4D97-AF65-F5344CB8AC3E}">
        <p14:creationId xmlns:p14="http://schemas.microsoft.com/office/powerpoint/2010/main" val="73427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27</a:t>
            </a:fld>
            <a:endParaRPr lang="it-IT"/>
          </a:p>
        </p:txBody>
      </p:sp>
    </p:spTree>
    <p:extLst>
      <p:ext uri="{BB962C8B-B14F-4D97-AF65-F5344CB8AC3E}">
        <p14:creationId xmlns:p14="http://schemas.microsoft.com/office/powerpoint/2010/main" val="1863470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28</a:t>
            </a:fld>
            <a:endParaRPr lang="it-IT"/>
          </a:p>
        </p:txBody>
      </p:sp>
    </p:spTree>
    <p:extLst>
      <p:ext uri="{BB962C8B-B14F-4D97-AF65-F5344CB8AC3E}">
        <p14:creationId xmlns:p14="http://schemas.microsoft.com/office/powerpoint/2010/main" val="2671823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29</a:t>
            </a:fld>
            <a:endParaRPr lang="it-IT"/>
          </a:p>
        </p:txBody>
      </p:sp>
    </p:spTree>
    <p:extLst>
      <p:ext uri="{BB962C8B-B14F-4D97-AF65-F5344CB8AC3E}">
        <p14:creationId xmlns:p14="http://schemas.microsoft.com/office/powerpoint/2010/main" val="153360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3</a:t>
            </a:fld>
            <a:endParaRPr lang="it-IT"/>
          </a:p>
        </p:txBody>
      </p:sp>
    </p:spTree>
    <p:extLst>
      <p:ext uri="{BB962C8B-B14F-4D97-AF65-F5344CB8AC3E}">
        <p14:creationId xmlns:p14="http://schemas.microsoft.com/office/powerpoint/2010/main" val="559683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30</a:t>
            </a:fld>
            <a:endParaRPr lang="it-IT"/>
          </a:p>
        </p:txBody>
      </p:sp>
    </p:spTree>
    <p:extLst>
      <p:ext uri="{BB962C8B-B14F-4D97-AF65-F5344CB8AC3E}">
        <p14:creationId xmlns:p14="http://schemas.microsoft.com/office/powerpoint/2010/main" val="1078507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EC0E406C-2E33-4DA9-BEEC-0599001591D8}" type="slidenum">
              <a:rPr lang="it-IT" smtClean="0"/>
              <a:t>31</a:t>
            </a:fld>
            <a:endParaRPr lang="it-IT"/>
          </a:p>
        </p:txBody>
      </p:sp>
    </p:spTree>
    <p:extLst>
      <p:ext uri="{BB962C8B-B14F-4D97-AF65-F5344CB8AC3E}">
        <p14:creationId xmlns:p14="http://schemas.microsoft.com/office/powerpoint/2010/main" val="129188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EC0E406C-2E33-4DA9-BEEC-0599001591D8}" type="slidenum">
              <a:rPr lang="it-IT" smtClean="0"/>
              <a:t>32</a:t>
            </a:fld>
            <a:endParaRPr lang="it-IT"/>
          </a:p>
        </p:txBody>
      </p:sp>
    </p:spTree>
    <p:extLst>
      <p:ext uri="{BB962C8B-B14F-4D97-AF65-F5344CB8AC3E}">
        <p14:creationId xmlns:p14="http://schemas.microsoft.com/office/powerpoint/2010/main" val="2883078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EC0E406C-2E33-4DA9-BEEC-0599001591D8}" type="slidenum">
              <a:rPr lang="it-IT" smtClean="0"/>
              <a:t>33</a:t>
            </a:fld>
            <a:endParaRPr lang="it-IT"/>
          </a:p>
        </p:txBody>
      </p:sp>
    </p:spTree>
    <p:extLst>
      <p:ext uri="{BB962C8B-B14F-4D97-AF65-F5344CB8AC3E}">
        <p14:creationId xmlns:p14="http://schemas.microsoft.com/office/powerpoint/2010/main" val="1945509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34</a:t>
            </a:fld>
            <a:endParaRPr lang="it-IT"/>
          </a:p>
        </p:txBody>
      </p:sp>
    </p:spTree>
    <p:extLst>
      <p:ext uri="{BB962C8B-B14F-4D97-AF65-F5344CB8AC3E}">
        <p14:creationId xmlns:p14="http://schemas.microsoft.com/office/powerpoint/2010/main" val="1257875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35</a:t>
            </a:fld>
            <a:endParaRPr lang="it-IT"/>
          </a:p>
        </p:txBody>
      </p:sp>
    </p:spTree>
    <p:extLst>
      <p:ext uri="{BB962C8B-B14F-4D97-AF65-F5344CB8AC3E}">
        <p14:creationId xmlns:p14="http://schemas.microsoft.com/office/powerpoint/2010/main" val="3940992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36</a:t>
            </a:fld>
            <a:endParaRPr lang="it-IT"/>
          </a:p>
        </p:txBody>
      </p:sp>
    </p:spTree>
    <p:extLst>
      <p:ext uri="{BB962C8B-B14F-4D97-AF65-F5344CB8AC3E}">
        <p14:creationId xmlns:p14="http://schemas.microsoft.com/office/powerpoint/2010/main" val="3708840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37</a:t>
            </a:fld>
            <a:endParaRPr lang="it-IT"/>
          </a:p>
        </p:txBody>
      </p:sp>
    </p:spTree>
    <p:extLst>
      <p:ext uri="{BB962C8B-B14F-4D97-AF65-F5344CB8AC3E}">
        <p14:creationId xmlns:p14="http://schemas.microsoft.com/office/powerpoint/2010/main" val="806535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C0E406C-2E33-4DA9-BEEC-0599001591D8}" type="slidenum">
              <a:rPr lang="it-IT" smtClean="0"/>
              <a:t>38</a:t>
            </a:fld>
            <a:endParaRPr lang="it-IT"/>
          </a:p>
        </p:txBody>
      </p:sp>
    </p:spTree>
    <p:extLst>
      <p:ext uri="{BB962C8B-B14F-4D97-AF65-F5344CB8AC3E}">
        <p14:creationId xmlns:p14="http://schemas.microsoft.com/office/powerpoint/2010/main" val="4065362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EC0E406C-2E33-4DA9-BEEC-0599001591D8}" type="slidenum">
              <a:rPr lang="it-IT" smtClean="0"/>
              <a:t>39</a:t>
            </a:fld>
            <a:endParaRPr lang="it-IT"/>
          </a:p>
        </p:txBody>
      </p:sp>
    </p:spTree>
    <p:extLst>
      <p:ext uri="{BB962C8B-B14F-4D97-AF65-F5344CB8AC3E}">
        <p14:creationId xmlns:p14="http://schemas.microsoft.com/office/powerpoint/2010/main" val="151134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4</a:t>
            </a:fld>
            <a:endParaRPr lang="it-IT"/>
          </a:p>
        </p:txBody>
      </p:sp>
    </p:spTree>
    <p:extLst>
      <p:ext uri="{BB962C8B-B14F-4D97-AF65-F5344CB8AC3E}">
        <p14:creationId xmlns:p14="http://schemas.microsoft.com/office/powerpoint/2010/main" val="302006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5</a:t>
            </a:fld>
            <a:endParaRPr lang="it-IT"/>
          </a:p>
        </p:txBody>
      </p:sp>
    </p:spTree>
    <p:extLst>
      <p:ext uri="{BB962C8B-B14F-4D97-AF65-F5344CB8AC3E}">
        <p14:creationId xmlns:p14="http://schemas.microsoft.com/office/powerpoint/2010/main" val="51364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6</a:t>
            </a:fld>
            <a:endParaRPr lang="it-IT"/>
          </a:p>
        </p:txBody>
      </p:sp>
    </p:spTree>
    <p:extLst>
      <p:ext uri="{BB962C8B-B14F-4D97-AF65-F5344CB8AC3E}">
        <p14:creationId xmlns:p14="http://schemas.microsoft.com/office/powerpoint/2010/main" val="420212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7</a:t>
            </a:fld>
            <a:endParaRPr lang="it-IT"/>
          </a:p>
        </p:txBody>
      </p:sp>
    </p:spTree>
    <p:extLst>
      <p:ext uri="{BB962C8B-B14F-4D97-AF65-F5344CB8AC3E}">
        <p14:creationId xmlns:p14="http://schemas.microsoft.com/office/powerpoint/2010/main" val="147127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8</a:t>
            </a:fld>
            <a:endParaRPr lang="it-IT"/>
          </a:p>
        </p:txBody>
      </p:sp>
    </p:spTree>
    <p:extLst>
      <p:ext uri="{BB962C8B-B14F-4D97-AF65-F5344CB8AC3E}">
        <p14:creationId xmlns:p14="http://schemas.microsoft.com/office/powerpoint/2010/main" val="413347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0E406C-2E33-4DA9-BEEC-0599001591D8}" type="slidenum">
              <a:rPr lang="it-IT" smtClean="0"/>
              <a:t>9</a:t>
            </a:fld>
            <a:endParaRPr lang="it-IT"/>
          </a:p>
        </p:txBody>
      </p:sp>
    </p:spTree>
    <p:extLst>
      <p:ext uri="{BB962C8B-B14F-4D97-AF65-F5344CB8AC3E}">
        <p14:creationId xmlns:p14="http://schemas.microsoft.com/office/powerpoint/2010/main" val="67874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528247-8081-4FD1-A919-3717B78D9787}"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158CF-792C-44F8-8E35-8E041C15DF28}"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3F8FF-5626-4175-A4EC-D63A030F1A58}"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1 + H3 + Text + Aufzähl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8" name="Textplatzhalter 7">
            <a:extLst>
              <a:ext uri="{FF2B5EF4-FFF2-40B4-BE49-F238E27FC236}">
                <a16:creationId xmlns:a16="http://schemas.microsoft.com/office/drawing/2014/main" id="{D07DB453-AF0E-47D1-A52F-0A8AF43677F5}"/>
              </a:ext>
            </a:extLst>
          </p:cNvPr>
          <p:cNvSpPr>
            <a:spLocks noGrp="1"/>
          </p:cNvSpPr>
          <p:nvPr>
            <p:ph type="body" sz="quarter" idx="11"/>
          </p:nvPr>
        </p:nvSpPr>
        <p:spPr>
          <a:xfrm>
            <a:off x="1457327" y="3414712"/>
            <a:ext cx="15824189" cy="5510213"/>
          </a:xfrm>
        </p:spPr>
        <p:txBody>
          <a:bodyPr/>
          <a:lstStyle/>
          <a:p>
            <a:pPr lvl="0"/>
            <a:r>
              <a:rPr lang="de-DE" dirty="0"/>
              <a:t>Mastertextformat bearbeiten</a:t>
            </a:r>
          </a:p>
          <a:p>
            <a:pPr lvl="1"/>
            <a:r>
              <a:rPr lang="de-DE" dirty="0"/>
              <a:t>Zweite Ebene</a:t>
            </a:r>
          </a:p>
          <a:p>
            <a:pPr lvl="2"/>
            <a:r>
              <a:rPr lang="de-DE" dirty="0"/>
              <a:t>Dritte Ebene</a:t>
            </a:r>
          </a:p>
        </p:txBody>
      </p:sp>
      <p:sp>
        <p:nvSpPr>
          <p:cNvPr id="4" name="Date Placeholder 3">
            <a:extLst>
              <a:ext uri="{FF2B5EF4-FFF2-40B4-BE49-F238E27FC236}">
                <a16:creationId xmlns:a16="http://schemas.microsoft.com/office/drawing/2014/main" id="{4F12A7CA-DA06-4EB1-8027-64FA36855B95}"/>
              </a:ext>
            </a:extLst>
          </p:cNvPr>
          <p:cNvSpPr>
            <a:spLocks noGrp="1"/>
          </p:cNvSpPr>
          <p:nvPr>
            <p:ph type="dt" sz="half" idx="12"/>
          </p:nvPr>
        </p:nvSpPr>
        <p:spPr/>
        <p:txBody>
          <a:bodyPr/>
          <a:lstStyle>
            <a:lvl1pPr>
              <a:defRPr/>
            </a:lvl1pPr>
          </a:lstStyle>
          <a:p>
            <a:pPr>
              <a:defRPr/>
            </a:pPr>
            <a:endParaRPr lang="de-DE" dirty="0"/>
          </a:p>
        </p:txBody>
      </p:sp>
      <p:sp>
        <p:nvSpPr>
          <p:cNvPr id="5" name="Fußzeilenplatzhalter 6">
            <a:extLst>
              <a:ext uri="{FF2B5EF4-FFF2-40B4-BE49-F238E27FC236}">
                <a16:creationId xmlns:a16="http://schemas.microsoft.com/office/drawing/2014/main" id="{B145EF55-A39C-450F-A345-1A022D4C3C85}"/>
              </a:ext>
            </a:extLst>
          </p:cNvPr>
          <p:cNvSpPr>
            <a:spLocks noGrp="1"/>
          </p:cNvSpPr>
          <p:nvPr>
            <p:ph type="ftr" sz="quarter" idx="13"/>
          </p:nvPr>
        </p:nvSpPr>
        <p:spPr/>
        <p:txBody>
          <a:bodyPr/>
          <a:lstStyle>
            <a:lvl1pPr>
              <a:defRPr/>
            </a:lvl1pPr>
          </a:lstStyle>
          <a:p>
            <a:pPr>
              <a:defRPr/>
            </a:pPr>
            <a:r>
              <a:rPr lang="de-DE"/>
              <a:t>Gemeinsame Verständigung des Nationalen Rates</a:t>
            </a:r>
            <a:endParaRPr lang="de-DE" dirty="0"/>
          </a:p>
        </p:txBody>
      </p:sp>
      <p:sp>
        <p:nvSpPr>
          <p:cNvPr id="6" name="Foliennummernplatzhalter 7">
            <a:extLst>
              <a:ext uri="{FF2B5EF4-FFF2-40B4-BE49-F238E27FC236}">
                <a16:creationId xmlns:a16="http://schemas.microsoft.com/office/drawing/2014/main" id="{AEB8736C-0F58-46DF-848E-650B9E787EB7}"/>
              </a:ext>
            </a:extLst>
          </p:cNvPr>
          <p:cNvSpPr>
            <a:spLocks noGrp="1"/>
          </p:cNvSpPr>
          <p:nvPr>
            <p:ph type="sldNum" sz="quarter" idx="14"/>
          </p:nvPr>
        </p:nvSpPr>
        <p:spPr/>
        <p:txBody>
          <a:bodyPr/>
          <a:lstStyle>
            <a:lvl1pPr>
              <a:defRPr/>
            </a:lvl1pPr>
          </a:lstStyle>
          <a:p>
            <a:fld id="{B44C29AF-03E4-44F8-8A78-0A244716447A}" type="slidenum">
              <a:rPr lang="de-DE" altLang="de-DE"/>
              <a:pPr/>
              <a:t>‹Nr.›</a:t>
            </a:fld>
            <a:endParaRPr lang="de-DE" altLang="de-DE"/>
          </a:p>
        </p:txBody>
      </p:sp>
    </p:spTree>
    <p:extLst>
      <p:ext uri="{BB962C8B-B14F-4D97-AF65-F5344CB8AC3E}">
        <p14:creationId xmlns:p14="http://schemas.microsoft.com/office/powerpoint/2010/main" val="27932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2 + Diagramm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CCE37-C127-4387-B61D-C0EC97B4DBD1}"/>
              </a:ext>
            </a:extLst>
          </p:cNvPr>
          <p:cNvSpPr>
            <a:spLocks noGrp="1"/>
          </p:cNvSpPr>
          <p:nvPr>
            <p:ph type="title"/>
          </p:nvPr>
        </p:nvSpPr>
        <p:spPr/>
        <p:txBody>
          <a:bodyPr/>
          <a:lstStyle>
            <a:lvl1pPr>
              <a:defRPr sz="3600"/>
            </a:lvl1pPr>
          </a:lstStyle>
          <a:p>
            <a:r>
              <a:rPr lang="de-DE"/>
              <a:t>Mastertitelformat bearbeiten</a:t>
            </a:r>
            <a:endParaRPr lang="de-DE" dirty="0"/>
          </a:p>
        </p:txBody>
      </p:sp>
      <p:sp>
        <p:nvSpPr>
          <p:cNvPr id="9" name="Textplatzhalter 8">
            <a:extLst>
              <a:ext uri="{FF2B5EF4-FFF2-40B4-BE49-F238E27FC236}">
                <a16:creationId xmlns:a16="http://schemas.microsoft.com/office/drawing/2014/main" id="{0D1B4A33-735A-4118-B859-BBEC1C3770C7}"/>
              </a:ext>
            </a:extLst>
          </p:cNvPr>
          <p:cNvSpPr>
            <a:spLocks noGrp="1"/>
          </p:cNvSpPr>
          <p:nvPr>
            <p:ph type="body" sz="quarter" idx="12"/>
          </p:nvPr>
        </p:nvSpPr>
        <p:spPr>
          <a:xfrm>
            <a:off x="1457327" y="7899544"/>
            <a:ext cx="15817846" cy="1025384"/>
          </a:xfrm>
        </p:spPr>
        <p:txBody>
          <a:bodyPr/>
          <a:lstStyle>
            <a:lvl1pPr>
              <a:defRPr sz="3000" b="0"/>
            </a:lvl1pPr>
            <a:lvl2pPr>
              <a:defRPr/>
            </a:lvl2pPr>
          </a:lstStyle>
          <a:p>
            <a:pPr lvl="0"/>
            <a:r>
              <a:rPr lang="de-DE"/>
              <a:t>Mastertextformat bearbeiten</a:t>
            </a:r>
          </a:p>
        </p:txBody>
      </p:sp>
      <p:sp>
        <p:nvSpPr>
          <p:cNvPr id="13" name="Diagrammplatzhalter 12">
            <a:extLst>
              <a:ext uri="{FF2B5EF4-FFF2-40B4-BE49-F238E27FC236}">
                <a16:creationId xmlns:a16="http://schemas.microsoft.com/office/drawing/2014/main" id="{750B39CB-D644-48C8-9E15-8595F47B7249}"/>
              </a:ext>
            </a:extLst>
          </p:cNvPr>
          <p:cNvSpPr>
            <a:spLocks noGrp="1"/>
          </p:cNvSpPr>
          <p:nvPr>
            <p:ph type="chart" sz="quarter" idx="13"/>
          </p:nvPr>
        </p:nvSpPr>
        <p:spPr>
          <a:xfrm>
            <a:off x="1450934" y="3414713"/>
            <a:ext cx="15824241" cy="4397846"/>
          </a:xfrm>
        </p:spPr>
        <p:txBody>
          <a:bodyPr rtlCol="0">
            <a:noAutofit/>
          </a:bodyPr>
          <a:lstStyle>
            <a:lvl1pPr>
              <a:defRPr sz="3000" b="0"/>
            </a:lvl1pPr>
          </a:lstStyle>
          <a:p>
            <a:pPr lvl="0"/>
            <a:r>
              <a:rPr lang="de-DE" noProof="0"/>
              <a:t>Diagramm durch Klicken auf Symbol hinzufügen</a:t>
            </a:r>
            <a:endParaRPr lang="de-DE" noProof="0" dirty="0"/>
          </a:p>
        </p:txBody>
      </p:sp>
      <p:sp>
        <p:nvSpPr>
          <p:cNvPr id="5" name="Date Placeholder 3">
            <a:extLst>
              <a:ext uri="{FF2B5EF4-FFF2-40B4-BE49-F238E27FC236}">
                <a16:creationId xmlns:a16="http://schemas.microsoft.com/office/drawing/2014/main" id="{E359F71C-0F04-48CE-A4FC-C4682806626C}"/>
              </a:ext>
            </a:extLst>
          </p:cNvPr>
          <p:cNvSpPr>
            <a:spLocks noGrp="1"/>
          </p:cNvSpPr>
          <p:nvPr>
            <p:ph type="dt" sz="half" idx="14"/>
          </p:nvPr>
        </p:nvSpPr>
        <p:spPr/>
        <p:txBody>
          <a:bodyPr/>
          <a:lstStyle>
            <a:lvl1pPr>
              <a:defRPr/>
            </a:lvl1pPr>
          </a:lstStyle>
          <a:p>
            <a:pPr>
              <a:defRPr/>
            </a:pPr>
            <a:endParaRPr lang="de-DE" dirty="0"/>
          </a:p>
        </p:txBody>
      </p:sp>
      <p:sp>
        <p:nvSpPr>
          <p:cNvPr id="6" name="Fußzeilenplatzhalter 6">
            <a:extLst>
              <a:ext uri="{FF2B5EF4-FFF2-40B4-BE49-F238E27FC236}">
                <a16:creationId xmlns:a16="http://schemas.microsoft.com/office/drawing/2014/main" id="{6BEA7C1D-68A3-406C-8007-4C45F8C34BCD}"/>
              </a:ext>
            </a:extLst>
          </p:cNvPr>
          <p:cNvSpPr>
            <a:spLocks noGrp="1"/>
          </p:cNvSpPr>
          <p:nvPr>
            <p:ph type="ftr" sz="quarter" idx="15"/>
          </p:nvPr>
        </p:nvSpPr>
        <p:spPr/>
        <p:txBody>
          <a:bodyPr/>
          <a:lstStyle>
            <a:lvl1pPr>
              <a:defRPr/>
            </a:lvl1pPr>
          </a:lstStyle>
          <a:p>
            <a:pPr>
              <a:defRPr/>
            </a:pPr>
            <a:endParaRPr lang="de-DE" dirty="0"/>
          </a:p>
        </p:txBody>
      </p:sp>
      <p:sp>
        <p:nvSpPr>
          <p:cNvPr id="7" name="Foliennummernplatzhalter 7">
            <a:extLst>
              <a:ext uri="{FF2B5EF4-FFF2-40B4-BE49-F238E27FC236}">
                <a16:creationId xmlns:a16="http://schemas.microsoft.com/office/drawing/2014/main" id="{19D01B97-4CCD-4843-B9AE-8CCD0659013D}"/>
              </a:ext>
            </a:extLst>
          </p:cNvPr>
          <p:cNvSpPr>
            <a:spLocks noGrp="1"/>
          </p:cNvSpPr>
          <p:nvPr>
            <p:ph type="sldNum" sz="quarter" idx="16"/>
          </p:nvPr>
        </p:nvSpPr>
        <p:spPr/>
        <p:txBody>
          <a:bodyPr/>
          <a:lstStyle>
            <a:lvl1pPr>
              <a:defRPr/>
            </a:lvl1pPr>
          </a:lstStyle>
          <a:p>
            <a:fld id="{328CF76E-233A-41C0-B025-C6EACE0F1668}" type="slidenum">
              <a:rPr lang="de-DE" altLang="de-DE"/>
              <a:pPr/>
              <a:t>‹Nr.›</a:t>
            </a:fld>
            <a:endParaRPr lang="de-DE" altLang="de-DE"/>
          </a:p>
        </p:txBody>
      </p:sp>
    </p:spTree>
    <p:extLst>
      <p:ext uri="{BB962C8B-B14F-4D97-AF65-F5344CB8AC3E}">
        <p14:creationId xmlns:p14="http://schemas.microsoft.com/office/powerpoint/2010/main" val="2800322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2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CCE37-C127-4387-B61D-C0EC97B4DBD1}"/>
              </a:ext>
            </a:extLst>
          </p:cNvPr>
          <p:cNvSpPr>
            <a:spLocks noGrp="1"/>
          </p:cNvSpPr>
          <p:nvPr>
            <p:ph type="title"/>
          </p:nvPr>
        </p:nvSpPr>
        <p:spPr/>
        <p:txBody>
          <a:bodyPr/>
          <a:lstStyle>
            <a:lvl1pPr>
              <a:defRPr sz="3600"/>
            </a:lvl1pPr>
          </a:lstStyle>
          <a:p>
            <a:r>
              <a:rPr lang="de-DE"/>
              <a:t>Mastertitelformat bearbeiten</a:t>
            </a:r>
            <a:endParaRPr lang="de-DE" dirty="0"/>
          </a:p>
        </p:txBody>
      </p:sp>
      <p:sp>
        <p:nvSpPr>
          <p:cNvPr id="5" name="Bildplatzhalter 4">
            <a:extLst>
              <a:ext uri="{FF2B5EF4-FFF2-40B4-BE49-F238E27FC236}">
                <a16:creationId xmlns:a16="http://schemas.microsoft.com/office/drawing/2014/main" id="{EFCD8F88-4437-41A3-948A-5E5202270BA3}"/>
              </a:ext>
            </a:extLst>
          </p:cNvPr>
          <p:cNvSpPr>
            <a:spLocks noGrp="1"/>
          </p:cNvSpPr>
          <p:nvPr>
            <p:ph type="pic" sz="quarter" idx="11"/>
          </p:nvPr>
        </p:nvSpPr>
        <p:spPr>
          <a:xfrm>
            <a:off x="1457326" y="3414714"/>
            <a:ext cx="15824200" cy="5510213"/>
          </a:xfrm>
        </p:spPr>
        <p:txBody>
          <a:bodyPr rtlCol="0">
            <a:noAutofit/>
          </a:bodyPr>
          <a:lstStyle>
            <a:lvl1pPr>
              <a:defRPr sz="3000" b="0"/>
            </a:lvl1pPr>
          </a:lstStyle>
          <a:p>
            <a:pPr lvl="0"/>
            <a:r>
              <a:rPr lang="de-DE" noProof="0"/>
              <a:t>Bild durch Klicken auf Symbol hinzufügen</a:t>
            </a:r>
            <a:endParaRPr lang="de-DE" noProof="0" dirty="0"/>
          </a:p>
        </p:txBody>
      </p:sp>
      <p:sp>
        <p:nvSpPr>
          <p:cNvPr id="4" name="Date Placeholder 3">
            <a:extLst>
              <a:ext uri="{FF2B5EF4-FFF2-40B4-BE49-F238E27FC236}">
                <a16:creationId xmlns:a16="http://schemas.microsoft.com/office/drawing/2014/main" id="{CAFC2863-7BED-4F93-B535-851AA9832D42}"/>
              </a:ext>
            </a:extLst>
          </p:cNvPr>
          <p:cNvSpPr>
            <a:spLocks noGrp="1"/>
          </p:cNvSpPr>
          <p:nvPr>
            <p:ph type="dt" sz="half" idx="12"/>
          </p:nvPr>
        </p:nvSpPr>
        <p:spPr/>
        <p:txBody>
          <a:bodyPr/>
          <a:lstStyle>
            <a:lvl1pPr>
              <a:defRPr/>
            </a:lvl1pPr>
          </a:lstStyle>
          <a:p>
            <a:pPr>
              <a:defRPr/>
            </a:pPr>
            <a:endParaRPr lang="de-DE" dirty="0"/>
          </a:p>
        </p:txBody>
      </p:sp>
      <p:sp>
        <p:nvSpPr>
          <p:cNvPr id="6" name="Fußzeilenplatzhalter 6">
            <a:extLst>
              <a:ext uri="{FF2B5EF4-FFF2-40B4-BE49-F238E27FC236}">
                <a16:creationId xmlns:a16="http://schemas.microsoft.com/office/drawing/2014/main" id="{0F37F635-8F16-4202-8101-1769E2D76089}"/>
              </a:ext>
            </a:extLst>
          </p:cNvPr>
          <p:cNvSpPr>
            <a:spLocks noGrp="1"/>
          </p:cNvSpPr>
          <p:nvPr>
            <p:ph type="ftr" sz="quarter" idx="13"/>
          </p:nvPr>
        </p:nvSpPr>
        <p:spPr/>
        <p:txBody>
          <a:bodyPr/>
          <a:lstStyle>
            <a:lvl1pPr>
              <a:defRPr/>
            </a:lvl1pPr>
          </a:lstStyle>
          <a:p>
            <a:pPr>
              <a:defRPr/>
            </a:pPr>
            <a:endParaRPr lang="de-DE" dirty="0"/>
          </a:p>
        </p:txBody>
      </p:sp>
      <p:sp>
        <p:nvSpPr>
          <p:cNvPr id="7" name="Foliennummernplatzhalter 7">
            <a:extLst>
              <a:ext uri="{FF2B5EF4-FFF2-40B4-BE49-F238E27FC236}">
                <a16:creationId xmlns:a16="http://schemas.microsoft.com/office/drawing/2014/main" id="{6201C87D-ADCE-40F3-ABFA-E3CC02182C21}"/>
              </a:ext>
            </a:extLst>
          </p:cNvPr>
          <p:cNvSpPr>
            <a:spLocks noGrp="1"/>
          </p:cNvSpPr>
          <p:nvPr>
            <p:ph type="sldNum" sz="quarter" idx="14"/>
          </p:nvPr>
        </p:nvSpPr>
        <p:spPr/>
        <p:txBody>
          <a:bodyPr/>
          <a:lstStyle>
            <a:lvl1pPr>
              <a:defRPr/>
            </a:lvl1pPr>
          </a:lstStyle>
          <a:p>
            <a:fld id="{6F0B7851-D340-460F-BBBF-A7ACF8AD0094}" type="slidenum">
              <a:rPr lang="de-DE" altLang="de-DE"/>
              <a:pPr/>
              <a:t>‹Nr.›</a:t>
            </a:fld>
            <a:endParaRPr lang="de-DE" altLang="de-DE"/>
          </a:p>
        </p:txBody>
      </p:sp>
    </p:spTree>
    <p:extLst>
      <p:ext uri="{BB962C8B-B14F-4D97-AF65-F5344CB8AC3E}">
        <p14:creationId xmlns:p14="http://schemas.microsoft.com/office/powerpoint/2010/main" val="3921846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2 +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CCE37-C127-4387-B61D-C0EC97B4DBD1}"/>
              </a:ext>
            </a:extLst>
          </p:cNvPr>
          <p:cNvSpPr>
            <a:spLocks noGrp="1"/>
          </p:cNvSpPr>
          <p:nvPr>
            <p:ph type="title"/>
          </p:nvPr>
        </p:nvSpPr>
        <p:spPr/>
        <p:txBody>
          <a:bodyPr/>
          <a:lstStyle>
            <a:lvl1pPr>
              <a:defRPr sz="3600"/>
            </a:lvl1pPr>
          </a:lstStyle>
          <a:p>
            <a:r>
              <a:rPr lang="de-DE"/>
              <a:t>Mastertitelformat bearbeiten</a:t>
            </a:r>
            <a:endParaRPr lang="de-DE" dirty="0"/>
          </a:p>
        </p:txBody>
      </p:sp>
      <p:sp>
        <p:nvSpPr>
          <p:cNvPr id="6" name="Tabellenplatzhalter 5">
            <a:extLst>
              <a:ext uri="{FF2B5EF4-FFF2-40B4-BE49-F238E27FC236}">
                <a16:creationId xmlns:a16="http://schemas.microsoft.com/office/drawing/2014/main" id="{AF40FF3D-4332-4D2C-BEFA-0C8636809305}"/>
              </a:ext>
            </a:extLst>
          </p:cNvPr>
          <p:cNvSpPr>
            <a:spLocks noGrp="1"/>
          </p:cNvSpPr>
          <p:nvPr>
            <p:ph type="tbl" sz="quarter" idx="11"/>
          </p:nvPr>
        </p:nvSpPr>
        <p:spPr>
          <a:xfrm>
            <a:off x="1457327" y="3414714"/>
            <a:ext cx="15808324" cy="5510213"/>
          </a:xfrm>
        </p:spPr>
        <p:txBody>
          <a:bodyPr rtlCol="0">
            <a:noAutofit/>
          </a:bodyPr>
          <a:lstStyle>
            <a:lvl1pPr>
              <a:defRPr sz="3000" b="0"/>
            </a:lvl1pPr>
          </a:lstStyle>
          <a:p>
            <a:pPr lvl="0"/>
            <a:r>
              <a:rPr lang="de-DE" noProof="0"/>
              <a:t>Tabelle durch Klicken auf Symbol hinzufügen</a:t>
            </a:r>
            <a:endParaRPr lang="de-DE" noProof="0" dirty="0"/>
          </a:p>
        </p:txBody>
      </p:sp>
      <p:sp>
        <p:nvSpPr>
          <p:cNvPr id="4" name="Date Placeholder 3">
            <a:extLst>
              <a:ext uri="{FF2B5EF4-FFF2-40B4-BE49-F238E27FC236}">
                <a16:creationId xmlns:a16="http://schemas.microsoft.com/office/drawing/2014/main" id="{9BEA2972-6B2A-4712-98E2-637B57AD2BA0}"/>
              </a:ext>
            </a:extLst>
          </p:cNvPr>
          <p:cNvSpPr>
            <a:spLocks noGrp="1"/>
          </p:cNvSpPr>
          <p:nvPr>
            <p:ph type="dt" sz="half" idx="12"/>
          </p:nvPr>
        </p:nvSpPr>
        <p:spPr/>
        <p:txBody>
          <a:bodyPr/>
          <a:lstStyle>
            <a:lvl1pPr>
              <a:defRPr/>
            </a:lvl1pPr>
          </a:lstStyle>
          <a:p>
            <a:pPr>
              <a:defRPr/>
            </a:pPr>
            <a:endParaRPr lang="de-DE" dirty="0"/>
          </a:p>
        </p:txBody>
      </p:sp>
      <p:sp>
        <p:nvSpPr>
          <p:cNvPr id="5" name="Fußzeilenplatzhalter 6">
            <a:extLst>
              <a:ext uri="{FF2B5EF4-FFF2-40B4-BE49-F238E27FC236}">
                <a16:creationId xmlns:a16="http://schemas.microsoft.com/office/drawing/2014/main" id="{410FAEBB-0D36-49B3-A3BB-1C22AC9D47E0}"/>
              </a:ext>
            </a:extLst>
          </p:cNvPr>
          <p:cNvSpPr>
            <a:spLocks noGrp="1"/>
          </p:cNvSpPr>
          <p:nvPr>
            <p:ph type="ftr" sz="quarter" idx="13"/>
          </p:nvPr>
        </p:nvSpPr>
        <p:spPr/>
        <p:txBody>
          <a:bodyPr/>
          <a:lstStyle>
            <a:lvl1pPr>
              <a:defRPr/>
            </a:lvl1pPr>
          </a:lstStyle>
          <a:p>
            <a:pPr>
              <a:defRPr/>
            </a:pPr>
            <a:endParaRPr lang="de-DE" dirty="0"/>
          </a:p>
        </p:txBody>
      </p:sp>
      <p:sp>
        <p:nvSpPr>
          <p:cNvPr id="7" name="Foliennummernplatzhalter 7">
            <a:extLst>
              <a:ext uri="{FF2B5EF4-FFF2-40B4-BE49-F238E27FC236}">
                <a16:creationId xmlns:a16="http://schemas.microsoft.com/office/drawing/2014/main" id="{4AE65106-C715-432B-9A11-F2F5CFE9C508}"/>
              </a:ext>
            </a:extLst>
          </p:cNvPr>
          <p:cNvSpPr>
            <a:spLocks noGrp="1"/>
          </p:cNvSpPr>
          <p:nvPr>
            <p:ph type="sldNum" sz="quarter" idx="14"/>
          </p:nvPr>
        </p:nvSpPr>
        <p:spPr/>
        <p:txBody>
          <a:bodyPr/>
          <a:lstStyle>
            <a:lvl1pPr>
              <a:defRPr/>
            </a:lvl1pPr>
          </a:lstStyle>
          <a:p>
            <a:fld id="{738282E3-4DB1-47AA-BCE0-030655D1801E}" type="slidenum">
              <a:rPr lang="de-DE" altLang="de-DE"/>
              <a:pPr/>
              <a:t>‹Nr.›</a:t>
            </a:fld>
            <a:endParaRPr lang="de-DE" altLang="de-DE"/>
          </a:p>
        </p:txBody>
      </p:sp>
    </p:spTree>
    <p:extLst>
      <p:ext uri="{BB962C8B-B14F-4D97-AF65-F5344CB8AC3E}">
        <p14:creationId xmlns:p14="http://schemas.microsoft.com/office/powerpoint/2010/main" val="330077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2 + 2-spaltig - 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CCE37-C127-4387-B61D-C0EC97B4DBD1}"/>
              </a:ext>
            </a:extLst>
          </p:cNvPr>
          <p:cNvSpPr>
            <a:spLocks noGrp="1"/>
          </p:cNvSpPr>
          <p:nvPr>
            <p:ph type="title"/>
          </p:nvPr>
        </p:nvSpPr>
        <p:spPr>
          <a:xfrm>
            <a:off x="1457328" y="1709674"/>
            <a:ext cx="15824190" cy="1392514"/>
          </a:xfrm>
        </p:spPr>
        <p:txBody>
          <a:bodyPr/>
          <a:lstStyle>
            <a:lvl1pPr>
              <a:defRPr sz="3600"/>
            </a:lvl1pPr>
          </a:lstStyle>
          <a:p>
            <a:r>
              <a:rPr lang="de-DE"/>
              <a:t>Mastertitelformat bearbeiten</a:t>
            </a:r>
            <a:endParaRPr lang="de-DE" dirty="0"/>
          </a:p>
        </p:txBody>
      </p:sp>
      <p:sp>
        <p:nvSpPr>
          <p:cNvPr id="5" name="Bildplatzhalter 4">
            <a:extLst>
              <a:ext uri="{FF2B5EF4-FFF2-40B4-BE49-F238E27FC236}">
                <a16:creationId xmlns:a16="http://schemas.microsoft.com/office/drawing/2014/main" id="{EFCD8F88-4437-41A3-948A-5E5202270BA3}"/>
              </a:ext>
            </a:extLst>
          </p:cNvPr>
          <p:cNvSpPr>
            <a:spLocks noGrp="1"/>
          </p:cNvSpPr>
          <p:nvPr>
            <p:ph type="pic" sz="quarter" idx="11"/>
          </p:nvPr>
        </p:nvSpPr>
        <p:spPr>
          <a:xfrm>
            <a:off x="9578481" y="3414714"/>
            <a:ext cx="7696696" cy="5510213"/>
          </a:xfrm>
        </p:spPr>
        <p:txBody>
          <a:bodyPr rtlCol="0">
            <a:noAutofit/>
          </a:bodyPr>
          <a:lstStyle>
            <a:lvl1pPr>
              <a:defRPr sz="3000" b="0"/>
            </a:lvl1pPr>
          </a:lstStyle>
          <a:p>
            <a:pPr lvl="0"/>
            <a:r>
              <a:rPr lang="de-DE" noProof="0"/>
              <a:t>Bild durch Klicken auf Symbol hinzufügen</a:t>
            </a:r>
            <a:endParaRPr lang="de-DE" noProof="0" dirty="0"/>
          </a:p>
        </p:txBody>
      </p:sp>
      <p:sp>
        <p:nvSpPr>
          <p:cNvPr id="6" name="Textplatzhalter 5">
            <a:extLst>
              <a:ext uri="{FF2B5EF4-FFF2-40B4-BE49-F238E27FC236}">
                <a16:creationId xmlns:a16="http://schemas.microsoft.com/office/drawing/2014/main" id="{DAAE3611-4584-4633-8266-A6E1C8236A75}"/>
              </a:ext>
            </a:extLst>
          </p:cNvPr>
          <p:cNvSpPr>
            <a:spLocks noGrp="1"/>
          </p:cNvSpPr>
          <p:nvPr>
            <p:ph type="body" sz="quarter" idx="12"/>
          </p:nvPr>
        </p:nvSpPr>
        <p:spPr>
          <a:xfrm>
            <a:off x="1457326" y="3414714"/>
            <a:ext cx="7696696" cy="5510213"/>
          </a:xfrm>
        </p:spPr>
        <p:txBody>
          <a:bodyPr/>
          <a:lstStyle>
            <a:lvl1pPr>
              <a:defRPr sz="3000" b="0"/>
            </a:lvl1pPr>
            <a:lvl2pPr marL="350991" indent="-350991">
              <a:defRPr/>
            </a:lvl2pPr>
            <a:lvl3pPr>
              <a:defRPr lang="de-DE" sz="3000" kern="1200" dirty="0" smtClean="0">
                <a:solidFill>
                  <a:schemeClr val="tx1"/>
                </a:solidFill>
                <a:latin typeface="+mn-lt"/>
                <a:ea typeface="+mn-ea"/>
                <a:cs typeface="+mn-cs"/>
              </a:defRPr>
            </a:lvl3pPr>
          </a:lstStyle>
          <a:p>
            <a:pPr lvl="0"/>
            <a:r>
              <a:rPr lang="de-DE"/>
              <a:t>Mastertextformat bearbeiten</a:t>
            </a:r>
          </a:p>
          <a:p>
            <a:pPr lvl="1"/>
            <a:r>
              <a:rPr lang="de-DE"/>
              <a:t>Zweite Ebene</a:t>
            </a:r>
          </a:p>
        </p:txBody>
      </p:sp>
      <p:sp>
        <p:nvSpPr>
          <p:cNvPr id="7" name="Date Placeholder 3">
            <a:extLst>
              <a:ext uri="{FF2B5EF4-FFF2-40B4-BE49-F238E27FC236}">
                <a16:creationId xmlns:a16="http://schemas.microsoft.com/office/drawing/2014/main" id="{E765DA91-1460-48AC-9ACA-571D07693169}"/>
              </a:ext>
            </a:extLst>
          </p:cNvPr>
          <p:cNvSpPr>
            <a:spLocks noGrp="1"/>
          </p:cNvSpPr>
          <p:nvPr>
            <p:ph type="dt" sz="half" idx="13"/>
          </p:nvPr>
        </p:nvSpPr>
        <p:spPr/>
        <p:txBody>
          <a:bodyPr/>
          <a:lstStyle>
            <a:lvl1pPr>
              <a:defRPr/>
            </a:lvl1pPr>
          </a:lstStyle>
          <a:p>
            <a:pPr>
              <a:defRPr/>
            </a:pPr>
            <a:endParaRPr lang="de-DE" dirty="0"/>
          </a:p>
        </p:txBody>
      </p:sp>
      <p:sp>
        <p:nvSpPr>
          <p:cNvPr id="8" name="Fußzeilenplatzhalter 6">
            <a:extLst>
              <a:ext uri="{FF2B5EF4-FFF2-40B4-BE49-F238E27FC236}">
                <a16:creationId xmlns:a16="http://schemas.microsoft.com/office/drawing/2014/main" id="{33867F91-9189-41C2-B0BC-7582FD1D1891}"/>
              </a:ext>
            </a:extLst>
          </p:cNvPr>
          <p:cNvSpPr>
            <a:spLocks noGrp="1"/>
          </p:cNvSpPr>
          <p:nvPr>
            <p:ph type="ftr" sz="quarter" idx="14"/>
          </p:nvPr>
        </p:nvSpPr>
        <p:spPr/>
        <p:txBody>
          <a:bodyPr/>
          <a:lstStyle>
            <a:lvl1pPr>
              <a:defRPr/>
            </a:lvl1pPr>
          </a:lstStyle>
          <a:p>
            <a:pPr>
              <a:defRPr/>
            </a:pPr>
            <a:endParaRPr lang="de-DE" dirty="0"/>
          </a:p>
        </p:txBody>
      </p:sp>
      <p:sp>
        <p:nvSpPr>
          <p:cNvPr id="9" name="Foliennummernplatzhalter 7">
            <a:extLst>
              <a:ext uri="{FF2B5EF4-FFF2-40B4-BE49-F238E27FC236}">
                <a16:creationId xmlns:a16="http://schemas.microsoft.com/office/drawing/2014/main" id="{58FF5556-125E-4E21-9942-7093429A37FC}"/>
              </a:ext>
            </a:extLst>
          </p:cNvPr>
          <p:cNvSpPr>
            <a:spLocks noGrp="1"/>
          </p:cNvSpPr>
          <p:nvPr>
            <p:ph type="sldNum" sz="quarter" idx="15"/>
          </p:nvPr>
        </p:nvSpPr>
        <p:spPr/>
        <p:txBody>
          <a:bodyPr/>
          <a:lstStyle>
            <a:lvl1pPr>
              <a:defRPr/>
            </a:lvl1pPr>
          </a:lstStyle>
          <a:p>
            <a:fld id="{8EAE55B7-2996-49A7-AE0D-6FA8B69E5061}" type="slidenum">
              <a:rPr lang="de-DE" altLang="de-DE"/>
              <a:pPr/>
              <a:t>‹Nr.›</a:t>
            </a:fld>
            <a:endParaRPr lang="de-DE" altLang="de-DE"/>
          </a:p>
        </p:txBody>
      </p:sp>
    </p:spTree>
    <p:extLst>
      <p:ext uri="{BB962C8B-B14F-4D97-AF65-F5344CB8AC3E}">
        <p14:creationId xmlns:p14="http://schemas.microsoft.com/office/powerpoint/2010/main" val="319382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12CCD9B-D035-4931-B9E3-482A91E9E52C}"/>
              </a:ext>
            </a:extLst>
          </p:cNvPr>
          <p:cNvSpPr txBox="1">
            <a:spLocks noChangeArrowheads="1"/>
          </p:cNvSpPr>
          <p:nvPr userDrawn="1"/>
        </p:nvSpPr>
        <p:spPr bwMode="auto">
          <a:xfrm>
            <a:off x="1000126" y="2714626"/>
            <a:ext cx="1303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BundesSans Office" panose="020B0002030500000203" pitchFamily="34" charset="0"/>
              </a:defRPr>
            </a:lvl1pPr>
            <a:lvl2pPr marL="742950" indent="-285750">
              <a:defRPr>
                <a:solidFill>
                  <a:schemeClr val="tx1"/>
                </a:solidFill>
                <a:latin typeface="BundesSans Office" panose="020B0002030500000203" pitchFamily="34" charset="0"/>
              </a:defRPr>
            </a:lvl2pPr>
            <a:lvl3pPr marL="1143000" indent="-228600">
              <a:defRPr>
                <a:solidFill>
                  <a:schemeClr val="tx1"/>
                </a:solidFill>
                <a:latin typeface="BundesSans Office" panose="020B0002030500000203" pitchFamily="34" charset="0"/>
              </a:defRPr>
            </a:lvl3pPr>
            <a:lvl4pPr marL="1600200" indent="-228600">
              <a:defRPr>
                <a:solidFill>
                  <a:schemeClr val="tx1"/>
                </a:solidFill>
                <a:latin typeface="BundesSans Office" panose="020B0002030500000203" pitchFamily="34" charset="0"/>
              </a:defRPr>
            </a:lvl4pPr>
            <a:lvl5pPr marL="2057400" indent="-228600">
              <a:defRPr>
                <a:solidFill>
                  <a:schemeClr val="tx1"/>
                </a:solidFill>
                <a:latin typeface="BundesSans Office" panose="020B0002030500000203" pitchFamily="34" charset="0"/>
              </a:defRPr>
            </a:lvl5pPr>
            <a:lvl6pPr marL="2514600" indent="-228600" defTabSz="457200" fontAlgn="base">
              <a:spcBef>
                <a:spcPct val="0"/>
              </a:spcBef>
              <a:spcAft>
                <a:spcPct val="0"/>
              </a:spcAft>
              <a:defRPr>
                <a:solidFill>
                  <a:schemeClr val="tx1"/>
                </a:solidFill>
                <a:latin typeface="BundesSans Office" panose="020B0002030500000203" pitchFamily="34" charset="0"/>
              </a:defRPr>
            </a:lvl6pPr>
            <a:lvl7pPr marL="2971800" indent="-228600" defTabSz="457200" fontAlgn="base">
              <a:spcBef>
                <a:spcPct val="0"/>
              </a:spcBef>
              <a:spcAft>
                <a:spcPct val="0"/>
              </a:spcAft>
              <a:defRPr>
                <a:solidFill>
                  <a:schemeClr val="tx1"/>
                </a:solidFill>
                <a:latin typeface="BundesSans Office" panose="020B0002030500000203" pitchFamily="34" charset="0"/>
              </a:defRPr>
            </a:lvl7pPr>
            <a:lvl8pPr marL="3429000" indent="-228600" defTabSz="457200" fontAlgn="base">
              <a:spcBef>
                <a:spcPct val="0"/>
              </a:spcBef>
              <a:spcAft>
                <a:spcPct val="0"/>
              </a:spcAft>
              <a:defRPr>
                <a:solidFill>
                  <a:schemeClr val="tx1"/>
                </a:solidFill>
                <a:latin typeface="BundesSans Office" panose="020B0002030500000203" pitchFamily="34" charset="0"/>
              </a:defRPr>
            </a:lvl8pPr>
            <a:lvl9pPr marL="3886200" indent="-228600" defTabSz="457200" fontAlgn="base">
              <a:spcBef>
                <a:spcPct val="0"/>
              </a:spcBef>
              <a:spcAft>
                <a:spcPct val="0"/>
              </a:spcAft>
              <a:defRPr>
                <a:solidFill>
                  <a:schemeClr val="tx1"/>
                </a:solidFill>
                <a:latin typeface="BundesSans Office" panose="020B0002030500000203" pitchFamily="34" charset="0"/>
              </a:defRPr>
            </a:lvl9pPr>
          </a:lstStyle>
          <a:p>
            <a:pPr defTabSz="685782" eaLnBrk="1" hangingPunct="1">
              <a:spcBef>
                <a:spcPts val="1800"/>
              </a:spcBef>
              <a:defRPr/>
            </a:pPr>
            <a:r>
              <a:rPr lang="de-DE" altLang="de-DE" sz="3000"/>
              <a:t>Kontakt</a:t>
            </a:r>
          </a:p>
        </p:txBody>
      </p:sp>
      <p:sp>
        <p:nvSpPr>
          <p:cNvPr id="8" name="Textplatzhalter 7">
            <a:extLst>
              <a:ext uri="{FF2B5EF4-FFF2-40B4-BE49-F238E27FC236}">
                <a16:creationId xmlns:a16="http://schemas.microsoft.com/office/drawing/2014/main" id="{D07DB453-AF0E-47D1-A52F-0A8AF43677F5}"/>
              </a:ext>
            </a:extLst>
          </p:cNvPr>
          <p:cNvSpPr>
            <a:spLocks noGrp="1"/>
          </p:cNvSpPr>
          <p:nvPr>
            <p:ph type="body" sz="quarter" idx="11"/>
          </p:nvPr>
        </p:nvSpPr>
        <p:spPr>
          <a:xfrm>
            <a:off x="1000126" y="5375191"/>
            <a:ext cx="15824189" cy="3549736"/>
          </a:xfrm>
        </p:spPr>
        <p:txBody>
          <a:bodyPr/>
          <a:lstStyle>
            <a:lvl1pPr>
              <a:lnSpc>
                <a:spcPct val="100000"/>
              </a:lnSpc>
              <a:spcBef>
                <a:spcPts val="0"/>
              </a:spcBef>
              <a:defRPr sz="1800" b="0"/>
            </a:lvl1pPr>
            <a:lvl2pPr>
              <a:defRPr sz="1800" b="0"/>
            </a:lvl2pPr>
            <a:lvl3pPr>
              <a:defRPr sz="1800" b="0"/>
            </a:lvl3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e Placeholder 3">
            <a:extLst>
              <a:ext uri="{FF2B5EF4-FFF2-40B4-BE49-F238E27FC236}">
                <a16:creationId xmlns:a16="http://schemas.microsoft.com/office/drawing/2014/main" id="{B0FE25B2-8088-4D56-97DC-474D249B506F}"/>
              </a:ext>
            </a:extLst>
          </p:cNvPr>
          <p:cNvSpPr>
            <a:spLocks noGrp="1"/>
          </p:cNvSpPr>
          <p:nvPr>
            <p:ph type="dt" sz="half" idx="12"/>
          </p:nvPr>
        </p:nvSpPr>
        <p:spPr/>
        <p:txBody>
          <a:bodyPr/>
          <a:lstStyle>
            <a:lvl1pPr algn="l">
              <a:defRPr sz="1050">
                <a:solidFill>
                  <a:schemeClr val="tx1">
                    <a:lumMod val="50000"/>
                    <a:lumOff val="50000"/>
                  </a:schemeClr>
                </a:solidFill>
              </a:defRPr>
            </a:lvl1pPr>
          </a:lstStyle>
          <a:p>
            <a:pPr>
              <a:defRPr/>
            </a:pPr>
            <a:endParaRPr lang="de-DE" dirty="0"/>
          </a:p>
        </p:txBody>
      </p:sp>
      <p:sp>
        <p:nvSpPr>
          <p:cNvPr id="5" name="Fußzeilenplatzhalter 6">
            <a:extLst>
              <a:ext uri="{FF2B5EF4-FFF2-40B4-BE49-F238E27FC236}">
                <a16:creationId xmlns:a16="http://schemas.microsoft.com/office/drawing/2014/main" id="{D46AF5A2-B822-4719-8C37-8150A6CAE105}"/>
              </a:ext>
            </a:extLst>
          </p:cNvPr>
          <p:cNvSpPr>
            <a:spLocks noGrp="1"/>
          </p:cNvSpPr>
          <p:nvPr>
            <p:ph type="ftr" sz="quarter" idx="13"/>
          </p:nvPr>
        </p:nvSpPr>
        <p:spPr/>
        <p:txBody>
          <a:bodyPr/>
          <a:lstStyle>
            <a:lvl1pPr algn="l">
              <a:defRPr sz="1050">
                <a:solidFill>
                  <a:schemeClr val="tx1">
                    <a:tint val="75000"/>
                  </a:schemeClr>
                </a:solidFill>
              </a:defRPr>
            </a:lvl1pPr>
          </a:lstStyle>
          <a:p>
            <a:pPr>
              <a:defRPr/>
            </a:pPr>
            <a:endParaRPr lang="de-DE" dirty="0"/>
          </a:p>
        </p:txBody>
      </p:sp>
      <p:sp>
        <p:nvSpPr>
          <p:cNvPr id="6" name="Foliennummernplatzhalter 7">
            <a:extLst>
              <a:ext uri="{FF2B5EF4-FFF2-40B4-BE49-F238E27FC236}">
                <a16:creationId xmlns:a16="http://schemas.microsoft.com/office/drawing/2014/main" id="{50B93341-107F-47A6-983C-40CAE2304302}"/>
              </a:ext>
            </a:extLst>
          </p:cNvPr>
          <p:cNvSpPr>
            <a:spLocks noGrp="1"/>
          </p:cNvSpPr>
          <p:nvPr>
            <p:ph type="sldNum" sz="quarter" idx="14"/>
          </p:nvPr>
        </p:nvSpPr>
        <p:spPr/>
        <p:txBody>
          <a:bodyPr/>
          <a:lstStyle>
            <a:lvl1pPr>
              <a:defRPr/>
            </a:lvl1pPr>
          </a:lstStyle>
          <a:p>
            <a:fld id="{F889BA69-BF63-48E0-B2E4-211F5F98A7AE}" type="slidenum">
              <a:rPr lang="de-DE" altLang="de-DE"/>
              <a:pPr/>
              <a:t>‹Nr.›</a:t>
            </a:fld>
            <a:endParaRPr lang="de-DE" altLang="de-DE"/>
          </a:p>
        </p:txBody>
      </p:sp>
    </p:spTree>
    <p:extLst>
      <p:ext uri="{BB962C8B-B14F-4D97-AF65-F5344CB8AC3E}">
        <p14:creationId xmlns:p14="http://schemas.microsoft.com/office/powerpoint/2010/main" val="910121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8A431A3-8CE5-437F-A729-FC7557981D24}" type="datetime1">
              <a:rPr lang="de-DE" smtClean="0"/>
              <a:t>25.10.2022</a:t>
            </a:fld>
            <a:endParaRPr lang="de-DE"/>
          </a:p>
        </p:txBody>
      </p:sp>
      <p:sp>
        <p:nvSpPr>
          <p:cNvPr id="5" name="Fußzeilenplatzhalter 4"/>
          <p:cNvSpPr>
            <a:spLocks noGrp="1"/>
          </p:cNvSpPr>
          <p:nvPr>
            <p:ph type="ftr" sz="quarter" idx="11"/>
          </p:nvPr>
        </p:nvSpPr>
        <p:spPr/>
        <p:txBody>
          <a:bodyPr/>
          <a:lstStyle/>
          <a:p>
            <a:r>
              <a:rPr lang="de-DE" smtClean="0"/>
              <a:t>cjd trauma-informed-care 2/3 2022 Stahlmann-Liebelt</a:t>
            </a:r>
            <a:endParaRPr lang="de-DE"/>
          </a:p>
        </p:txBody>
      </p:sp>
      <p:sp>
        <p:nvSpPr>
          <p:cNvPr id="6" name="Foliennummernplatzhalter 5"/>
          <p:cNvSpPr>
            <a:spLocks noGrp="1"/>
          </p:cNvSpPr>
          <p:nvPr>
            <p:ph type="sldNum" sz="quarter" idx="12"/>
          </p:nvPr>
        </p:nvSpPr>
        <p:spPr/>
        <p:txBody>
          <a:bodyPr/>
          <a:lstStyle/>
          <a:p>
            <a:fld id="{8731AA7E-8815-41CD-B773-1745C738ABBA}" type="slidenum">
              <a:rPr lang="de-DE" smtClean="0"/>
              <a:t>‹Nr.›</a:t>
            </a:fld>
            <a:endParaRPr lang="de-DE"/>
          </a:p>
        </p:txBody>
      </p:sp>
    </p:spTree>
    <p:extLst>
      <p:ext uri="{BB962C8B-B14F-4D97-AF65-F5344CB8AC3E}">
        <p14:creationId xmlns:p14="http://schemas.microsoft.com/office/powerpoint/2010/main" val="2854963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Rectangle 12"/>
          <p:cNvSpPr>
            <a:spLocks noChangeArrowheads="1"/>
          </p:cNvSpPr>
          <p:nvPr userDrawn="1"/>
        </p:nvSpPr>
        <p:spPr bwMode="auto">
          <a:xfrm>
            <a:off x="1" y="9746457"/>
            <a:ext cx="18281650" cy="540543"/>
          </a:xfrm>
          <a:prstGeom prst="rect">
            <a:avLst/>
          </a:prstGeom>
          <a:solidFill>
            <a:srgbClr val="FF2E2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de-DE" sz="2700">
              <a:latin typeface="Times New Roman" charset="0"/>
              <a:ea typeface="ＭＳ Ｐゴシック" charset="0"/>
            </a:endParaRPr>
          </a:p>
        </p:txBody>
      </p:sp>
      <p:pic>
        <p:nvPicPr>
          <p:cNvPr id="3"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2886075"/>
            <a:ext cx="121920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5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02A72-F065-4508-922E-D96BDD87F557}"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3130999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444626" y="6610351"/>
            <a:ext cx="15544800" cy="2043113"/>
          </a:xfrm>
        </p:spPr>
        <p:txBody>
          <a:bodyPr anchor="t"/>
          <a:lstStyle>
            <a:lvl1pPr algn="l">
              <a:defRPr sz="6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2732324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95600" y="2857501"/>
            <a:ext cx="6248400" cy="586502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9448800" y="2857501"/>
            <a:ext cx="6248400" cy="586502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1957877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914400" y="411957"/>
            <a:ext cx="16459200" cy="17145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de-DE" smtClean="0"/>
              <a:t>Textmasterformat bearbeiten</a:t>
            </a:r>
          </a:p>
        </p:txBody>
      </p:sp>
      <p:sp>
        <p:nvSpPr>
          <p:cNvPr id="4" name="Inhaltsplatzhalt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de-DE" smtClean="0"/>
              <a:t>Textmasterformat bearbeiten</a:t>
            </a:r>
          </a:p>
        </p:txBody>
      </p:sp>
      <p:sp>
        <p:nvSpPr>
          <p:cNvPr id="6" name="Inhaltsplatzhalt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1467195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2330240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53249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1" y="409575"/>
            <a:ext cx="6016626" cy="1743075"/>
          </a:xfrm>
        </p:spPr>
        <p:txBody>
          <a:bodyPr anchor="b"/>
          <a:lstStyle>
            <a:lvl1pPr algn="l">
              <a:defRPr sz="3000" b="1"/>
            </a:lvl1pPr>
          </a:lstStyle>
          <a:p>
            <a:r>
              <a:rPr lang="de-DE" smtClean="0"/>
              <a:t>Titelmasterformat durch Klicken bearbeiten</a:t>
            </a:r>
            <a:endParaRPr lang="de-DE"/>
          </a:p>
        </p:txBody>
      </p:sp>
      <p:sp>
        <p:nvSpPr>
          <p:cNvPr id="3" name="Inhaltsplatzhalt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3237900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584576" y="7200900"/>
            <a:ext cx="10972800" cy="850107"/>
          </a:xfrm>
        </p:spPr>
        <p:txBody>
          <a:bodyPr anchor="b"/>
          <a:lstStyle>
            <a:lvl1pPr algn="l">
              <a:defRPr sz="3000" b="1"/>
            </a:lvl1pPr>
          </a:lstStyle>
          <a:p>
            <a:r>
              <a:rPr lang="de-DE" smtClean="0"/>
              <a:t>Titelmasterformat durch Klicken bearbeiten</a:t>
            </a:r>
            <a:endParaRPr lang="de-DE"/>
          </a:p>
        </p:txBody>
      </p:sp>
      <p:sp>
        <p:nvSpPr>
          <p:cNvPr id="3" name="Bildplatzhalt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de-DE" noProof="0" smtClean="0"/>
          </a:p>
        </p:txBody>
      </p:sp>
      <p:sp>
        <p:nvSpPr>
          <p:cNvPr id="4" name="Textplatzhalt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3791976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1256461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12160251" y="1009651"/>
            <a:ext cx="3613150" cy="771287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320801" y="1009651"/>
            <a:ext cx="10534650" cy="771287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de-DE"/>
              <a:t>Thomas  Kobsa    WILHELMSTIFT - HAMBURG  fact for minors   Brüssel 2018</a:t>
            </a:r>
          </a:p>
        </p:txBody>
      </p:sp>
    </p:spTree>
    <p:extLst>
      <p:ext uri="{BB962C8B-B14F-4D97-AF65-F5344CB8AC3E}">
        <p14:creationId xmlns:p14="http://schemas.microsoft.com/office/powerpoint/2010/main" val="215776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D63422-A11B-4D0B-88D4-22207792D1AB}"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6A7004-73F1-4AE6-94FE-B43EE9B53973}"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672332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ACA578-8C65-476E-8F5A-DD683FC3C6BF}"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2649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21200-1D7B-4652-B591-F4E16E1D580A}"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68515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463610-A85F-480E-93DD-771C3CEEAE59}"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818428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891171-840E-4F58-B1CA-A98CED2209F6}" type="datetime1">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07752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01306-68C0-4739-8008-A82CAAC91BEA}" type="datetime1">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97516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8F827-AC24-4F6E-A83B-BBC25DCD0D34}" type="datetime1">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925800" y="9791700"/>
            <a:ext cx="2133600" cy="365125"/>
          </a:xfrm>
        </p:spPr>
        <p:txBody>
          <a:bodyPr/>
          <a:lstStyle>
            <a:lvl1pPr>
              <a:defRPr sz="2500"/>
            </a:lvl1p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280101086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57C0F6-2B48-4ADF-A1D6-A435C8BFD704}"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354928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C4C003-632C-41AC-A278-BB860D528658}"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79987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A02629-58A6-4E1F-BF17-4B8ABB64CA69}"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119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5412C-10F2-4D67-9E06-140110C62A74}"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424F1-FE10-437F-81AE-B5C67F246119}"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59204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DE90B9-AFE7-4B6B-A566-9ACB0222EF85}" type="datetime1">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275F1-DF48-433F-AA0A-E33816DBB8E0}" type="datetime1">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3CBCD-45C7-4D60-ACC0-9340BD942CDD}" type="datetime1">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697200" y="9563100"/>
            <a:ext cx="2133600" cy="365125"/>
          </a:xfrm>
        </p:spPr>
        <p:txBody>
          <a:bodyPr/>
          <a:lstStyle>
            <a:lvl1pPr>
              <a:defRPr sz="2400"/>
            </a:lvl1pPr>
          </a:lstStyle>
          <a:p>
            <a:fld id="{B6F15528-21DE-4FAA-801E-634DDDAF4B2B}" type="slidenum">
              <a:rPr lang="en-US" smtClean="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BAB46-9196-47B3-B5BE-33B6ADB48F14}"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E22D07-4D53-4737-B223-4DB7D9EAFACB}"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D3507-71D3-43E9-9A30-1239C5758294}" type="datetime1">
              <a:rPr lang="en-US" smtClean="0"/>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D1185D0-B24A-4670-ABD3-6ABF6AD83F46}"/>
              </a:ext>
            </a:extLst>
          </p:cNvPr>
          <p:cNvSpPr>
            <a:spLocks noGrp="1" noChangeArrowheads="1"/>
          </p:cNvSpPr>
          <p:nvPr>
            <p:ph type="title"/>
          </p:nvPr>
        </p:nvSpPr>
        <p:spPr bwMode="auto">
          <a:xfrm>
            <a:off x="1458233" y="1704295"/>
            <a:ext cx="15822839" cy="139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Mastertitelformat bearbeiten</a:t>
            </a:r>
            <a:endParaRPr lang="en-US" altLang="de-DE"/>
          </a:p>
        </p:txBody>
      </p:sp>
      <p:sp>
        <p:nvSpPr>
          <p:cNvPr id="2051" name="Text Placeholder 2">
            <a:extLst>
              <a:ext uri="{FF2B5EF4-FFF2-40B4-BE49-F238E27FC236}">
                <a16:creationId xmlns:a16="http://schemas.microsoft.com/office/drawing/2014/main" id="{05DEA99B-E150-4C45-A205-B74C1041ACAD}"/>
              </a:ext>
            </a:extLst>
          </p:cNvPr>
          <p:cNvSpPr>
            <a:spLocks noGrp="1" noChangeArrowheads="1"/>
          </p:cNvSpPr>
          <p:nvPr>
            <p:ph type="body" idx="1"/>
          </p:nvPr>
        </p:nvSpPr>
        <p:spPr bwMode="auto">
          <a:xfrm>
            <a:off x="1458233" y="3415393"/>
            <a:ext cx="15816036" cy="550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endParaRPr lang="en-US" altLang="de-DE"/>
          </a:p>
        </p:txBody>
      </p:sp>
      <p:cxnSp>
        <p:nvCxnSpPr>
          <p:cNvPr id="18" name="Gerade Verbindung 3">
            <a:extLst>
              <a:ext uri="{FF2B5EF4-FFF2-40B4-BE49-F238E27FC236}">
                <a16:creationId xmlns:a16="http://schemas.microsoft.com/office/drawing/2014/main" id="{51B9B412-82E6-400D-AFA1-3A9257C4176A}"/>
              </a:ext>
            </a:extLst>
          </p:cNvPr>
          <p:cNvCxnSpPr/>
          <p:nvPr userDrawn="1"/>
        </p:nvCxnSpPr>
        <p:spPr>
          <a:xfrm>
            <a:off x="1006929" y="9679782"/>
            <a:ext cx="16274143" cy="0"/>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pic>
        <p:nvPicPr>
          <p:cNvPr id="2053" name="Grafik 4">
            <a:extLst>
              <a:ext uri="{FF2B5EF4-FFF2-40B4-BE49-F238E27FC236}">
                <a16:creationId xmlns:a16="http://schemas.microsoft.com/office/drawing/2014/main" id="{77AA75B4-D426-4AC7-9944-7FC3C96B969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13947" y="569799"/>
            <a:ext cx="2592160" cy="57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ate Placeholder 3">
            <a:extLst>
              <a:ext uri="{FF2B5EF4-FFF2-40B4-BE49-F238E27FC236}">
                <a16:creationId xmlns:a16="http://schemas.microsoft.com/office/drawing/2014/main" id="{43453526-267F-440B-8F65-0B5E0608368D}"/>
              </a:ext>
            </a:extLst>
          </p:cNvPr>
          <p:cNvSpPr>
            <a:spLocks noGrp="1"/>
          </p:cNvSpPr>
          <p:nvPr>
            <p:ph type="dt" sz="half" idx="2"/>
          </p:nvPr>
        </p:nvSpPr>
        <p:spPr>
          <a:xfrm>
            <a:off x="1458234" y="9841367"/>
            <a:ext cx="909410" cy="161585"/>
          </a:xfrm>
          <a:prstGeom prst="rect">
            <a:avLst/>
          </a:prstGeom>
        </p:spPr>
        <p:txBody>
          <a:bodyPr vert="horz" wrap="square" lIns="0" tIns="0" rIns="0" bIns="0" rtlCol="0" anchor="ctr">
            <a:spAutoFit/>
          </a:bodyPr>
          <a:lstStyle>
            <a:lvl1pPr algn="l" defTabSz="685782" eaLnBrk="1" fontAlgn="auto" hangingPunct="1">
              <a:spcBef>
                <a:spcPts val="0"/>
              </a:spcBef>
              <a:spcAft>
                <a:spcPts val="0"/>
              </a:spcAft>
              <a:defRPr sz="1050">
                <a:solidFill>
                  <a:schemeClr val="tx1">
                    <a:lumMod val="50000"/>
                    <a:lumOff val="50000"/>
                  </a:schemeClr>
                </a:solidFill>
                <a:latin typeface="+mn-lt"/>
              </a:defRPr>
            </a:lvl1pPr>
          </a:lstStyle>
          <a:p>
            <a:pPr>
              <a:defRPr/>
            </a:pPr>
            <a:endParaRPr lang="de-DE" dirty="0"/>
          </a:p>
        </p:txBody>
      </p:sp>
      <p:sp>
        <p:nvSpPr>
          <p:cNvPr id="30" name="Fußzeilenplatzhalter 6">
            <a:extLst>
              <a:ext uri="{FF2B5EF4-FFF2-40B4-BE49-F238E27FC236}">
                <a16:creationId xmlns:a16="http://schemas.microsoft.com/office/drawing/2014/main" id="{749566AD-EE8F-477F-A372-079CA16B28FE}"/>
              </a:ext>
            </a:extLst>
          </p:cNvPr>
          <p:cNvSpPr>
            <a:spLocks noGrp="1"/>
          </p:cNvSpPr>
          <p:nvPr>
            <p:ph type="ftr" sz="quarter" idx="3"/>
          </p:nvPr>
        </p:nvSpPr>
        <p:spPr>
          <a:xfrm>
            <a:off x="2374447" y="9815854"/>
            <a:ext cx="12960803" cy="214313"/>
          </a:xfrm>
          <a:prstGeom prst="rect">
            <a:avLst/>
          </a:prstGeom>
        </p:spPr>
        <p:txBody>
          <a:bodyPr vert="horz" wrap="none" lIns="0" tIns="0" rIns="0" bIns="0" rtlCol="0" anchor="ctr">
            <a:noAutofit/>
          </a:bodyPr>
          <a:lstStyle>
            <a:lvl1pPr algn="l" defTabSz="685782" eaLnBrk="1" fontAlgn="auto" hangingPunct="1">
              <a:spcBef>
                <a:spcPts val="0"/>
              </a:spcBef>
              <a:spcAft>
                <a:spcPts val="0"/>
              </a:spcAft>
              <a:defRPr sz="1050">
                <a:solidFill>
                  <a:schemeClr val="tx1">
                    <a:tint val="75000"/>
                  </a:schemeClr>
                </a:solidFill>
                <a:latin typeface="+mn-lt"/>
              </a:defRPr>
            </a:lvl1pPr>
          </a:lstStyle>
          <a:p>
            <a:pPr>
              <a:defRPr/>
            </a:pPr>
            <a:r>
              <a:rPr lang="de-DE"/>
              <a:t>Gemeinsame Verständigung des Nationalen Rates</a:t>
            </a:r>
            <a:endParaRPr lang="de-DE" dirty="0"/>
          </a:p>
        </p:txBody>
      </p:sp>
      <p:pic>
        <p:nvPicPr>
          <p:cNvPr id="2056" name="Grafik 31">
            <a:extLst>
              <a:ext uri="{FF2B5EF4-FFF2-40B4-BE49-F238E27FC236}">
                <a16:creationId xmlns:a16="http://schemas.microsoft.com/office/drawing/2014/main" id="{556B1DBF-5993-4F92-9450-4F401A4FEE2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r="79823"/>
          <a:stretch>
            <a:fillRect/>
          </a:stretch>
        </p:blipFill>
        <p:spPr bwMode="auto">
          <a:xfrm>
            <a:off x="970643" y="9798845"/>
            <a:ext cx="226786" cy="24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liennummernplatzhalter 7">
            <a:extLst>
              <a:ext uri="{FF2B5EF4-FFF2-40B4-BE49-F238E27FC236}">
                <a16:creationId xmlns:a16="http://schemas.microsoft.com/office/drawing/2014/main" id="{4E2F9E2D-B263-4766-BF45-2B8F5A624116}"/>
              </a:ext>
            </a:extLst>
          </p:cNvPr>
          <p:cNvSpPr>
            <a:spLocks noGrp="1"/>
          </p:cNvSpPr>
          <p:nvPr>
            <p:ph type="sldNum" sz="quarter" idx="4"/>
          </p:nvPr>
        </p:nvSpPr>
        <p:spPr>
          <a:xfrm>
            <a:off x="16691428" y="9815854"/>
            <a:ext cx="562429" cy="214313"/>
          </a:xfrm>
          <a:prstGeom prst="rect">
            <a:avLst/>
          </a:prstGeom>
        </p:spPr>
        <p:txBody>
          <a:bodyPr vert="horz" wrap="none" lIns="0" tIns="0" rIns="0" bIns="0" numCol="1" anchor="ctr" anchorCtr="0" compatLnSpc="1">
            <a:prstTxWarp prst="textNoShape">
              <a:avLst/>
            </a:prstTxWarp>
            <a:noAutofit/>
          </a:bodyPr>
          <a:lstStyle>
            <a:lvl1pPr algn="r" eaLnBrk="1" hangingPunct="1">
              <a:defRPr sz="964">
                <a:solidFill>
                  <a:srgbClr val="898989"/>
                </a:solidFill>
              </a:defRPr>
            </a:lvl1pPr>
          </a:lstStyle>
          <a:p>
            <a:fld id="{0C67617D-69C5-4800-84A6-77C8991BEB1E}" type="slidenum">
              <a:rPr lang="de-DE" altLang="de-DE"/>
              <a:pPr/>
              <a:t>‹Nr.›</a:t>
            </a:fld>
            <a:endParaRPr lang="de-DE" altLang="de-DE"/>
          </a:p>
        </p:txBody>
      </p:sp>
    </p:spTree>
    <p:extLst>
      <p:ext uri="{BB962C8B-B14F-4D97-AF65-F5344CB8AC3E}">
        <p14:creationId xmlns:p14="http://schemas.microsoft.com/office/powerpoint/2010/main" val="823714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rtl="0" eaLnBrk="0" fontAlgn="base" hangingPunct="0">
        <a:lnSpc>
          <a:spcPct val="95000"/>
        </a:lnSpc>
        <a:spcBef>
          <a:spcPct val="0"/>
        </a:spcBef>
        <a:spcAft>
          <a:spcPct val="0"/>
        </a:spcAft>
        <a:defRPr sz="4500" kern="1200">
          <a:solidFill>
            <a:schemeClr val="tx1"/>
          </a:solidFill>
          <a:latin typeface="+mj-lt"/>
          <a:ea typeface="+mj-ea"/>
          <a:cs typeface="+mj-cs"/>
        </a:defRPr>
      </a:lvl1pPr>
      <a:lvl2pPr algn="l" rtl="0" eaLnBrk="0" fontAlgn="base" hangingPunct="0">
        <a:lnSpc>
          <a:spcPct val="95000"/>
        </a:lnSpc>
        <a:spcBef>
          <a:spcPct val="0"/>
        </a:spcBef>
        <a:spcAft>
          <a:spcPct val="0"/>
        </a:spcAft>
        <a:defRPr sz="4500">
          <a:solidFill>
            <a:schemeClr val="tx1"/>
          </a:solidFill>
          <a:latin typeface="BundesSerif Office" panose="02050002050300000203" pitchFamily="18" charset="0"/>
        </a:defRPr>
      </a:lvl2pPr>
      <a:lvl3pPr algn="l" rtl="0" eaLnBrk="0" fontAlgn="base" hangingPunct="0">
        <a:lnSpc>
          <a:spcPct val="95000"/>
        </a:lnSpc>
        <a:spcBef>
          <a:spcPct val="0"/>
        </a:spcBef>
        <a:spcAft>
          <a:spcPct val="0"/>
        </a:spcAft>
        <a:defRPr sz="4500">
          <a:solidFill>
            <a:schemeClr val="tx1"/>
          </a:solidFill>
          <a:latin typeface="BundesSerif Office" panose="02050002050300000203" pitchFamily="18" charset="0"/>
        </a:defRPr>
      </a:lvl3pPr>
      <a:lvl4pPr algn="l" rtl="0" eaLnBrk="0" fontAlgn="base" hangingPunct="0">
        <a:lnSpc>
          <a:spcPct val="95000"/>
        </a:lnSpc>
        <a:spcBef>
          <a:spcPct val="0"/>
        </a:spcBef>
        <a:spcAft>
          <a:spcPct val="0"/>
        </a:spcAft>
        <a:defRPr sz="4500">
          <a:solidFill>
            <a:schemeClr val="tx1"/>
          </a:solidFill>
          <a:latin typeface="BundesSerif Office" panose="02050002050300000203" pitchFamily="18" charset="0"/>
        </a:defRPr>
      </a:lvl4pPr>
      <a:lvl5pPr algn="l" rtl="0" eaLnBrk="0" fontAlgn="base" hangingPunct="0">
        <a:lnSpc>
          <a:spcPct val="95000"/>
        </a:lnSpc>
        <a:spcBef>
          <a:spcPct val="0"/>
        </a:spcBef>
        <a:spcAft>
          <a:spcPct val="0"/>
        </a:spcAft>
        <a:defRPr sz="4500">
          <a:solidFill>
            <a:schemeClr val="tx1"/>
          </a:solidFill>
          <a:latin typeface="BundesSerif Office" panose="02050002050300000203" pitchFamily="18" charset="0"/>
        </a:defRPr>
      </a:lvl5pPr>
      <a:lvl6pPr marL="685782" algn="l" rtl="0" fontAlgn="base">
        <a:lnSpc>
          <a:spcPct val="95000"/>
        </a:lnSpc>
        <a:spcBef>
          <a:spcPct val="0"/>
        </a:spcBef>
        <a:spcAft>
          <a:spcPct val="0"/>
        </a:spcAft>
        <a:defRPr sz="4500">
          <a:solidFill>
            <a:schemeClr val="tx1"/>
          </a:solidFill>
          <a:latin typeface="BundesSerif Office" panose="02050002050300000203" pitchFamily="18" charset="0"/>
        </a:defRPr>
      </a:lvl6pPr>
      <a:lvl7pPr marL="1371563" algn="l" rtl="0" fontAlgn="base">
        <a:lnSpc>
          <a:spcPct val="95000"/>
        </a:lnSpc>
        <a:spcBef>
          <a:spcPct val="0"/>
        </a:spcBef>
        <a:spcAft>
          <a:spcPct val="0"/>
        </a:spcAft>
        <a:defRPr sz="4500">
          <a:solidFill>
            <a:schemeClr val="tx1"/>
          </a:solidFill>
          <a:latin typeface="BundesSerif Office" panose="02050002050300000203" pitchFamily="18" charset="0"/>
        </a:defRPr>
      </a:lvl7pPr>
      <a:lvl8pPr marL="2057345" algn="l" rtl="0" fontAlgn="base">
        <a:lnSpc>
          <a:spcPct val="95000"/>
        </a:lnSpc>
        <a:spcBef>
          <a:spcPct val="0"/>
        </a:spcBef>
        <a:spcAft>
          <a:spcPct val="0"/>
        </a:spcAft>
        <a:defRPr sz="4500">
          <a:solidFill>
            <a:schemeClr val="tx1"/>
          </a:solidFill>
          <a:latin typeface="BundesSerif Office" panose="02050002050300000203" pitchFamily="18" charset="0"/>
        </a:defRPr>
      </a:lvl8pPr>
      <a:lvl9pPr marL="2743127" algn="l" rtl="0" fontAlgn="base">
        <a:lnSpc>
          <a:spcPct val="95000"/>
        </a:lnSpc>
        <a:spcBef>
          <a:spcPct val="0"/>
        </a:spcBef>
        <a:spcAft>
          <a:spcPct val="0"/>
        </a:spcAft>
        <a:defRPr sz="4500">
          <a:solidFill>
            <a:schemeClr val="tx1"/>
          </a:solidFill>
          <a:latin typeface="BundesSerif Office" panose="02050002050300000203" pitchFamily="18" charset="0"/>
        </a:defRPr>
      </a:lvl9pPr>
    </p:titleStyle>
    <p:bodyStyle>
      <a:lvl1pPr algn="l" rtl="0" eaLnBrk="0" fontAlgn="base" hangingPunct="0">
        <a:lnSpc>
          <a:spcPct val="90000"/>
        </a:lnSpc>
        <a:spcBef>
          <a:spcPts val="1500"/>
        </a:spcBef>
        <a:spcAft>
          <a:spcPct val="0"/>
        </a:spcAft>
        <a:defRPr sz="3536" b="1" kern="1200">
          <a:solidFill>
            <a:schemeClr val="tx1"/>
          </a:solidFill>
          <a:latin typeface="+mn-lt"/>
          <a:ea typeface="+mn-ea"/>
          <a:cs typeface="+mn-cs"/>
        </a:defRPr>
      </a:lvl1pPr>
      <a:lvl2pPr algn="l" rtl="0" eaLnBrk="0" fontAlgn="base" hangingPunct="0">
        <a:spcBef>
          <a:spcPts val="1795"/>
        </a:spcBef>
        <a:spcAft>
          <a:spcPct val="0"/>
        </a:spcAft>
        <a:buFont typeface="Arial" panose="020B0604020202020204" pitchFamily="34" charset="0"/>
        <a:defRPr sz="3000" kern="1200">
          <a:solidFill>
            <a:schemeClr val="tx1"/>
          </a:solidFill>
          <a:latin typeface="+mn-lt"/>
          <a:ea typeface="+mn-ea"/>
          <a:cs typeface="+mn-cs"/>
        </a:defRPr>
      </a:lvl2pPr>
      <a:lvl3pPr marL="348674" indent="-348674" algn="l" rtl="0" eaLnBrk="0" fontAlgn="base" hangingPunct="0">
        <a:spcBef>
          <a:spcPts val="1795"/>
        </a:spcBef>
        <a:spcAft>
          <a:spcPct val="0"/>
        </a:spcAft>
        <a:buClr>
          <a:schemeClr val="accent1"/>
        </a:buClr>
        <a:buSzPct val="120000"/>
        <a:buFont typeface="Arial" panose="020B0604020202020204" pitchFamily="34" charset="0"/>
        <a:buChar char="•"/>
        <a:defRPr sz="3000" kern="1200">
          <a:solidFill>
            <a:schemeClr val="tx1"/>
          </a:solidFill>
          <a:latin typeface="+mn-lt"/>
          <a:ea typeface="+mn-ea"/>
          <a:cs typeface="+mn-cs"/>
        </a:defRPr>
      </a:lvl3pPr>
      <a:lvl4pPr marL="2399896" indent="-341871" algn="l" rtl="0" eaLnBrk="0" fontAlgn="base" hangingPunct="0">
        <a:lnSpc>
          <a:spcPct val="90000"/>
        </a:lnSpc>
        <a:spcBef>
          <a:spcPts val="750"/>
        </a:spcBef>
        <a:spcAft>
          <a:spcPct val="0"/>
        </a:spcAft>
        <a:buFont typeface="Arial" panose="020B0604020202020204" pitchFamily="34" charset="0"/>
        <a:buChar char="•"/>
        <a:defRPr sz="3536" kern="1200">
          <a:solidFill>
            <a:schemeClr val="tx1"/>
          </a:solidFill>
          <a:latin typeface="+mn-lt"/>
          <a:ea typeface="+mn-ea"/>
          <a:cs typeface="+mn-cs"/>
        </a:defRPr>
      </a:lvl4pPr>
      <a:lvl5pPr marL="3085337" indent="-341871" algn="l" rtl="0" eaLnBrk="0" fontAlgn="base" hangingPunct="0">
        <a:lnSpc>
          <a:spcPct val="90000"/>
        </a:lnSpc>
        <a:spcBef>
          <a:spcPts val="750"/>
        </a:spcBef>
        <a:spcAft>
          <a:spcPct val="0"/>
        </a:spcAft>
        <a:buFont typeface="Arial" panose="020B0604020202020204" pitchFamily="34" charset="0"/>
        <a:buChar char="•"/>
        <a:defRPr sz="3536" kern="1200">
          <a:solidFill>
            <a:schemeClr val="tx1"/>
          </a:solidFill>
          <a:latin typeface="+mn-lt"/>
          <a:ea typeface="+mn-ea"/>
          <a:cs typeface="+mn-cs"/>
        </a:defRPr>
      </a:lvl5pPr>
      <a:lvl6pPr marL="3771799"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1"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63"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45"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3" rtl="0" eaLnBrk="1" latinLnBrk="0" hangingPunct="1">
        <a:defRPr sz="2700" kern="1200">
          <a:solidFill>
            <a:schemeClr val="tx1"/>
          </a:solidFill>
          <a:latin typeface="+mn-lt"/>
          <a:ea typeface="+mn-ea"/>
          <a:cs typeface="+mn-cs"/>
        </a:defRPr>
      </a:lvl1pPr>
      <a:lvl2pPr marL="685782" algn="l" defTabSz="1371563" rtl="0" eaLnBrk="1" latinLnBrk="0" hangingPunct="1">
        <a:defRPr sz="2700" kern="1200">
          <a:solidFill>
            <a:schemeClr val="tx1"/>
          </a:solidFill>
          <a:latin typeface="+mn-lt"/>
          <a:ea typeface="+mn-ea"/>
          <a:cs typeface="+mn-cs"/>
        </a:defRPr>
      </a:lvl2pPr>
      <a:lvl3pPr marL="1371563" algn="l" defTabSz="1371563" rtl="0" eaLnBrk="1" latinLnBrk="0" hangingPunct="1">
        <a:defRPr sz="2700" kern="1200">
          <a:solidFill>
            <a:schemeClr val="tx1"/>
          </a:solidFill>
          <a:latin typeface="+mn-lt"/>
          <a:ea typeface="+mn-ea"/>
          <a:cs typeface="+mn-cs"/>
        </a:defRPr>
      </a:lvl3pPr>
      <a:lvl4pPr marL="2057345" algn="l" defTabSz="1371563" rtl="0" eaLnBrk="1" latinLnBrk="0" hangingPunct="1">
        <a:defRPr sz="2700" kern="1200">
          <a:solidFill>
            <a:schemeClr val="tx1"/>
          </a:solidFill>
          <a:latin typeface="+mn-lt"/>
          <a:ea typeface="+mn-ea"/>
          <a:cs typeface="+mn-cs"/>
        </a:defRPr>
      </a:lvl4pPr>
      <a:lvl5pPr marL="2743127" algn="l" defTabSz="1371563" rtl="0" eaLnBrk="1" latinLnBrk="0" hangingPunct="1">
        <a:defRPr sz="2700" kern="1200">
          <a:solidFill>
            <a:schemeClr val="tx1"/>
          </a:solidFill>
          <a:latin typeface="+mn-lt"/>
          <a:ea typeface="+mn-ea"/>
          <a:cs typeface="+mn-cs"/>
        </a:defRPr>
      </a:lvl5pPr>
      <a:lvl6pPr marL="3428909" algn="l" defTabSz="1371563" rtl="0" eaLnBrk="1" latinLnBrk="0" hangingPunct="1">
        <a:defRPr sz="2700" kern="1200">
          <a:solidFill>
            <a:schemeClr val="tx1"/>
          </a:solidFill>
          <a:latin typeface="+mn-lt"/>
          <a:ea typeface="+mn-ea"/>
          <a:cs typeface="+mn-cs"/>
        </a:defRPr>
      </a:lvl6pPr>
      <a:lvl7pPr marL="4114690" algn="l" defTabSz="1371563" rtl="0" eaLnBrk="1" latinLnBrk="0" hangingPunct="1">
        <a:defRPr sz="2700" kern="1200">
          <a:solidFill>
            <a:schemeClr val="tx1"/>
          </a:solidFill>
          <a:latin typeface="+mn-lt"/>
          <a:ea typeface="+mn-ea"/>
          <a:cs typeface="+mn-cs"/>
        </a:defRPr>
      </a:lvl7pPr>
      <a:lvl8pPr marL="4800472" algn="l" defTabSz="1371563" rtl="0" eaLnBrk="1" latinLnBrk="0" hangingPunct="1">
        <a:defRPr sz="2700" kern="1200">
          <a:solidFill>
            <a:schemeClr val="tx1"/>
          </a:solidFill>
          <a:latin typeface="+mn-lt"/>
          <a:ea typeface="+mn-ea"/>
          <a:cs typeface="+mn-cs"/>
        </a:defRPr>
      </a:lvl8pPr>
      <a:lvl9pPr marL="5486254" algn="l" defTabSz="1371563"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11"/>
          <p:cNvSpPr>
            <a:spLocks noChangeShapeType="1"/>
          </p:cNvSpPr>
          <p:nvPr/>
        </p:nvSpPr>
        <p:spPr bwMode="auto">
          <a:xfrm>
            <a:off x="1524000" y="1981200"/>
            <a:ext cx="15240000" cy="0"/>
          </a:xfrm>
          <a:prstGeom prst="line">
            <a:avLst/>
          </a:prstGeom>
          <a:noFill/>
          <a:ln w="19050">
            <a:solidFill>
              <a:srgbClr val="FF2E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sz="2700">
              <a:latin typeface="Times New Roman" charset="0"/>
              <a:ea typeface="ＭＳ Ｐゴシック" charset="0"/>
            </a:endParaRPr>
          </a:p>
        </p:txBody>
      </p:sp>
      <p:sp>
        <p:nvSpPr>
          <p:cNvPr id="1027" name="Rectangle 3"/>
          <p:cNvSpPr>
            <a:spLocks noGrp="1" noChangeArrowheads="1"/>
          </p:cNvSpPr>
          <p:nvPr>
            <p:ph type="title"/>
          </p:nvPr>
        </p:nvSpPr>
        <p:spPr bwMode="auto">
          <a:xfrm>
            <a:off x="1320800" y="1009650"/>
            <a:ext cx="144526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92075" tIns="46038" rIns="92075" bIns="46038" numCol="1" anchor="ctr" anchorCtr="0" compatLnSpc="1">
            <a:prstTxWarp prst="textNoShape">
              <a:avLst/>
            </a:prstTxWarp>
          </a:bodyPr>
          <a:lstStyle/>
          <a:p>
            <a:pPr lvl="0"/>
            <a:r>
              <a:rPr lang="de-DE"/>
              <a:t>Mastertitelformat bearbeiten</a:t>
            </a:r>
          </a:p>
        </p:txBody>
      </p:sp>
      <p:sp>
        <p:nvSpPr>
          <p:cNvPr id="1028" name="Rectangle 4"/>
          <p:cNvSpPr>
            <a:spLocks noGrp="1" noChangeArrowheads="1"/>
          </p:cNvSpPr>
          <p:nvPr>
            <p:ph type="body" idx="1"/>
          </p:nvPr>
        </p:nvSpPr>
        <p:spPr bwMode="auto">
          <a:xfrm>
            <a:off x="2895600" y="2857501"/>
            <a:ext cx="12801600" cy="586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92075" tIns="46038" rIns="92075" bIns="46038"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9" name="Rectangle 5"/>
          <p:cNvSpPr>
            <a:spLocks noGrp="1" noChangeArrowheads="1"/>
          </p:cNvSpPr>
          <p:nvPr>
            <p:ph type="dt" sz="half" idx="2"/>
          </p:nvPr>
        </p:nvSpPr>
        <p:spPr bwMode="auto">
          <a:xfrm>
            <a:off x="609600" y="9372600"/>
            <a:ext cx="190817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1" sz="1500">
                <a:solidFill>
                  <a:schemeClr val="bg2"/>
                </a:solidFill>
                <a:latin typeface="GillSans Light" charset="0"/>
                <a:ea typeface="+mn-ea"/>
                <a:cs typeface="+mn-cs"/>
              </a:defRPr>
            </a:lvl1pPr>
          </a:lstStyle>
          <a:p>
            <a:pPr>
              <a:defRPr/>
            </a:pPr>
            <a:endParaRPr lang="de-DE" altLang="de-DE"/>
          </a:p>
        </p:txBody>
      </p:sp>
      <p:sp>
        <p:nvSpPr>
          <p:cNvPr id="1030" name="Rectangle 6"/>
          <p:cNvSpPr>
            <a:spLocks noGrp="1" noChangeArrowheads="1"/>
          </p:cNvSpPr>
          <p:nvPr>
            <p:ph type="ftr" sz="quarter" idx="3"/>
          </p:nvPr>
        </p:nvSpPr>
        <p:spPr bwMode="auto">
          <a:xfrm>
            <a:off x="2663826" y="9463088"/>
            <a:ext cx="11807824"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kumimoji="1" sz="1500">
                <a:solidFill>
                  <a:schemeClr val="bg2"/>
                </a:solidFill>
                <a:latin typeface="GillSans Light" charset="0"/>
                <a:ea typeface="+mn-ea"/>
                <a:cs typeface="+mn-cs"/>
              </a:defRPr>
            </a:lvl1pPr>
          </a:lstStyle>
          <a:p>
            <a:pPr>
              <a:defRPr/>
            </a:pPr>
            <a:r>
              <a:rPr lang="de-DE" altLang="de-DE"/>
              <a:t>Thomas  Kobsa    WILHELMSTIFT - HAMBURG  fact for minors   Brüssel 2018</a:t>
            </a:r>
          </a:p>
        </p:txBody>
      </p:sp>
      <p:pic>
        <p:nvPicPr>
          <p:cNvPr id="1031"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509500" y="452438"/>
            <a:ext cx="43053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22"/>
          <p:cNvSpPr>
            <a:spLocks noChangeArrowheads="1"/>
          </p:cNvSpPr>
          <p:nvPr userDrawn="1"/>
        </p:nvSpPr>
        <p:spPr bwMode="auto">
          <a:xfrm>
            <a:off x="1" y="9748838"/>
            <a:ext cx="18281650" cy="540545"/>
          </a:xfrm>
          <a:prstGeom prst="rect">
            <a:avLst/>
          </a:prstGeom>
          <a:solidFill>
            <a:srgbClr val="FF2E2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de-DE" sz="2700">
              <a:latin typeface="Times New Roman" charset="0"/>
              <a:ea typeface="ＭＳ Ｐゴシック" charset="0"/>
            </a:endParaRPr>
          </a:p>
        </p:txBody>
      </p:sp>
    </p:spTree>
    <p:extLst>
      <p:ext uri="{BB962C8B-B14F-4D97-AF65-F5344CB8AC3E}">
        <p14:creationId xmlns:p14="http://schemas.microsoft.com/office/powerpoint/2010/main" val="36790874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dt="0"/>
  <p:txStyles>
    <p:titleStyle>
      <a:lvl1pPr algn="l" rtl="0" eaLnBrk="0" fontAlgn="base" hangingPunct="0">
        <a:lnSpc>
          <a:spcPct val="70000"/>
        </a:lnSpc>
        <a:spcBef>
          <a:spcPct val="0"/>
        </a:spcBef>
        <a:spcAft>
          <a:spcPct val="0"/>
        </a:spcAft>
        <a:defRPr kumimoji="1" sz="3000">
          <a:solidFill>
            <a:srgbClr val="FF2E2E"/>
          </a:solidFill>
          <a:latin typeface="+mj-lt"/>
          <a:ea typeface="MS PGothic" pitchFamily="34" charset="-128"/>
          <a:cs typeface="ＭＳ Ｐゴシック" charset="0"/>
        </a:defRPr>
      </a:lvl1pPr>
      <a:lvl2pPr algn="l" rtl="0" eaLnBrk="0" fontAlgn="base" hangingPunct="0">
        <a:lnSpc>
          <a:spcPct val="70000"/>
        </a:lnSpc>
        <a:spcBef>
          <a:spcPct val="0"/>
        </a:spcBef>
        <a:spcAft>
          <a:spcPct val="0"/>
        </a:spcAft>
        <a:defRPr kumimoji="1" sz="3000">
          <a:solidFill>
            <a:srgbClr val="FF2E2E"/>
          </a:solidFill>
          <a:latin typeface="GillSans Bold" charset="0"/>
          <a:ea typeface="MS PGothic" pitchFamily="34" charset="-128"/>
          <a:cs typeface="ＭＳ Ｐゴシック" charset="0"/>
        </a:defRPr>
      </a:lvl2pPr>
      <a:lvl3pPr algn="l" rtl="0" eaLnBrk="0" fontAlgn="base" hangingPunct="0">
        <a:lnSpc>
          <a:spcPct val="70000"/>
        </a:lnSpc>
        <a:spcBef>
          <a:spcPct val="0"/>
        </a:spcBef>
        <a:spcAft>
          <a:spcPct val="0"/>
        </a:spcAft>
        <a:defRPr kumimoji="1" sz="3000">
          <a:solidFill>
            <a:srgbClr val="FF2E2E"/>
          </a:solidFill>
          <a:latin typeface="GillSans Bold" charset="0"/>
          <a:ea typeface="MS PGothic" pitchFamily="34" charset="-128"/>
          <a:cs typeface="ＭＳ Ｐゴシック" charset="0"/>
        </a:defRPr>
      </a:lvl3pPr>
      <a:lvl4pPr algn="l" rtl="0" eaLnBrk="0" fontAlgn="base" hangingPunct="0">
        <a:lnSpc>
          <a:spcPct val="70000"/>
        </a:lnSpc>
        <a:spcBef>
          <a:spcPct val="0"/>
        </a:spcBef>
        <a:spcAft>
          <a:spcPct val="0"/>
        </a:spcAft>
        <a:defRPr kumimoji="1" sz="3000">
          <a:solidFill>
            <a:srgbClr val="FF2E2E"/>
          </a:solidFill>
          <a:latin typeface="GillSans Bold" charset="0"/>
          <a:ea typeface="MS PGothic" pitchFamily="34" charset="-128"/>
          <a:cs typeface="ＭＳ Ｐゴシック" charset="0"/>
        </a:defRPr>
      </a:lvl4pPr>
      <a:lvl5pPr algn="l" rtl="0" eaLnBrk="0" fontAlgn="base" hangingPunct="0">
        <a:lnSpc>
          <a:spcPct val="70000"/>
        </a:lnSpc>
        <a:spcBef>
          <a:spcPct val="0"/>
        </a:spcBef>
        <a:spcAft>
          <a:spcPct val="0"/>
        </a:spcAft>
        <a:defRPr kumimoji="1" sz="3000">
          <a:solidFill>
            <a:srgbClr val="FF2E2E"/>
          </a:solidFill>
          <a:latin typeface="GillSans Bold" charset="0"/>
          <a:ea typeface="MS PGothic" pitchFamily="34" charset="-128"/>
          <a:cs typeface="ＭＳ Ｐゴシック" charset="0"/>
        </a:defRPr>
      </a:lvl5pPr>
      <a:lvl6pPr marL="685800" algn="l" rtl="0" eaLnBrk="0" fontAlgn="base" hangingPunct="0">
        <a:lnSpc>
          <a:spcPct val="70000"/>
        </a:lnSpc>
        <a:spcBef>
          <a:spcPct val="0"/>
        </a:spcBef>
        <a:spcAft>
          <a:spcPct val="0"/>
        </a:spcAft>
        <a:defRPr kumimoji="1" sz="3000">
          <a:solidFill>
            <a:srgbClr val="FF2E2E"/>
          </a:solidFill>
          <a:latin typeface="GillSans Bold" charset="0"/>
        </a:defRPr>
      </a:lvl6pPr>
      <a:lvl7pPr marL="1371600" algn="l" rtl="0" eaLnBrk="0" fontAlgn="base" hangingPunct="0">
        <a:lnSpc>
          <a:spcPct val="70000"/>
        </a:lnSpc>
        <a:spcBef>
          <a:spcPct val="0"/>
        </a:spcBef>
        <a:spcAft>
          <a:spcPct val="0"/>
        </a:spcAft>
        <a:defRPr kumimoji="1" sz="3000">
          <a:solidFill>
            <a:srgbClr val="FF2E2E"/>
          </a:solidFill>
          <a:latin typeface="GillSans Bold" charset="0"/>
        </a:defRPr>
      </a:lvl7pPr>
      <a:lvl8pPr marL="2057400" algn="l" rtl="0" eaLnBrk="0" fontAlgn="base" hangingPunct="0">
        <a:lnSpc>
          <a:spcPct val="70000"/>
        </a:lnSpc>
        <a:spcBef>
          <a:spcPct val="0"/>
        </a:spcBef>
        <a:spcAft>
          <a:spcPct val="0"/>
        </a:spcAft>
        <a:defRPr kumimoji="1" sz="3000">
          <a:solidFill>
            <a:srgbClr val="FF2E2E"/>
          </a:solidFill>
          <a:latin typeface="GillSans Bold" charset="0"/>
        </a:defRPr>
      </a:lvl8pPr>
      <a:lvl9pPr marL="2743200" algn="l" rtl="0" eaLnBrk="0" fontAlgn="base" hangingPunct="0">
        <a:lnSpc>
          <a:spcPct val="70000"/>
        </a:lnSpc>
        <a:spcBef>
          <a:spcPct val="0"/>
        </a:spcBef>
        <a:spcAft>
          <a:spcPct val="0"/>
        </a:spcAft>
        <a:defRPr kumimoji="1" sz="3000">
          <a:solidFill>
            <a:srgbClr val="FF2E2E"/>
          </a:solidFill>
          <a:latin typeface="GillSans Bold" charset="0"/>
        </a:defRPr>
      </a:lvl9pPr>
    </p:titleStyle>
    <p:bodyStyle>
      <a:lvl1pPr marL="514350" indent="-514350" algn="l" rtl="0" eaLnBrk="0" fontAlgn="base" hangingPunct="0">
        <a:spcBef>
          <a:spcPct val="20000"/>
        </a:spcBef>
        <a:spcAft>
          <a:spcPct val="0"/>
        </a:spcAft>
        <a:buClr>
          <a:srgbClr val="FF2E2E"/>
        </a:buClr>
        <a:buSzPct val="70000"/>
        <a:buFont typeface="Wingdings" panose="05000000000000000000" pitchFamily="2" charset="2"/>
        <a:defRPr kumimoji="1" sz="2400">
          <a:solidFill>
            <a:schemeClr val="bg2"/>
          </a:solidFill>
          <a:latin typeface="+mn-lt"/>
          <a:ea typeface="MS PGothic" pitchFamily="34" charset="-128"/>
          <a:cs typeface="ＭＳ Ｐゴシック" charset="0"/>
        </a:defRPr>
      </a:lvl1pPr>
      <a:lvl2pPr marL="1002507" indent="-288132" algn="l" rtl="0" eaLnBrk="0" fontAlgn="base" hangingPunct="0">
        <a:spcBef>
          <a:spcPct val="20000"/>
        </a:spcBef>
        <a:spcAft>
          <a:spcPct val="0"/>
        </a:spcAft>
        <a:buClr>
          <a:srgbClr val="FF2E2E"/>
        </a:buClr>
        <a:buSzPct val="70000"/>
        <a:buFont typeface="Wingdings" panose="05000000000000000000" pitchFamily="2" charset="2"/>
        <a:buChar char="l"/>
        <a:defRPr kumimoji="1" sz="2400">
          <a:solidFill>
            <a:schemeClr val="bg2"/>
          </a:solidFill>
          <a:latin typeface="+mn-lt"/>
          <a:ea typeface="MS PGothic" pitchFamily="34" charset="-128"/>
        </a:defRPr>
      </a:lvl2pPr>
      <a:lvl3pPr marL="1709738" indent="-280988" algn="l" rtl="0" eaLnBrk="0" fontAlgn="base" hangingPunct="0">
        <a:spcBef>
          <a:spcPct val="20000"/>
        </a:spcBef>
        <a:spcAft>
          <a:spcPct val="0"/>
        </a:spcAft>
        <a:buClr>
          <a:srgbClr val="FF2E2E"/>
        </a:buClr>
        <a:buSzPct val="70000"/>
        <a:buFont typeface="Wingdings" panose="05000000000000000000" pitchFamily="2" charset="2"/>
        <a:buChar char="l"/>
        <a:defRPr kumimoji="1" sz="2400">
          <a:solidFill>
            <a:schemeClr val="bg2"/>
          </a:solidFill>
          <a:latin typeface="+mn-lt"/>
          <a:ea typeface="MS PGothic" pitchFamily="34" charset="-128"/>
        </a:defRPr>
      </a:lvl3pPr>
      <a:lvl4pPr marL="2416970" indent="-273845" algn="l" rtl="0" eaLnBrk="0" fontAlgn="base" hangingPunct="0">
        <a:spcBef>
          <a:spcPct val="20000"/>
        </a:spcBef>
        <a:spcAft>
          <a:spcPct val="0"/>
        </a:spcAft>
        <a:buClr>
          <a:srgbClr val="FF2E2E"/>
        </a:buClr>
        <a:buSzPct val="70000"/>
        <a:buFont typeface="Wingdings" panose="05000000000000000000" pitchFamily="2" charset="2"/>
        <a:buChar char="l"/>
        <a:defRPr kumimoji="1" sz="2400">
          <a:solidFill>
            <a:schemeClr val="bg2"/>
          </a:solidFill>
          <a:latin typeface="+mn-lt"/>
          <a:ea typeface="MS PGothic" pitchFamily="34" charset="-128"/>
        </a:defRPr>
      </a:lvl4pPr>
      <a:lvl5pPr marL="3150395" indent="-292895" algn="l" rtl="0" eaLnBrk="0" fontAlgn="base" hangingPunct="0">
        <a:spcBef>
          <a:spcPct val="20000"/>
        </a:spcBef>
        <a:spcAft>
          <a:spcPct val="0"/>
        </a:spcAft>
        <a:buClr>
          <a:srgbClr val="FF2E2E"/>
        </a:buClr>
        <a:buSzPct val="70000"/>
        <a:buFont typeface="Wingdings" panose="05000000000000000000" pitchFamily="2" charset="2"/>
        <a:buChar char="l"/>
        <a:defRPr kumimoji="1" sz="2400">
          <a:solidFill>
            <a:schemeClr val="bg2"/>
          </a:solidFill>
          <a:latin typeface="+mn-lt"/>
          <a:ea typeface="MS PGothic" pitchFamily="34" charset="-128"/>
        </a:defRPr>
      </a:lvl5pPr>
      <a:lvl6pPr marL="3836195" indent="-292895" algn="l" rtl="0" eaLnBrk="0" fontAlgn="base" hangingPunct="0">
        <a:spcBef>
          <a:spcPct val="20000"/>
        </a:spcBef>
        <a:spcAft>
          <a:spcPct val="0"/>
        </a:spcAft>
        <a:buClr>
          <a:srgbClr val="FF2E2E"/>
        </a:buClr>
        <a:buSzPct val="70000"/>
        <a:buFont typeface="Wingdings" pitchFamily="2" charset="2"/>
        <a:buChar char="l"/>
        <a:defRPr kumimoji="1" sz="2400">
          <a:solidFill>
            <a:schemeClr val="bg2"/>
          </a:solidFill>
          <a:latin typeface="+mn-lt"/>
        </a:defRPr>
      </a:lvl6pPr>
      <a:lvl7pPr marL="4521995" indent="-292895" algn="l" rtl="0" eaLnBrk="0" fontAlgn="base" hangingPunct="0">
        <a:spcBef>
          <a:spcPct val="20000"/>
        </a:spcBef>
        <a:spcAft>
          <a:spcPct val="0"/>
        </a:spcAft>
        <a:buClr>
          <a:srgbClr val="FF2E2E"/>
        </a:buClr>
        <a:buSzPct val="70000"/>
        <a:buFont typeface="Wingdings" pitchFamily="2" charset="2"/>
        <a:buChar char="l"/>
        <a:defRPr kumimoji="1" sz="2400">
          <a:solidFill>
            <a:schemeClr val="bg2"/>
          </a:solidFill>
          <a:latin typeface="+mn-lt"/>
        </a:defRPr>
      </a:lvl7pPr>
      <a:lvl8pPr marL="5207795" indent="-292895" algn="l" rtl="0" eaLnBrk="0" fontAlgn="base" hangingPunct="0">
        <a:spcBef>
          <a:spcPct val="20000"/>
        </a:spcBef>
        <a:spcAft>
          <a:spcPct val="0"/>
        </a:spcAft>
        <a:buClr>
          <a:srgbClr val="FF2E2E"/>
        </a:buClr>
        <a:buSzPct val="70000"/>
        <a:buFont typeface="Wingdings" pitchFamily="2" charset="2"/>
        <a:buChar char="l"/>
        <a:defRPr kumimoji="1" sz="2400">
          <a:solidFill>
            <a:schemeClr val="bg2"/>
          </a:solidFill>
          <a:latin typeface="+mn-lt"/>
        </a:defRPr>
      </a:lvl8pPr>
      <a:lvl9pPr marL="5893595" indent="-292895" algn="l" rtl="0" eaLnBrk="0" fontAlgn="base" hangingPunct="0">
        <a:spcBef>
          <a:spcPct val="20000"/>
        </a:spcBef>
        <a:spcAft>
          <a:spcPct val="0"/>
        </a:spcAft>
        <a:buClr>
          <a:srgbClr val="FF2E2E"/>
        </a:buClr>
        <a:buSzPct val="70000"/>
        <a:buFont typeface="Wingdings" pitchFamily="2" charset="2"/>
        <a:buChar char="l"/>
        <a:defRPr kumimoji="1" sz="2400">
          <a:solidFill>
            <a:schemeClr val="bg2"/>
          </a:solidFill>
          <a:latin typeface="+mn-lt"/>
        </a:defRPr>
      </a:lvl9pPr>
    </p:bodyStyle>
    <p:otherStyle>
      <a:defPPr>
        <a:defRPr lang="de-D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F11DA-205D-4ACF-9F9D-BF89276DEE1C}" type="datetime1">
              <a:rPr lang="en-US" smtClean="0"/>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383771342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5.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3.sv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0.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3.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30.sv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1.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1.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nationaler-rat.de/ergebnisse" TargetMode="External"/><Relationship Id="rId5" Type="http://schemas.openxmlformats.org/officeDocument/2006/relationships/image" Target="../media/image9.png"/><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9.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9.png"/><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8.png"/><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40.png"/><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483" r="4838"/>
          <a:stretch>
            <a:fillRect/>
          </a:stretch>
        </p:blipFill>
        <p:spPr>
          <a:xfrm>
            <a:off x="7887279" y="1287312"/>
            <a:ext cx="9297142" cy="683741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89478" y="6147847"/>
            <a:ext cx="3643537" cy="5170992"/>
          </a:xfrm>
          <a:prstGeom prst="rect">
            <a:avLst/>
          </a:prstGeom>
        </p:spPr>
      </p:pic>
      <p:grpSp>
        <p:nvGrpSpPr>
          <p:cNvPr id="4" name="Group 4"/>
          <p:cNvGrpSpPr/>
          <p:nvPr/>
        </p:nvGrpSpPr>
        <p:grpSpPr>
          <a:xfrm rot="-8100000">
            <a:off x="-3125637" y="506531"/>
            <a:ext cx="19533612" cy="11275550"/>
            <a:chOff x="0" y="0"/>
            <a:chExt cx="33252581" cy="19194664"/>
          </a:xfrm>
        </p:grpSpPr>
        <p:sp>
          <p:nvSpPr>
            <p:cNvPr id="5" name="Freeform 5"/>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grpSp>
        <p:nvGrpSpPr>
          <p:cNvPr id="6" name="Group 6"/>
          <p:cNvGrpSpPr/>
          <p:nvPr/>
        </p:nvGrpSpPr>
        <p:grpSpPr>
          <a:xfrm rot="-5400000">
            <a:off x="12614289" y="8248596"/>
            <a:ext cx="9336230" cy="261191"/>
            <a:chOff x="0" y="0"/>
            <a:chExt cx="5447512" cy="152400"/>
          </a:xfrm>
        </p:grpSpPr>
        <p:sp>
          <p:nvSpPr>
            <p:cNvPr id="7" name="Freeform 7"/>
            <p:cNvSpPr/>
            <p:nvPr/>
          </p:nvSpPr>
          <p:spPr>
            <a:xfrm>
              <a:off x="0" y="0"/>
              <a:ext cx="5447512" cy="152400"/>
            </a:xfrm>
            <a:custGeom>
              <a:avLst/>
              <a:gdLst/>
              <a:ahLst/>
              <a:cxnLst/>
              <a:rect l="l" t="t" r="r" b="b"/>
              <a:pathLst>
                <a:path w="5447512" h="152400">
                  <a:moveTo>
                    <a:pt x="0" y="0"/>
                  </a:moveTo>
                  <a:lnTo>
                    <a:pt x="5447512" y="0"/>
                  </a:lnTo>
                  <a:lnTo>
                    <a:pt x="5447512" y="152400"/>
                  </a:lnTo>
                  <a:lnTo>
                    <a:pt x="0" y="152400"/>
                  </a:lnTo>
                  <a:close/>
                </a:path>
              </a:pathLst>
            </a:custGeom>
            <a:solidFill>
              <a:srgbClr val="FF6E79"/>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40997" y="722397"/>
            <a:ext cx="3799700" cy="3799700"/>
          </a:xfrm>
          <a:prstGeom prst="rect">
            <a:avLst/>
          </a:prstGeom>
        </p:spPr>
      </p:pic>
      <p:grpSp>
        <p:nvGrpSpPr>
          <p:cNvPr id="9" name="Group 9"/>
          <p:cNvGrpSpPr/>
          <p:nvPr/>
        </p:nvGrpSpPr>
        <p:grpSpPr>
          <a:xfrm>
            <a:off x="4332804" y="6911574"/>
            <a:ext cx="8221076" cy="197132"/>
            <a:chOff x="0" y="0"/>
            <a:chExt cx="6355592" cy="152400"/>
          </a:xfrm>
        </p:grpSpPr>
        <p:sp>
          <p:nvSpPr>
            <p:cNvPr id="10" name="Freeform 10"/>
            <p:cNvSpPr/>
            <p:nvPr/>
          </p:nvSpPr>
          <p:spPr>
            <a:xfrm>
              <a:off x="0" y="0"/>
              <a:ext cx="6355592" cy="152400"/>
            </a:xfrm>
            <a:custGeom>
              <a:avLst/>
              <a:gdLst/>
              <a:ahLst/>
              <a:cxnLst/>
              <a:rect l="l" t="t" r="r" b="b"/>
              <a:pathLst>
                <a:path w="6355592" h="152400">
                  <a:moveTo>
                    <a:pt x="0" y="0"/>
                  </a:moveTo>
                  <a:lnTo>
                    <a:pt x="6355592" y="0"/>
                  </a:lnTo>
                  <a:lnTo>
                    <a:pt x="6355592" y="152400"/>
                  </a:lnTo>
                  <a:lnTo>
                    <a:pt x="0" y="152400"/>
                  </a:lnTo>
                  <a:close/>
                </a:path>
              </a:pathLst>
            </a:custGeom>
            <a:solidFill>
              <a:srgbClr val="FF6E79"/>
            </a:solidFill>
          </p:spPr>
        </p:sp>
      </p:grpSp>
      <p:pic>
        <p:nvPicPr>
          <p:cNvPr id="11" name="Picture 11"/>
          <p:cNvPicPr>
            <a:picLocks noChangeAspect="1"/>
          </p:cNvPicPr>
          <p:nvPr/>
        </p:nvPicPr>
        <p:blipFill>
          <a:blip r:embed="rId8"/>
          <a:srcRect/>
          <a:stretch>
            <a:fillRect/>
          </a:stretch>
        </p:blipFill>
        <p:spPr>
          <a:xfrm>
            <a:off x="6001215" y="8587548"/>
            <a:ext cx="2410570" cy="1699452"/>
          </a:xfrm>
          <a:prstGeom prst="rect">
            <a:avLst/>
          </a:prstGeom>
        </p:spPr>
      </p:pic>
      <p:pic>
        <p:nvPicPr>
          <p:cNvPr id="12" name="Picture 12"/>
          <p:cNvPicPr>
            <a:picLocks noChangeAspect="1"/>
          </p:cNvPicPr>
          <p:nvPr/>
        </p:nvPicPr>
        <p:blipFill>
          <a:blip r:embed="rId9"/>
          <a:srcRect/>
          <a:stretch>
            <a:fillRect/>
          </a:stretch>
        </p:blipFill>
        <p:spPr>
          <a:xfrm>
            <a:off x="522895" y="714777"/>
            <a:ext cx="2566732" cy="1743874"/>
          </a:xfrm>
          <a:prstGeom prst="rect">
            <a:avLst/>
          </a:prstGeom>
        </p:spPr>
      </p:pic>
      <p:sp>
        <p:nvSpPr>
          <p:cNvPr id="13" name="TextBox 13"/>
          <p:cNvSpPr txBox="1"/>
          <p:nvPr/>
        </p:nvSpPr>
        <p:spPr>
          <a:xfrm>
            <a:off x="3318206" y="838471"/>
            <a:ext cx="3612524"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479"/>
              </a:lnSpc>
              <a:spcBef>
                <a:spcPct val="0"/>
              </a:spcBef>
              <a:spcAft>
                <a:spcPts val="0"/>
              </a:spcAft>
              <a:buClrTx/>
              <a:buSzTx/>
              <a:buFontTx/>
              <a:buNone/>
              <a:tabLst/>
              <a:defRPr/>
            </a:pPr>
            <a:r>
              <a:rPr kumimoji="0" lang="en-US" sz="2485" b="0" i="0" u="none" strike="noStrike" kern="1200" cap="none" spc="0" normalizeH="0" baseline="0" noProof="0" dirty="0" err="1">
                <a:ln>
                  <a:noFill/>
                </a:ln>
                <a:solidFill>
                  <a:srgbClr val="000000"/>
                </a:solidFill>
                <a:effectLst/>
                <a:uLnTx/>
                <a:uFillTx/>
                <a:latin typeface="Arimo"/>
                <a:ea typeface="+mn-ea"/>
                <a:cs typeface="+mn-cs"/>
              </a:rPr>
              <a:t>CoFounded</a:t>
            </a:r>
            <a:r>
              <a:rPr kumimoji="0" lang="en-US" sz="2485" b="0" i="0" u="none" strike="noStrike" kern="1200" cap="none" spc="0" normalizeH="0" baseline="0" noProof="0" dirty="0">
                <a:ln>
                  <a:noFill/>
                </a:ln>
                <a:solidFill>
                  <a:srgbClr val="000000"/>
                </a:solidFill>
                <a:effectLst/>
                <a:uLnTx/>
                <a:uFillTx/>
                <a:latin typeface="Arimo"/>
                <a:ea typeface="+mn-ea"/>
                <a:cs typeface="+mn-cs"/>
              </a:rPr>
              <a:t>  by</a:t>
            </a:r>
          </a:p>
          <a:p>
            <a:pPr marL="0" marR="0" lvl="0" indent="0" algn="l" defTabSz="914400" rtl="0" eaLnBrk="1" fontAlgn="auto" latinLnBrk="0" hangingPunct="1">
              <a:lnSpc>
                <a:spcPts val="3479"/>
              </a:lnSpc>
              <a:spcBef>
                <a:spcPct val="0"/>
              </a:spcBef>
              <a:spcAft>
                <a:spcPts val="0"/>
              </a:spcAft>
              <a:buClrTx/>
              <a:buSzTx/>
              <a:buFontTx/>
              <a:buNone/>
              <a:tabLst/>
              <a:defRPr/>
            </a:pPr>
            <a:r>
              <a:rPr kumimoji="0" lang="en-US" sz="2485" b="0" i="0" u="none" strike="noStrike" kern="1200" cap="none" spc="0" normalizeH="0" baseline="0" noProof="0" dirty="0">
                <a:ln>
                  <a:noFill/>
                </a:ln>
                <a:solidFill>
                  <a:srgbClr val="000000"/>
                </a:solidFill>
                <a:effectLst/>
                <a:uLnTx/>
                <a:uFillTx/>
                <a:latin typeface="Arimo"/>
                <a:ea typeface="+mn-ea"/>
                <a:cs typeface="+mn-cs"/>
              </a:rPr>
              <a:t>European Union</a:t>
            </a:r>
          </a:p>
        </p:txBody>
      </p:sp>
      <p:sp>
        <p:nvSpPr>
          <p:cNvPr id="15" name="TextBox 15"/>
          <p:cNvSpPr txBox="1"/>
          <p:nvPr/>
        </p:nvSpPr>
        <p:spPr>
          <a:xfrm>
            <a:off x="4320967" y="3680557"/>
            <a:ext cx="2809343" cy="1097001"/>
          </a:xfrm>
          <a:prstGeom prst="rect">
            <a:avLst/>
          </a:prstGeom>
        </p:spPr>
        <p:txBody>
          <a:bodyPr lIns="0" tIns="0" rIns="0" bIns="0" rtlCol="0" anchor="t">
            <a:spAutoFit/>
          </a:bodyPr>
          <a:lstStyle/>
          <a:p>
            <a:pPr marL="0" marR="0" lvl="0" indent="0" algn="l" defTabSz="914400" rtl="0" eaLnBrk="1" fontAlgn="auto" latinLnBrk="0" hangingPunct="1">
              <a:lnSpc>
                <a:spcPts val="8755"/>
              </a:lnSpc>
              <a:spcBef>
                <a:spcPts val="0"/>
              </a:spcBef>
              <a:spcAft>
                <a:spcPts val="0"/>
              </a:spcAft>
              <a:buClrTx/>
              <a:buSzTx/>
              <a:buFontTx/>
              <a:buNone/>
              <a:tabLst/>
              <a:defRPr/>
            </a:pPr>
            <a:r>
              <a:rPr kumimoji="0" lang="en-US" sz="7176" b="0" i="0" u="none" strike="noStrike" kern="1200" cap="none" spc="143" normalizeH="0" baseline="0" noProof="0">
                <a:ln>
                  <a:noFill/>
                </a:ln>
                <a:solidFill>
                  <a:srgbClr val="FF6E79"/>
                </a:solidFill>
                <a:effectLst/>
                <a:uLnTx/>
                <a:uFillTx/>
                <a:latin typeface="League Spartan"/>
                <a:ea typeface="+mn-ea"/>
                <a:cs typeface="+mn-cs"/>
              </a:rPr>
              <a:t>INTIT</a:t>
            </a:r>
          </a:p>
        </p:txBody>
      </p:sp>
      <p:sp>
        <p:nvSpPr>
          <p:cNvPr id="16" name="TextBox 16"/>
          <p:cNvSpPr txBox="1"/>
          <p:nvPr/>
        </p:nvSpPr>
        <p:spPr>
          <a:xfrm>
            <a:off x="4250917" y="3583389"/>
            <a:ext cx="2879394" cy="1124117"/>
          </a:xfrm>
          <a:prstGeom prst="rect">
            <a:avLst/>
          </a:prstGeom>
        </p:spPr>
        <p:txBody>
          <a:bodyPr lIns="0" tIns="0" rIns="0" bIns="0" rtlCol="0" anchor="t">
            <a:spAutoFit/>
          </a:bodyPr>
          <a:lstStyle/>
          <a:p>
            <a:pPr marL="0" marR="0" lvl="0" indent="0" algn="l" defTabSz="914400" rtl="0" eaLnBrk="1" fontAlgn="auto" latinLnBrk="0" hangingPunct="1">
              <a:lnSpc>
                <a:spcPts val="8974"/>
              </a:lnSpc>
              <a:spcBef>
                <a:spcPts val="0"/>
              </a:spcBef>
              <a:spcAft>
                <a:spcPts val="0"/>
              </a:spcAft>
              <a:buClrTx/>
              <a:buSzTx/>
              <a:buFontTx/>
              <a:buNone/>
              <a:tabLst/>
              <a:defRPr/>
            </a:pPr>
            <a:r>
              <a:rPr kumimoji="0" lang="en-US" sz="7355" b="0" i="0" u="none" strike="noStrike" kern="1200" cap="none" spc="147" normalizeH="0" baseline="0" noProof="0">
                <a:ln>
                  <a:noFill/>
                </a:ln>
                <a:solidFill>
                  <a:srgbClr val="1C436B"/>
                </a:solidFill>
                <a:effectLst/>
                <a:uLnTx/>
                <a:uFillTx/>
                <a:latin typeface="League Spartan"/>
                <a:ea typeface="+mn-ea"/>
                <a:cs typeface="+mn-cs"/>
              </a:rPr>
              <a:t>INTIT</a:t>
            </a:r>
          </a:p>
        </p:txBody>
      </p:sp>
      <p:sp>
        <p:nvSpPr>
          <p:cNvPr id="17" name="TextBox 17"/>
          <p:cNvSpPr txBox="1"/>
          <p:nvPr/>
        </p:nvSpPr>
        <p:spPr>
          <a:xfrm>
            <a:off x="4335900" y="4609220"/>
            <a:ext cx="8214883" cy="2257028"/>
          </a:xfrm>
          <a:prstGeom prst="rect">
            <a:avLst/>
          </a:prstGeom>
        </p:spPr>
        <p:txBody>
          <a:bodyPr lIns="0" tIns="0" rIns="0" bIns="0" rtlCol="0" anchor="t">
            <a:spAutoFit/>
          </a:bodyPr>
          <a:lstStyle/>
          <a:p>
            <a:pPr marL="0" marR="0" lvl="0" indent="0" algn="l" defTabSz="914400" rtl="0" eaLnBrk="1" fontAlgn="auto" latinLnBrk="0" hangingPunct="1">
              <a:lnSpc>
                <a:spcPts val="4399"/>
              </a:lnSpc>
              <a:spcBef>
                <a:spcPts val="0"/>
              </a:spcBef>
              <a:spcAft>
                <a:spcPts val="0"/>
              </a:spcAft>
              <a:buClrTx/>
              <a:buSzTx/>
              <a:buFontTx/>
              <a:buNone/>
              <a:tabLst/>
              <a:defRPr/>
            </a:pPr>
            <a:r>
              <a:rPr kumimoji="0" lang="en-US" sz="3491" b="0" i="0" u="none" strike="noStrike" kern="1200" cap="none" spc="34" normalizeH="0" baseline="0" noProof="0" dirty="0" err="1" smtClean="0">
                <a:ln>
                  <a:noFill/>
                </a:ln>
                <a:solidFill>
                  <a:srgbClr val="FF6E79"/>
                </a:solidFill>
                <a:effectLst/>
                <a:uLnTx/>
                <a:uFillTx/>
                <a:latin typeface="Arimo Bold Italics"/>
                <a:ea typeface="+mn-ea"/>
                <a:cs typeface="+mn-cs"/>
              </a:rPr>
              <a:t>INtegrierte</a:t>
            </a:r>
            <a:endParaRPr kumimoji="0" lang="en-US" sz="3491" b="0" i="0" u="none" strike="noStrike" kern="1200" cap="none" spc="34" normalizeH="0" baseline="0" noProof="0" dirty="0">
              <a:ln>
                <a:noFill/>
              </a:ln>
              <a:solidFill>
                <a:srgbClr val="FF6E79"/>
              </a:solidFill>
              <a:effectLst/>
              <a:uLnTx/>
              <a:uFillTx/>
              <a:latin typeface="Arimo Bold Italics"/>
              <a:ea typeface="+mn-ea"/>
              <a:cs typeface="+mn-cs"/>
            </a:endParaRPr>
          </a:p>
          <a:p>
            <a:pPr marL="0" marR="0" lvl="0" indent="0" algn="l" defTabSz="914400" rtl="0" eaLnBrk="1" fontAlgn="auto" latinLnBrk="0" hangingPunct="1">
              <a:lnSpc>
                <a:spcPts val="4399"/>
              </a:lnSpc>
              <a:spcBef>
                <a:spcPts val="0"/>
              </a:spcBef>
              <a:spcAft>
                <a:spcPts val="0"/>
              </a:spcAft>
              <a:buClrTx/>
              <a:buSzTx/>
              <a:buFontTx/>
              <a:buNone/>
              <a:tabLst/>
              <a:defRPr/>
            </a:pPr>
            <a:r>
              <a:rPr kumimoji="0" lang="de-DE" sz="3491" b="0" i="0" u="none" strike="noStrike" kern="1200" cap="none" spc="34" normalizeH="0" baseline="0" noProof="0" dirty="0">
                <a:ln>
                  <a:noFill/>
                </a:ln>
                <a:solidFill>
                  <a:srgbClr val="FF6E79"/>
                </a:solidFill>
                <a:effectLst/>
                <a:uLnTx/>
                <a:uFillTx/>
                <a:latin typeface="Arimo Bold Italics"/>
                <a:ea typeface="+mn-ea"/>
                <a:cs typeface="+mn-cs"/>
              </a:rPr>
              <a:t>Trauma-Informierte </a:t>
            </a:r>
            <a:r>
              <a:rPr kumimoji="0" lang="de-DE" sz="3491" b="0" i="0" u="none" strike="noStrike" kern="1200" cap="none" spc="34" normalizeH="0" baseline="0" noProof="0" dirty="0" smtClean="0">
                <a:ln>
                  <a:noFill/>
                </a:ln>
                <a:solidFill>
                  <a:srgbClr val="FF6E79"/>
                </a:solidFill>
                <a:effectLst/>
                <a:uLnTx/>
                <a:uFillTx/>
                <a:latin typeface="Arimo Bold Italics"/>
                <a:ea typeface="+mn-ea"/>
                <a:cs typeface="+mn-cs"/>
              </a:rPr>
              <a:t>Versorgung </a:t>
            </a:r>
            <a:r>
              <a:rPr kumimoji="0" lang="de-DE" sz="3491" b="0" i="0" u="none" strike="noStrike" kern="1200" cap="none" spc="34" normalizeH="0" baseline="0" noProof="0" dirty="0">
                <a:ln>
                  <a:noFill/>
                </a:ln>
                <a:solidFill>
                  <a:srgbClr val="FF6E79"/>
                </a:solidFill>
                <a:effectLst/>
                <a:uLnTx/>
                <a:uFillTx/>
                <a:latin typeface="Arimo Bold Italics"/>
                <a:ea typeface="+mn-ea"/>
                <a:cs typeface="+mn-cs"/>
              </a:rPr>
              <a:t>für </a:t>
            </a:r>
            <a:r>
              <a:rPr kumimoji="0" lang="de-DE" sz="3491" b="0" i="0" u="none" strike="noStrike" kern="1200" cap="none" spc="34" normalizeH="0" baseline="0" noProof="0" dirty="0" smtClean="0">
                <a:ln>
                  <a:noFill/>
                </a:ln>
                <a:solidFill>
                  <a:srgbClr val="FF6E79"/>
                </a:solidFill>
                <a:effectLst/>
                <a:uLnTx/>
                <a:uFillTx/>
                <a:latin typeface="Arimo Bold Italics"/>
                <a:ea typeface="+mn-ea"/>
                <a:cs typeface="+mn-cs"/>
              </a:rPr>
              <a:t>Kinder</a:t>
            </a:r>
            <a:r>
              <a:rPr kumimoji="0" lang="de-DE" sz="3491" b="0" i="0" u="none" strike="noStrike" kern="1200" cap="none" spc="34" normalizeH="0" baseline="0" noProof="0" dirty="0">
                <a:ln>
                  <a:noFill/>
                </a:ln>
                <a:solidFill>
                  <a:srgbClr val="FF6E79"/>
                </a:solidFill>
                <a:effectLst/>
                <a:uLnTx/>
                <a:uFillTx/>
                <a:latin typeface="Arimo Bold Italics"/>
                <a:ea typeface="+mn-ea"/>
                <a:cs typeface="+mn-cs"/>
              </a:rPr>
              <a:t> </a:t>
            </a:r>
            <a:r>
              <a:rPr kumimoji="0" lang="de-DE" sz="3491" b="0" i="0" u="none" strike="noStrike" kern="1200" cap="none" spc="34" normalizeH="0" baseline="0" noProof="0" dirty="0" smtClean="0">
                <a:ln>
                  <a:noFill/>
                </a:ln>
                <a:solidFill>
                  <a:srgbClr val="FF6E79"/>
                </a:solidFill>
                <a:effectLst/>
                <a:uLnTx/>
                <a:uFillTx/>
                <a:latin typeface="Arimo Bold Italics"/>
                <a:ea typeface="+mn-ea"/>
                <a:cs typeface="+mn-cs"/>
              </a:rPr>
              <a:t>und Jugendliche mit Gewalterfahrungen</a:t>
            </a:r>
            <a:endParaRPr kumimoji="0" lang="en-US" sz="3491" b="0" i="0" u="none" strike="noStrike" kern="1200" cap="none" spc="34" normalizeH="0" baseline="0" noProof="0" dirty="0">
              <a:ln>
                <a:noFill/>
              </a:ln>
              <a:solidFill>
                <a:srgbClr val="FF6E79"/>
              </a:solidFill>
              <a:effectLst/>
              <a:uLnTx/>
              <a:uFillTx/>
              <a:latin typeface="Arimo Bold Italics"/>
              <a:ea typeface="+mn-ea"/>
              <a:cs typeface="+mn-cs"/>
            </a:endParaRPr>
          </a:p>
        </p:txBody>
      </p:sp>
      <p:pic>
        <p:nvPicPr>
          <p:cNvPr id="18" name="Picture 18"/>
          <p:cNvPicPr>
            <a:picLocks noChangeAspect="1"/>
          </p:cNvPicPr>
          <p:nvPr/>
        </p:nvPicPr>
        <p:blipFill>
          <a:blip r:embed="rId10"/>
          <a:srcRect l="3657" r="3657"/>
          <a:stretch>
            <a:fillRect/>
          </a:stretch>
        </p:blipFill>
        <p:spPr>
          <a:xfrm>
            <a:off x="1672210" y="3392003"/>
            <a:ext cx="2256623" cy="1878961"/>
          </a:xfrm>
          <a:prstGeom prst="rect">
            <a:avLst/>
          </a:prstGeom>
        </p:spPr>
      </p:pic>
      <p:pic>
        <p:nvPicPr>
          <p:cNvPr id="19" name="Picture 19"/>
          <p:cNvPicPr>
            <a:picLocks noChangeAspect="1"/>
          </p:cNvPicPr>
          <p:nvPr/>
        </p:nvPicPr>
        <p:blipFill>
          <a:blip r:embed="rId11"/>
          <a:srcRect/>
          <a:stretch>
            <a:fillRect/>
          </a:stretch>
        </p:blipFill>
        <p:spPr>
          <a:xfrm>
            <a:off x="3517787" y="9225961"/>
            <a:ext cx="2719107" cy="523343"/>
          </a:xfrm>
          <a:prstGeom prst="rect">
            <a:avLst/>
          </a:prstGeom>
        </p:spPr>
      </p:pic>
      <p:pic>
        <p:nvPicPr>
          <p:cNvPr id="20" name="Picture 20"/>
          <p:cNvPicPr>
            <a:picLocks noChangeAspect="1"/>
          </p:cNvPicPr>
          <p:nvPr/>
        </p:nvPicPr>
        <p:blipFill>
          <a:blip r:embed="rId12"/>
          <a:srcRect/>
          <a:stretch>
            <a:fillRect/>
          </a:stretch>
        </p:blipFill>
        <p:spPr>
          <a:xfrm>
            <a:off x="8443342" y="8855660"/>
            <a:ext cx="991273" cy="991273"/>
          </a:xfrm>
          <a:prstGeom prst="rect">
            <a:avLst/>
          </a:prstGeom>
        </p:spPr>
      </p:pic>
      <p:pic>
        <p:nvPicPr>
          <p:cNvPr id="21" name="Picture 21"/>
          <p:cNvPicPr>
            <a:picLocks noChangeAspect="1"/>
          </p:cNvPicPr>
          <p:nvPr/>
        </p:nvPicPr>
        <p:blipFill>
          <a:blip r:embed="rId13"/>
          <a:srcRect/>
          <a:stretch>
            <a:fillRect/>
          </a:stretch>
        </p:blipFill>
        <p:spPr>
          <a:xfrm>
            <a:off x="9692730" y="8941873"/>
            <a:ext cx="798114" cy="807431"/>
          </a:xfrm>
          <a:prstGeom prst="rect">
            <a:avLst/>
          </a:prstGeom>
        </p:spPr>
      </p:pic>
      <p:pic>
        <p:nvPicPr>
          <p:cNvPr id="23" name="Picture 23"/>
          <p:cNvPicPr>
            <a:picLocks noChangeAspect="1"/>
          </p:cNvPicPr>
          <p:nvPr/>
        </p:nvPicPr>
        <p:blipFill>
          <a:blip r:embed="rId14"/>
          <a:srcRect/>
          <a:stretch>
            <a:fillRect/>
          </a:stretch>
        </p:blipFill>
        <p:spPr>
          <a:xfrm>
            <a:off x="11954620" y="8968853"/>
            <a:ext cx="1662835" cy="753472"/>
          </a:xfrm>
          <a:prstGeom prst="rect">
            <a:avLst/>
          </a:prstGeom>
        </p:spPr>
      </p:pic>
      <p:sp>
        <p:nvSpPr>
          <p:cNvPr id="24" name="TextBox 24"/>
          <p:cNvSpPr txBox="1"/>
          <p:nvPr/>
        </p:nvSpPr>
        <p:spPr>
          <a:xfrm>
            <a:off x="4352877" y="4642041"/>
            <a:ext cx="7665529" cy="2257028"/>
          </a:xfrm>
          <a:prstGeom prst="rect">
            <a:avLst/>
          </a:prstGeom>
        </p:spPr>
        <p:txBody>
          <a:bodyPr wrap="square" lIns="0" tIns="0" rIns="0" bIns="0" rtlCol="0" anchor="t">
            <a:spAutoFit/>
          </a:bodyPr>
          <a:lstStyle/>
          <a:p>
            <a:pPr marL="0" marR="0" lvl="0" indent="0" algn="l" defTabSz="914400" rtl="0" eaLnBrk="1" fontAlgn="auto" latinLnBrk="0" hangingPunct="1">
              <a:lnSpc>
                <a:spcPts val="4399"/>
              </a:lnSpc>
              <a:spcBef>
                <a:spcPts val="0"/>
              </a:spcBef>
              <a:spcAft>
                <a:spcPts val="0"/>
              </a:spcAft>
              <a:buClrTx/>
              <a:buSzTx/>
              <a:buFontTx/>
              <a:buNone/>
              <a:tabLst/>
              <a:defRPr/>
            </a:pPr>
            <a:r>
              <a:rPr kumimoji="0" lang="en-US" sz="3491" b="0" i="0" u="none" strike="noStrike" kern="1200" cap="none" spc="34" normalizeH="0" baseline="0" noProof="0" dirty="0" err="1" smtClean="0">
                <a:ln>
                  <a:noFill/>
                </a:ln>
                <a:solidFill>
                  <a:srgbClr val="1C436B"/>
                </a:solidFill>
                <a:effectLst/>
                <a:uLnTx/>
                <a:uFillTx/>
                <a:latin typeface="Arimo Bold Italics"/>
                <a:ea typeface="+mn-ea"/>
                <a:cs typeface="+mn-cs"/>
              </a:rPr>
              <a:t>INtegrierte</a:t>
            </a:r>
            <a:endParaRPr kumimoji="0" lang="en-US" sz="3491" b="0" i="0" u="none" strike="noStrike" kern="1200" cap="none" spc="34" normalizeH="0" baseline="0" noProof="0" dirty="0" smtClean="0">
              <a:ln>
                <a:noFill/>
              </a:ln>
              <a:solidFill>
                <a:srgbClr val="1C436B"/>
              </a:solidFill>
              <a:effectLst/>
              <a:uLnTx/>
              <a:uFillTx/>
              <a:latin typeface="Arimo Bold Italics"/>
              <a:ea typeface="+mn-ea"/>
              <a:cs typeface="+mn-cs"/>
            </a:endParaRPr>
          </a:p>
          <a:p>
            <a:pPr marL="0" marR="0" lvl="0" indent="0" algn="l" defTabSz="914400" rtl="0" eaLnBrk="1" fontAlgn="auto" latinLnBrk="0" hangingPunct="1">
              <a:lnSpc>
                <a:spcPts val="4399"/>
              </a:lnSpc>
              <a:spcBef>
                <a:spcPts val="0"/>
              </a:spcBef>
              <a:spcAft>
                <a:spcPts val="0"/>
              </a:spcAft>
              <a:buClrTx/>
              <a:buSzTx/>
              <a:buFontTx/>
              <a:buNone/>
              <a:tabLst/>
              <a:defRPr/>
            </a:pPr>
            <a:r>
              <a:rPr kumimoji="0" lang="de-DE" sz="3491" b="0" i="0" u="none" strike="noStrike" kern="1200" cap="none" spc="34" normalizeH="0" baseline="0" noProof="0" dirty="0" smtClean="0">
                <a:ln>
                  <a:noFill/>
                </a:ln>
                <a:solidFill>
                  <a:srgbClr val="1C436B"/>
                </a:solidFill>
                <a:effectLst/>
                <a:uLnTx/>
                <a:uFillTx/>
                <a:latin typeface="Arimo Bold Italics"/>
                <a:ea typeface="+mn-ea"/>
                <a:cs typeface="+mn-cs"/>
              </a:rPr>
              <a:t>Trauma-Informierte </a:t>
            </a:r>
            <a:r>
              <a:rPr kumimoji="0" lang="de-DE" sz="3491" b="0" i="1" u="none" strike="noStrike" kern="1200" cap="none" spc="34" normalizeH="0" baseline="0" noProof="0" dirty="0" smtClean="0">
                <a:ln>
                  <a:noFill/>
                </a:ln>
                <a:solidFill>
                  <a:srgbClr val="1C436B"/>
                </a:solidFill>
                <a:effectLst/>
                <a:uLnTx/>
                <a:uFillTx/>
                <a:latin typeface="Arimo Bold Italics"/>
                <a:ea typeface="+mn-ea"/>
                <a:cs typeface="+mn-cs"/>
              </a:rPr>
              <a:t>Versorgung für Kinder und Jugendliche mit Gewalterfahrungen</a:t>
            </a:r>
            <a:endParaRPr kumimoji="0" lang="en-US" sz="3491" b="0" i="1" u="none" strike="noStrike" kern="1200" cap="none" spc="34" normalizeH="0" baseline="0" noProof="0" dirty="0">
              <a:ln>
                <a:noFill/>
              </a:ln>
              <a:solidFill>
                <a:srgbClr val="1C436B"/>
              </a:solidFill>
              <a:effectLst/>
              <a:uLnTx/>
              <a:uFillTx/>
              <a:latin typeface="Arimo Bold Italics"/>
              <a:ea typeface="+mn-ea"/>
              <a:cs typeface="+mn-cs"/>
            </a:endParaRPr>
          </a:p>
        </p:txBody>
      </p:sp>
      <p:sp>
        <p:nvSpPr>
          <p:cNvPr id="27" name="Foliennummernplatzhalt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5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25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5" name="Grafik 24"/>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0749" y="8941873"/>
            <a:ext cx="1243965" cy="788035"/>
          </a:xfrm>
          <a:prstGeom prst="rect">
            <a:avLst/>
          </a:prstGeom>
        </p:spPr>
      </p:pic>
      <p:sp>
        <p:nvSpPr>
          <p:cNvPr id="22" name="Rechteck 21"/>
          <p:cNvSpPr/>
          <p:nvPr/>
        </p:nvSpPr>
        <p:spPr>
          <a:xfrm>
            <a:off x="3495366" y="7354666"/>
            <a:ext cx="6870728" cy="669414"/>
          </a:xfrm>
          <a:prstGeom prst="rect">
            <a:avLst/>
          </a:prstGeom>
        </p:spPr>
        <p:txBody>
          <a:bodyPr wrap="none">
            <a:spAutoFit/>
          </a:bodyPr>
          <a:lstStyle/>
          <a:p>
            <a:pPr marL="0" marR="0" lvl="0" indent="0" algn="ctr" defTabSz="914400" rtl="0" eaLnBrk="1" fontAlgn="auto" latinLnBrk="0" hangingPunct="1">
              <a:lnSpc>
                <a:spcPts val="448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2D5974"/>
                </a:solidFill>
                <a:effectLst/>
                <a:uLnTx/>
                <a:uFillTx/>
                <a:latin typeface="Lato Bold"/>
                <a:ea typeface="+mn-ea"/>
                <a:cs typeface="+mn-cs"/>
              </a:rPr>
              <a:t>Train-</a:t>
            </a:r>
            <a:r>
              <a:rPr kumimoji="0" lang="de-DE" sz="3200" b="1" i="0" u="none" strike="noStrike" kern="1200" cap="none" spc="0" normalizeH="0" baseline="0" noProof="0" dirty="0" err="1">
                <a:ln>
                  <a:noFill/>
                </a:ln>
                <a:solidFill>
                  <a:srgbClr val="2D5974"/>
                </a:solidFill>
                <a:effectLst/>
                <a:uLnTx/>
                <a:uFillTx/>
                <a:latin typeface="Lato Bold"/>
                <a:ea typeface="+mn-ea"/>
                <a:cs typeface="+mn-cs"/>
              </a:rPr>
              <a:t>the</a:t>
            </a:r>
            <a:r>
              <a:rPr kumimoji="0" lang="de-DE" sz="3200" b="1" i="0" u="none" strike="noStrike" kern="1200" cap="none" spc="0" normalizeH="0" baseline="0" noProof="0" dirty="0">
                <a:ln>
                  <a:noFill/>
                </a:ln>
                <a:solidFill>
                  <a:srgbClr val="2D5974"/>
                </a:solidFill>
                <a:effectLst/>
                <a:uLnTx/>
                <a:uFillTx/>
                <a:latin typeface="Lato Bold"/>
                <a:ea typeface="+mn-ea"/>
                <a:cs typeface="+mn-cs"/>
              </a:rPr>
              <a:t>-Trainer </a:t>
            </a:r>
            <a:r>
              <a:rPr kumimoji="0" lang="de-DE" sz="3200" b="1" i="0" u="none" strike="noStrike" kern="1200" cap="none" spc="0" normalizeH="0" baseline="0" noProof="0" dirty="0" smtClean="0">
                <a:ln>
                  <a:noFill/>
                </a:ln>
                <a:solidFill>
                  <a:srgbClr val="2D5974"/>
                </a:solidFill>
                <a:effectLst/>
                <a:uLnTx/>
                <a:uFillTx/>
                <a:latin typeface="Lato Bold"/>
                <a:ea typeface="+mn-ea"/>
                <a:cs typeface="+mn-cs"/>
              </a:rPr>
              <a:t>Fortbildung – Tag 2</a:t>
            </a:r>
            <a:endParaRPr kumimoji="0" lang="de-DE" sz="3200" b="1" i="0" u="none" strike="noStrike" kern="1200" cap="none" spc="0" normalizeH="0" baseline="0" noProof="0" dirty="0">
              <a:ln>
                <a:noFill/>
              </a:ln>
              <a:solidFill>
                <a:srgbClr val="2D5974"/>
              </a:solidFill>
              <a:effectLst/>
              <a:uLnTx/>
              <a:uFillTx/>
              <a:latin typeface="Lato Bold"/>
              <a:ea typeface="+mn-ea"/>
              <a:cs typeface="+mn-cs"/>
            </a:endParaRPr>
          </a:p>
        </p:txBody>
      </p:sp>
    </p:spTree>
    <p:extLst>
      <p:ext uri="{BB962C8B-B14F-4D97-AF65-F5344CB8AC3E}">
        <p14:creationId xmlns:p14="http://schemas.microsoft.com/office/powerpoint/2010/main" val="265806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506244" y="2289862"/>
            <a:ext cx="17275511" cy="7373813"/>
          </a:xfrm>
          <a:prstGeom prst="rect">
            <a:avLst/>
          </a:prstGeom>
        </p:spPr>
        <p:txBody>
          <a:bodyPr lIns="0" tIns="0" rIns="0" bIns="0" rtlCol="0" anchor="t">
            <a:spAutoFit/>
          </a:bodyPr>
          <a:lstStyle/>
          <a:p>
            <a:pPr algn="ctr">
              <a:lnSpc>
                <a:spcPts val="4445"/>
              </a:lnSpc>
            </a:pPr>
            <a:r>
              <a:rPr lang="en-US" sz="3244" dirty="0">
                <a:solidFill>
                  <a:srgbClr val="FC3D5F"/>
                </a:solidFill>
                <a:latin typeface="Arimo Bold" panose="020B0604020202020204" charset="0"/>
                <a:ea typeface="Arimo Bold" panose="020B0604020202020204" charset="0"/>
                <a:cs typeface="Arimo Bold" panose="020B0604020202020204" charset="0"/>
              </a:rPr>
              <a:t>SAMHSA </a:t>
            </a:r>
            <a:r>
              <a:rPr lang="de-DE" sz="3244" dirty="0">
                <a:solidFill>
                  <a:srgbClr val="FFFFFF"/>
                </a:solidFill>
                <a:latin typeface="Arimo Bold" panose="020B0604020202020204" charset="0"/>
                <a:ea typeface="Arimo Bold" panose="020B0604020202020204" charset="0"/>
                <a:cs typeface="Arimo Bold" panose="020B0604020202020204" charset="0"/>
              </a:rPr>
              <a:t>entwickelte sechs gleichermaßen wichtige Kernprinzipien für eine traumainformierte Versorgung, die eine organisationsweite Verpflichtung zur Umsetzung dieser Prinzipien in die Praxis erfordern.</a:t>
            </a:r>
            <a:endParaRPr lang="en-US" sz="3244" dirty="0">
              <a:solidFill>
                <a:srgbClr val="FFFFFF"/>
              </a:solidFill>
              <a:latin typeface="Arimo Bold" panose="020B0604020202020204" charset="0"/>
              <a:ea typeface="Arimo Bold" panose="020B0604020202020204" charset="0"/>
              <a:cs typeface="Arimo Bold" panose="020B0604020202020204" charset="0"/>
            </a:endParaRPr>
          </a:p>
          <a:p>
            <a:pPr algn="ctr">
              <a:lnSpc>
                <a:spcPts val="4445"/>
              </a:lnSpc>
            </a:pPr>
            <a:endParaRPr lang="en-US" sz="3244" dirty="0">
              <a:solidFill>
                <a:srgbClr val="FFFFFF"/>
              </a:solidFill>
              <a:latin typeface="Arimo Bold" panose="020B0604020202020204" charset="0"/>
              <a:ea typeface="Arimo Bold" panose="020B0604020202020204" charset="0"/>
              <a:cs typeface="Arimo Bold" panose="020B0604020202020204" charset="0"/>
            </a:endParaRPr>
          </a:p>
          <a:p>
            <a:pPr algn="ctr">
              <a:lnSpc>
                <a:spcPts val="6048"/>
              </a:lnSpc>
            </a:pPr>
            <a:r>
              <a:rPr lang="de-DE" sz="3600" dirty="0">
                <a:solidFill>
                  <a:srgbClr val="30526A"/>
                </a:solidFill>
                <a:latin typeface="Arimo Bold" panose="020B0604020202020204" charset="0"/>
                <a:ea typeface="Arimo Bold" panose="020B0604020202020204" charset="0"/>
                <a:cs typeface="Arimo Bold" panose="020B0604020202020204" charset="0"/>
              </a:rPr>
              <a:t>Sicherheit </a:t>
            </a:r>
          </a:p>
          <a:p>
            <a:pPr algn="ctr">
              <a:lnSpc>
                <a:spcPts val="6048"/>
              </a:lnSpc>
            </a:pPr>
            <a:r>
              <a:rPr lang="de-DE" sz="3600" dirty="0">
                <a:solidFill>
                  <a:srgbClr val="30526A"/>
                </a:solidFill>
                <a:latin typeface="Arimo Bold" panose="020B0604020202020204" charset="0"/>
                <a:ea typeface="Arimo Bold" panose="020B0604020202020204" charset="0"/>
                <a:cs typeface="Arimo Bold" panose="020B0604020202020204" charset="0"/>
              </a:rPr>
              <a:t>Vertrauen und Transparenz</a:t>
            </a:r>
          </a:p>
          <a:p>
            <a:pPr algn="ctr">
              <a:lnSpc>
                <a:spcPts val="6048"/>
              </a:lnSpc>
            </a:pPr>
            <a:r>
              <a:rPr lang="de-DE" sz="3600" dirty="0">
                <a:solidFill>
                  <a:srgbClr val="30526A"/>
                </a:solidFill>
                <a:latin typeface="Arimo Bold" panose="020B0604020202020204" charset="0"/>
                <a:ea typeface="Arimo Bold" panose="020B0604020202020204" charset="0"/>
                <a:cs typeface="Arimo Bold" panose="020B0604020202020204" charset="0"/>
              </a:rPr>
              <a:t>Peer-Support</a:t>
            </a:r>
          </a:p>
          <a:p>
            <a:pPr algn="ctr">
              <a:lnSpc>
                <a:spcPts val="6048"/>
              </a:lnSpc>
            </a:pPr>
            <a:r>
              <a:rPr lang="de-DE" sz="3600" dirty="0">
                <a:solidFill>
                  <a:srgbClr val="30526A"/>
                </a:solidFill>
                <a:latin typeface="Arimo Bold" panose="020B0604020202020204" charset="0"/>
                <a:ea typeface="Arimo Bold" panose="020B0604020202020204" charset="0"/>
                <a:cs typeface="Arimo Bold" panose="020B0604020202020204" charset="0"/>
              </a:rPr>
              <a:t>Zusammenarbeit und Gegenseitigkeit</a:t>
            </a:r>
          </a:p>
          <a:p>
            <a:pPr algn="ctr">
              <a:lnSpc>
                <a:spcPts val="6048"/>
              </a:lnSpc>
            </a:pPr>
            <a:r>
              <a:rPr lang="de-DE" sz="3600" dirty="0">
                <a:solidFill>
                  <a:srgbClr val="30526A"/>
                </a:solidFill>
                <a:latin typeface="Arimo Bold" panose="020B0604020202020204" charset="0"/>
                <a:ea typeface="Arimo Bold" panose="020B0604020202020204" charset="0"/>
                <a:cs typeface="Arimo Bold" panose="020B0604020202020204" charset="0"/>
              </a:rPr>
              <a:t>Empowerment, Mitsprache und Wahlmöglichkeiten</a:t>
            </a:r>
          </a:p>
          <a:p>
            <a:pPr algn="ctr">
              <a:lnSpc>
                <a:spcPts val="6048"/>
              </a:lnSpc>
            </a:pPr>
            <a:r>
              <a:rPr lang="de-DE" sz="3600" dirty="0" smtClean="0">
                <a:solidFill>
                  <a:srgbClr val="30526A"/>
                </a:solidFill>
                <a:latin typeface="Arimo Bold" panose="020B0604020202020204" charset="0"/>
                <a:ea typeface="Arimo Bold" panose="020B0604020202020204" charset="0"/>
                <a:cs typeface="Arimo Bold" panose="020B0604020202020204" charset="0"/>
              </a:rPr>
              <a:t> Kulturelle</a:t>
            </a:r>
            <a:r>
              <a:rPr lang="de-DE" sz="3600" dirty="0">
                <a:solidFill>
                  <a:srgbClr val="30526A"/>
                </a:solidFill>
                <a:latin typeface="Arimo Bold" panose="020B0604020202020204" charset="0"/>
                <a:ea typeface="Arimo Bold" panose="020B0604020202020204" charset="0"/>
                <a:cs typeface="Arimo Bold" panose="020B0604020202020204" charset="0"/>
              </a:rPr>
              <a:t>, historische und geschlechtsspezifische Fragen</a:t>
            </a:r>
            <a:endParaRPr lang="en-US" sz="3600" dirty="0">
              <a:solidFill>
                <a:srgbClr val="30526A"/>
              </a:solidFill>
              <a:latin typeface="Arimo Bold"/>
            </a:endParaRPr>
          </a:p>
          <a:p>
            <a:pPr algn="ctr">
              <a:lnSpc>
                <a:spcPts val="3893"/>
              </a:lnSpc>
            </a:pPr>
            <a:endParaRPr lang="en-US" sz="3600" dirty="0">
              <a:solidFill>
                <a:srgbClr val="30526A"/>
              </a:solidFill>
              <a:latin typeface="Arimo Bold"/>
            </a:endParaRPr>
          </a:p>
        </p:txBody>
      </p:sp>
      <p:grpSp>
        <p:nvGrpSpPr>
          <p:cNvPr id="6" name="Group 6"/>
          <p:cNvGrpSpPr/>
          <p:nvPr/>
        </p:nvGrpSpPr>
        <p:grpSpPr>
          <a:xfrm>
            <a:off x="3733800" y="555720"/>
            <a:ext cx="11506200" cy="1565055"/>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2550207" y="757946"/>
            <a:ext cx="13682190" cy="936154"/>
          </a:xfrm>
          <a:prstGeom prst="rect">
            <a:avLst/>
          </a:prstGeom>
        </p:spPr>
        <p:txBody>
          <a:bodyPr lIns="0" tIns="0" rIns="0" bIns="0" rtlCol="0" anchor="t">
            <a:spAutoFit/>
          </a:bodyPr>
          <a:lstStyle/>
          <a:p>
            <a:pPr algn="ctr">
              <a:lnSpc>
                <a:spcPts val="7274"/>
              </a:lnSpc>
              <a:spcBef>
                <a:spcPct val="0"/>
              </a:spcBef>
            </a:pPr>
            <a:r>
              <a:rPr lang="en-US" sz="3600" dirty="0" err="1">
                <a:solidFill>
                  <a:srgbClr val="2D5974"/>
                </a:solidFill>
                <a:effectLst>
                  <a:outerShdw blurRad="38100" dist="38100" dir="2700000" algn="tl">
                    <a:srgbClr val="000000">
                      <a:alpha val="43137"/>
                    </a:srgbClr>
                  </a:outerShdw>
                </a:effectLst>
                <a:latin typeface="Barlow Bold"/>
              </a:rPr>
              <a:t>Grundprinzipien</a:t>
            </a:r>
            <a:r>
              <a:rPr lang="en-US" sz="3600" dirty="0">
                <a:solidFill>
                  <a:srgbClr val="2D5974"/>
                </a:solidFill>
                <a:effectLst>
                  <a:outerShdw blurRad="38100" dist="38100" dir="2700000" algn="tl">
                    <a:srgbClr val="000000">
                      <a:alpha val="43137"/>
                    </a:srgbClr>
                  </a:outerShdw>
                </a:effectLst>
                <a:latin typeface="Barlow Bold"/>
              </a:rPr>
              <a:t> der </a:t>
            </a:r>
            <a:r>
              <a:rPr lang="en-US" sz="3600" dirty="0" err="1">
                <a:solidFill>
                  <a:srgbClr val="2D5974"/>
                </a:solidFill>
                <a:effectLst>
                  <a:outerShdw blurRad="38100" dist="38100" dir="2700000" algn="tl">
                    <a:srgbClr val="000000">
                      <a:alpha val="43137"/>
                    </a:srgbClr>
                  </a:outerShdw>
                </a:effectLst>
                <a:latin typeface="Barlow Bold"/>
              </a:rPr>
              <a:t>traumainformierten</a:t>
            </a:r>
            <a:r>
              <a:rPr lang="en-US" sz="3600" dirty="0">
                <a:solidFill>
                  <a:srgbClr val="2D5974"/>
                </a:solidFill>
                <a:effectLst>
                  <a:outerShdw blurRad="38100" dist="38100" dir="2700000" algn="tl">
                    <a:srgbClr val="000000">
                      <a:alpha val="43137"/>
                    </a:srgbClr>
                  </a:outerShdw>
                </a:effectLst>
                <a:latin typeface="Barlow Bold"/>
              </a:rPr>
              <a:t> </a:t>
            </a:r>
            <a:r>
              <a:rPr lang="en-US" sz="3600" dirty="0" err="1">
                <a:solidFill>
                  <a:srgbClr val="2D5974"/>
                </a:solidFill>
                <a:effectLst>
                  <a:outerShdw blurRad="38100" dist="38100" dir="2700000" algn="tl">
                    <a:srgbClr val="000000">
                      <a:alpha val="43137"/>
                    </a:srgbClr>
                  </a:outerShdw>
                </a:effectLst>
                <a:latin typeface="Barlow Bold"/>
              </a:rPr>
              <a:t>Versorgung</a:t>
            </a:r>
            <a:endParaRPr lang="en-US" sz="3600" dirty="0">
              <a:solidFill>
                <a:srgbClr val="2D5974"/>
              </a:solidFill>
              <a:effectLst>
                <a:outerShdw blurRad="38100" dist="38100" dir="2700000" algn="tl">
                  <a:srgbClr val="000000">
                    <a:alpha val="43137"/>
                  </a:srgbClr>
                </a:outerShdw>
              </a:effectLst>
              <a:latin typeface="Barlow Bold"/>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87400" y="9018207"/>
            <a:ext cx="4950031" cy="187482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3884" y="4749757"/>
            <a:ext cx="452472" cy="45428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97735" y="5457953"/>
            <a:ext cx="452472" cy="454281"/>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97735" y="6256737"/>
            <a:ext cx="452472" cy="45428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44966" y="6964933"/>
            <a:ext cx="452472" cy="454281"/>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81496" y="7673129"/>
            <a:ext cx="452472" cy="454281"/>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97735" y="8465333"/>
            <a:ext cx="452472" cy="454281"/>
          </a:xfrm>
          <a:prstGeom prst="rect">
            <a:avLst/>
          </a:prstGeom>
        </p:spPr>
      </p:pic>
      <p:sp>
        <p:nvSpPr>
          <p:cNvPr id="16" name="Foliennummernplatzhalter 15"/>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1752600" y="2713673"/>
            <a:ext cx="15870875" cy="7117333"/>
          </a:xfrm>
          <a:prstGeom prst="rect">
            <a:avLst/>
          </a:prstGeom>
        </p:spPr>
        <p:txBody>
          <a:bodyPr wrap="square" lIns="0" tIns="0" rIns="0" bIns="0" rtlCol="0" anchor="t">
            <a:spAutoFit/>
          </a:bodyPr>
          <a:lstStyle/>
          <a:p>
            <a:pPr algn="just">
              <a:lnSpc>
                <a:spcPts val="3678"/>
              </a:lnSpc>
            </a:pPr>
            <a:r>
              <a:rPr lang="en-US" sz="2684" dirty="0" err="1">
                <a:solidFill>
                  <a:srgbClr val="F7CCC6"/>
                </a:solidFill>
                <a:latin typeface="Arimo Bold" panose="020B0604020202020204" charset="0"/>
                <a:ea typeface="Arimo Bold" panose="020B0604020202020204" charset="0"/>
                <a:cs typeface="Arimo Bold" panose="020B0604020202020204" charset="0"/>
              </a:rPr>
              <a:t>Sicherheit</a:t>
            </a:r>
            <a:r>
              <a:rPr lang="en-US" sz="2684" dirty="0">
                <a:solidFill>
                  <a:srgbClr val="F7CCC6"/>
                </a:solidFill>
                <a:latin typeface="Arimo Bold" panose="020B0604020202020204" charset="0"/>
                <a:ea typeface="Arimo Bold" panose="020B0604020202020204" charset="0"/>
                <a:cs typeface="Arimo Bold" panose="020B0604020202020204" charset="0"/>
              </a:rPr>
              <a:t>: </a:t>
            </a:r>
            <a:r>
              <a:rPr lang="de-DE" sz="2684" dirty="0">
                <a:solidFill>
                  <a:srgbClr val="1C436B"/>
                </a:solidFill>
                <a:latin typeface="Arimo Bold" panose="020B0604020202020204" charset="0"/>
                <a:ea typeface="Arimo Bold" panose="020B0604020202020204" charset="0"/>
                <a:cs typeface="Arimo Bold" panose="020B0604020202020204" charset="0"/>
              </a:rPr>
              <a:t>Das Personal und die Menschen, die sie betreuen, fühlen sich physisch und psychisch sicher. </a:t>
            </a:r>
            <a:endParaRPr lang="de-DE" sz="2684" dirty="0" smtClean="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err="1">
                <a:solidFill>
                  <a:srgbClr val="F7CCC6"/>
                </a:solidFill>
                <a:latin typeface="Arimo Bold" panose="020B0604020202020204" charset="0"/>
                <a:ea typeface="Arimo Bold" panose="020B0604020202020204" charset="0"/>
                <a:cs typeface="Arimo Bold" panose="020B0604020202020204" charset="0"/>
              </a:rPr>
              <a:t>Vertrauenswürdigkeit</a:t>
            </a:r>
            <a:r>
              <a:rPr lang="en-US" sz="2684" dirty="0">
                <a:solidFill>
                  <a:srgbClr val="F7CCC6"/>
                </a:solidFill>
                <a:latin typeface="Arimo Bold" panose="020B0604020202020204" charset="0"/>
                <a:ea typeface="Arimo Bold" panose="020B0604020202020204" charset="0"/>
                <a:cs typeface="Arimo Bold" panose="020B0604020202020204" charset="0"/>
              </a:rPr>
              <a:t> und </a:t>
            </a:r>
            <a:r>
              <a:rPr lang="en-US" sz="2684" dirty="0" err="1">
                <a:solidFill>
                  <a:srgbClr val="F7CCC6"/>
                </a:solidFill>
                <a:latin typeface="Arimo Bold" panose="020B0604020202020204" charset="0"/>
                <a:ea typeface="Arimo Bold" panose="020B0604020202020204" charset="0"/>
                <a:cs typeface="Arimo Bold" panose="020B0604020202020204" charset="0"/>
              </a:rPr>
              <a:t>Transparenz</a:t>
            </a:r>
            <a:r>
              <a:rPr lang="en-US" sz="2684" dirty="0">
                <a:solidFill>
                  <a:srgbClr val="F7CCC6"/>
                </a:solidFill>
                <a:latin typeface="Arimo Bold" panose="020B0604020202020204" charset="0"/>
                <a:ea typeface="Arimo Bold" panose="020B0604020202020204" charset="0"/>
                <a:cs typeface="Arimo Bold" panose="020B0604020202020204" charset="0"/>
              </a:rPr>
              <a:t>:</a:t>
            </a:r>
            <a:r>
              <a:rPr lang="de-DE" sz="2684" dirty="0">
                <a:solidFill>
                  <a:srgbClr val="1C436B"/>
                </a:solidFill>
                <a:latin typeface="Arimo Bold" panose="020B0604020202020204" charset="0"/>
                <a:ea typeface="Arimo Bold" panose="020B0604020202020204" charset="0"/>
                <a:cs typeface="Arimo Bold" panose="020B0604020202020204" charset="0"/>
              </a:rPr>
              <a:t> Organisatorische Abläufe sind darauf ausgerichtet, Vertrauen zwischen Klient*innen, Familienmitgliedern und Mitarbeitenden aufzubauen</a:t>
            </a:r>
            <a:r>
              <a:rPr lang="de-DE" sz="2684" dirty="0" smtClean="0">
                <a:solidFill>
                  <a:srgbClr val="1C436B"/>
                </a:solidFill>
                <a:latin typeface="Arimo Bold" panose="020B0604020202020204" charset="0"/>
                <a:ea typeface="Arimo Bold" panose="020B0604020202020204" charset="0"/>
                <a:cs typeface="Arimo Bold" panose="020B0604020202020204" charset="0"/>
              </a:rPr>
              <a:t>.</a:t>
            </a: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a:solidFill>
                  <a:srgbClr val="F7CCC6"/>
                </a:solidFill>
                <a:latin typeface="Arimo Bold" panose="020B0604020202020204" charset="0"/>
                <a:ea typeface="Arimo Bold" panose="020B0604020202020204" charset="0"/>
                <a:cs typeface="Arimo Bold" panose="020B0604020202020204" charset="0"/>
              </a:rPr>
              <a:t>Peer-Support:</a:t>
            </a:r>
            <a:r>
              <a:rPr lang="en-US" sz="2684" dirty="0">
                <a:solidFill>
                  <a:srgbClr val="1C436B"/>
                </a:solidFill>
                <a:latin typeface="Arimo Bold" panose="020B0604020202020204" charset="0"/>
                <a:ea typeface="Arimo Bold" panose="020B0604020202020204" charset="0"/>
                <a:cs typeface="Arimo Bold" panose="020B0604020202020204" charset="0"/>
              </a:rPr>
              <a:t> </a:t>
            </a:r>
            <a:r>
              <a:rPr lang="de-DE" sz="2684" dirty="0">
                <a:solidFill>
                  <a:srgbClr val="1C436B"/>
                </a:solidFill>
                <a:latin typeface="Arimo Bold" panose="020B0604020202020204" charset="0"/>
                <a:ea typeface="Arimo Bold" panose="020B0604020202020204" charset="0"/>
                <a:cs typeface="Arimo Bold" panose="020B0604020202020204" charset="0"/>
              </a:rPr>
              <a:t>"Peers" oder "</a:t>
            </a:r>
            <a:r>
              <a:rPr lang="de-DE" sz="2684" dirty="0" err="1">
                <a:solidFill>
                  <a:srgbClr val="1C436B"/>
                </a:solidFill>
                <a:latin typeface="Arimo Bold" panose="020B0604020202020204" charset="0"/>
                <a:ea typeface="Arimo Bold" panose="020B0604020202020204" charset="0"/>
                <a:cs typeface="Arimo Bold" panose="020B0604020202020204" charset="0"/>
              </a:rPr>
              <a:t>Traumaüberlebende</a:t>
            </a:r>
            <a:r>
              <a:rPr lang="de-DE" sz="2684" dirty="0">
                <a:solidFill>
                  <a:srgbClr val="1C436B"/>
                </a:solidFill>
                <a:latin typeface="Arimo Bold" panose="020B0604020202020204" charset="0"/>
                <a:ea typeface="Arimo Bold" panose="020B0604020202020204" charset="0"/>
                <a:cs typeface="Arimo Bold" panose="020B0604020202020204" charset="0"/>
              </a:rPr>
              <a:t>" gelten als Schlüsselelemente für die Förderung von Heilung und Genesung. Im Falle von Kindern können </a:t>
            </a:r>
            <a:r>
              <a:rPr lang="de-DE" sz="2684" dirty="0" smtClean="0">
                <a:solidFill>
                  <a:srgbClr val="1C436B"/>
                </a:solidFill>
                <a:latin typeface="Arimo Bold" panose="020B0604020202020204" charset="0"/>
                <a:ea typeface="Arimo Bold" panose="020B0604020202020204" charset="0"/>
                <a:cs typeface="Arimo Bold" panose="020B0604020202020204" charset="0"/>
              </a:rPr>
              <a:t>„</a:t>
            </a:r>
            <a:r>
              <a:rPr lang="de-DE" sz="2684" dirty="0" err="1" smtClean="0">
                <a:solidFill>
                  <a:srgbClr val="1C436B"/>
                </a:solidFill>
                <a:latin typeface="Arimo Bold" panose="020B0604020202020204" charset="0"/>
                <a:ea typeface="Arimo Bold" panose="020B0604020202020204" charset="0"/>
                <a:cs typeface="Arimo Bold" panose="020B0604020202020204" charset="0"/>
              </a:rPr>
              <a:t>peers</a:t>
            </a:r>
            <a:r>
              <a:rPr lang="de-DE" sz="2684" dirty="0" smtClean="0">
                <a:solidFill>
                  <a:srgbClr val="1C436B"/>
                </a:solidFill>
                <a:latin typeface="Arimo Bold" panose="020B0604020202020204" charset="0"/>
                <a:ea typeface="Arimo Bold" panose="020B0604020202020204" charset="0"/>
                <a:cs typeface="Arimo Bold" panose="020B0604020202020204" charset="0"/>
              </a:rPr>
              <a:t>“ Familienmitglieder </a:t>
            </a:r>
            <a:r>
              <a:rPr lang="de-DE" sz="2684" dirty="0">
                <a:solidFill>
                  <a:srgbClr val="1C436B"/>
                </a:solidFill>
                <a:latin typeface="Arimo Bold" panose="020B0604020202020204" charset="0"/>
                <a:ea typeface="Arimo Bold" panose="020B0604020202020204" charset="0"/>
                <a:cs typeface="Arimo Bold" panose="020B0604020202020204" charset="0"/>
              </a:rPr>
              <a:t>sein, die selbst in ihrer Kindheit ein Trauma erlebt haben</a:t>
            </a:r>
            <a:r>
              <a:rPr lang="de-DE" sz="2684" dirty="0" smtClean="0">
                <a:solidFill>
                  <a:srgbClr val="1C436B"/>
                </a:solidFill>
                <a:latin typeface="Arimo Bold" panose="020B0604020202020204" charset="0"/>
                <a:ea typeface="Arimo Bold" panose="020B0604020202020204" charset="0"/>
                <a:cs typeface="Arimo Bold" panose="020B0604020202020204" charset="0"/>
              </a:rPr>
              <a:t>.</a:t>
            </a:r>
          </a:p>
          <a:p>
            <a:pPr algn="just">
              <a:lnSpc>
                <a:spcPts val="3678"/>
              </a:lnSpc>
            </a:pP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en-US" sz="2684" dirty="0" err="1">
                <a:solidFill>
                  <a:srgbClr val="F7CCC6"/>
                </a:solidFill>
                <a:latin typeface="Arimo Bold" panose="020B0604020202020204" charset="0"/>
                <a:ea typeface="Arimo Bold" panose="020B0604020202020204" charset="0"/>
                <a:cs typeface="Arimo Bold" panose="020B0604020202020204" charset="0"/>
              </a:rPr>
              <a:t>Zusammenarbeit</a:t>
            </a:r>
            <a:r>
              <a:rPr lang="en-US" sz="2684" dirty="0">
                <a:solidFill>
                  <a:srgbClr val="F7CCC6"/>
                </a:solidFill>
                <a:latin typeface="Arimo Bold" panose="020B0604020202020204" charset="0"/>
                <a:ea typeface="Arimo Bold" panose="020B0604020202020204" charset="0"/>
                <a:cs typeface="Arimo Bold" panose="020B0604020202020204" charset="0"/>
              </a:rPr>
              <a:t> und </a:t>
            </a:r>
            <a:r>
              <a:rPr lang="en-US" sz="2684" dirty="0" err="1">
                <a:solidFill>
                  <a:srgbClr val="F7CCC6"/>
                </a:solidFill>
                <a:latin typeface="Arimo Bold" panose="020B0604020202020204" charset="0"/>
                <a:ea typeface="Arimo Bold" panose="020B0604020202020204" charset="0"/>
                <a:cs typeface="Arimo Bold" panose="020B0604020202020204" charset="0"/>
              </a:rPr>
              <a:t>Gegenseitigkeit</a:t>
            </a:r>
            <a:r>
              <a:rPr lang="en-US" sz="2684" dirty="0">
                <a:solidFill>
                  <a:srgbClr val="F7CCC6"/>
                </a:solidFill>
                <a:latin typeface="Arimo Bold" panose="020B0604020202020204" charset="0"/>
                <a:ea typeface="Arimo Bold" panose="020B0604020202020204" charset="0"/>
                <a:cs typeface="Arimo Bold" panose="020B0604020202020204" charset="0"/>
              </a:rPr>
              <a:t>: </a:t>
            </a:r>
            <a:r>
              <a:rPr lang="de-DE" sz="2684" dirty="0">
                <a:solidFill>
                  <a:srgbClr val="1C436B"/>
                </a:solidFill>
                <a:latin typeface="Arimo Bold" panose="020B0604020202020204" charset="0"/>
                <a:ea typeface="Arimo Bold" panose="020B0604020202020204" charset="0"/>
                <a:cs typeface="Arimo Bold" panose="020B0604020202020204" charset="0"/>
              </a:rPr>
              <a:t>Jede/r in einer Organisation oder einem System hat eine Rolle in einem traumainformierten Ansatz zu spielen. Machtunterschiede zwischen Mitarbeiter*innen und Klient*innen sowie zwischen den Mitarbeiter*innen werden ausgeglichen, anstatt eine Hierarchie von </a:t>
            </a:r>
            <a:r>
              <a:rPr lang="de-DE" sz="2684" dirty="0" smtClean="0">
                <a:solidFill>
                  <a:srgbClr val="1C436B"/>
                </a:solidFill>
                <a:latin typeface="Arimo Bold" panose="020B0604020202020204" charset="0"/>
                <a:ea typeface="Arimo Bold" panose="020B0604020202020204" charset="0"/>
                <a:cs typeface="Arimo Bold" panose="020B0604020202020204" charset="0"/>
              </a:rPr>
              <a:t>Expert*innenwissen </a:t>
            </a:r>
            <a:r>
              <a:rPr lang="de-DE" sz="2684" dirty="0">
                <a:solidFill>
                  <a:srgbClr val="1C436B"/>
                </a:solidFill>
                <a:latin typeface="Arimo Bold" panose="020B0604020202020204" charset="0"/>
                <a:ea typeface="Arimo Bold" panose="020B0604020202020204" charset="0"/>
                <a:cs typeface="Arimo Bold" panose="020B0604020202020204" charset="0"/>
              </a:rPr>
              <a:t>und Klient*</a:t>
            </a:r>
            <a:r>
              <a:rPr lang="de-DE" sz="2684" dirty="0" err="1">
                <a:solidFill>
                  <a:srgbClr val="1C436B"/>
                </a:solidFill>
                <a:latin typeface="Arimo Bold" panose="020B0604020202020204" charset="0"/>
                <a:ea typeface="Arimo Bold" panose="020B0604020202020204" charset="0"/>
                <a:cs typeface="Arimo Bold" panose="020B0604020202020204" charset="0"/>
              </a:rPr>
              <a:t>innenkonformität</a:t>
            </a:r>
            <a:r>
              <a:rPr lang="de-DE" sz="2684" dirty="0">
                <a:solidFill>
                  <a:srgbClr val="1C436B"/>
                </a:solidFill>
                <a:latin typeface="Arimo Bold" panose="020B0604020202020204" charset="0"/>
                <a:ea typeface="Arimo Bold" panose="020B0604020202020204" charset="0"/>
                <a:cs typeface="Arimo Bold" panose="020B0604020202020204" charset="0"/>
              </a:rPr>
              <a:t> zu reproduzieren.</a:t>
            </a:r>
            <a:endParaRPr lang="en-US"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endParaRPr lang="en-US" sz="2684" dirty="0">
              <a:solidFill>
                <a:srgbClr val="1C436B"/>
              </a:solidFill>
              <a:latin typeface="Arimo"/>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9676" y="2718860"/>
            <a:ext cx="452472" cy="45428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9676" y="4072864"/>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4574" y="5587671"/>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92803" y="7368324"/>
            <a:ext cx="452472" cy="454281"/>
          </a:xfrm>
          <a:prstGeom prst="rect">
            <a:avLst/>
          </a:prstGeom>
        </p:spPr>
      </p:pic>
      <p:grpSp>
        <p:nvGrpSpPr>
          <p:cNvPr id="14" name="Group 6">
            <a:extLst>
              <a:ext uri="{FF2B5EF4-FFF2-40B4-BE49-F238E27FC236}">
                <a16:creationId xmlns:a16="http://schemas.microsoft.com/office/drawing/2014/main" id="{8F4A5272-F7F1-4AA3-BE4F-D004B98FB974}"/>
              </a:ext>
            </a:extLst>
          </p:cNvPr>
          <p:cNvGrpSpPr/>
          <p:nvPr/>
        </p:nvGrpSpPr>
        <p:grpSpPr>
          <a:xfrm>
            <a:off x="3505200" y="295927"/>
            <a:ext cx="11277599" cy="1565055"/>
            <a:chOff x="0" y="0"/>
            <a:chExt cx="2534938" cy="406400"/>
          </a:xfrm>
        </p:grpSpPr>
        <p:sp>
          <p:nvSpPr>
            <p:cNvPr id="15" name="Freeform 7">
              <a:extLst>
                <a:ext uri="{FF2B5EF4-FFF2-40B4-BE49-F238E27FC236}">
                  <a16:creationId xmlns:a16="http://schemas.microsoft.com/office/drawing/2014/main" id="{21F2A966-2F1C-412B-AF30-60A76814614A}"/>
                </a:ext>
              </a:extLst>
            </p:cNvPr>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16" name="TextBox 8">
            <a:extLst>
              <a:ext uri="{FF2B5EF4-FFF2-40B4-BE49-F238E27FC236}">
                <a16:creationId xmlns:a16="http://schemas.microsoft.com/office/drawing/2014/main" id="{29DFCCFE-D4A9-4674-8067-09D364FC64C8}"/>
              </a:ext>
            </a:extLst>
          </p:cNvPr>
          <p:cNvSpPr txBox="1"/>
          <p:nvPr/>
        </p:nvSpPr>
        <p:spPr>
          <a:xfrm>
            <a:off x="2006600" y="571649"/>
            <a:ext cx="14325600" cy="936154"/>
          </a:xfrm>
          <a:prstGeom prst="rect">
            <a:avLst/>
          </a:prstGeom>
        </p:spPr>
        <p:txBody>
          <a:bodyPr wrap="square" lIns="0" tIns="0" rIns="0" bIns="0" rtlCol="0" anchor="t">
            <a:spAutoFit/>
          </a:bodyPr>
          <a:lstStyle/>
          <a:p>
            <a:pPr algn="ctr">
              <a:lnSpc>
                <a:spcPts val="7274"/>
              </a:lnSpc>
              <a:spcBef>
                <a:spcPct val="0"/>
              </a:spcBef>
            </a:pPr>
            <a:r>
              <a:rPr lang="en-US" sz="3600" dirty="0" err="1">
                <a:solidFill>
                  <a:srgbClr val="2D5974"/>
                </a:solidFill>
                <a:effectLst>
                  <a:outerShdw blurRad="38100" dist="38100" dir="2700000" algn="tl">
                    <a:srgbClr val="000000">
                      <a:alpha val="43137"/>
                    </a:srgbClr>
                  </a:outerShdw>
                </a:effectLst>
                <a:latin typeface="Barlow Bold"/>
              </a:rPr>
              <a:t>Grundprinzipien</a:t>
            </a:r>
            <a:r>
              <a:rPr lang="en-US" sz="3600" dirty="0">
                <a:solidFill>
                  <a:srgbClr val="2D5974"/>
                </a:solidFill>
                <a:effectLst>
                  <a:outerShdw blurRad="38100" dist="38100" dir="2700000" algn="tl">
                    <a:srgbClr val="000000">
                      <a:alpha val="43137"/>
                    </a:srgbClr>
                  </a:outerShdw>
                </a:effectLst>
                <a:latin typeface="Barlow Bold"/>
              </a:rPr>
              <a:t> der </a:t>
            </a:r>
            <a:r>
              <a:rPr lang="en-US" sz="3600" dirty="0" err="1">
                <a:solidFill>
                  <a:srgbClr val="2D5974"/>
                </a:solidFill>
                <a:effectLst>
                  <a:outerShdw blurRad="38100" dist="38100" dir="2700000" algn="tl">
                    <a:srgbClr val="000000">
                      <a:alpha val="43137"/>
                    </a:srgbClr>
                  </a:outerShdw>
                </a:effectLst>
                <a:latin typeface="Barlow Bold"/>
              </a:rPr>
              <a:t>traumainformierten</a:t>
            </a:r>
            <a:r>
              <a:rPr lang="en-US" sz="3600" dirty="0">
                <a:solidFill>
                  <a:srgbClr val="2D5974"/>
                </a:solidFill>
                <a:effectLst>
                  <a:outerShdw blurRad="38100" dist="38100" dir="2700000" algn="tl">
                    <a:srgbClr val="000000">
                      <a:alpha val="43137"/>
                    </a:srgbClr>
                  </a:outerShdw>
                </a:effectLst>
                <a:latin typeface="Barlow Bold"/>
              </a:rPr>
              <a:t> </a:t>
            </a:r>
            <a:r>
              <a:rPr lang="en-US" sz="3600" dirty="0" err="1">
                <a:solidFill>
                  <a:srgbClr val="2D5974"/>
                </a:solidFill>
                <a:effectLst>
                  <a:outerShdw blurRad="38100" dist="38100" dir="2700000" algn="tl">
                    <a:srgbClr val="000000">
                      <a:alpha val="43137"/>
                    </a:srgbClr>
                  </a:outerShdw>
                </a:effectLst>
                <a:latin typeface="Barlow Bold"/>
              </a:rPr>
              <a:t>Versorgung</a:t>
            </a:r>
            <a:endParaRPr lang="en-US" sz="3600" dirty="0">
              <a:solidFill>
                <a:srgbClr val="2D5974"/>
              </a:solidFill>
              <a:effectLst>
                <a:outerShdw blurRad="38100" dist="38100" dir="2700000" algn="tl">
                  <a:srgbClr val="000000">
                    <a:alpha val="43137"/>
                  </a:srgbClr>
                </a:outerShdw>
              </a:effectLst>
              <a:latin typeface="Barlow Bold"/>
            </a:endParaRPr>
          </a:p>
        </p:txBody>
      </p:sp>
      <p:sp>
        <p:nvSpPr>
          <p:cNvPr id="6" name="Foliennummernplatzhalter 5"/>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1959925" y="2616043"/>
            <a:ext cx="15870875" cy="5693866"/>
          </a:xfrm>
          <a:prstGeom prst="rect">
            <a:avLst/>
          </a:prstGeom>
        </p:spPr>
        <p:txBody>
          <a:bodyPr wrap="square" lIns="0" tIns="0" rIns="0" bIns="0" rtlCol="0" anchor="t">
            <a:spAutoFit/>
          </a:bodyPr>
          <a:lstStyle/>
          <a:p>
            <a:pPr algn="just">
              <a:lnSpc>
                <a:spcPts val="3678"/>
              </a:lnSpc>
            </a:pPr>
            <a:r>
              <a:rPr lang="en-US" sz="2684" dirty="0" smtClean="0">
                <a:solidFill>
                  <a:srgbClr val="F7CCC6"/>
                </a:solidFill>
                <a:latin typeface="Arimo Bold" panose="020B0604020202020204" charset="0"/>
                <a:ea typeface="Arimo Bold" panose="020B0604020202020204" charset="0"/>
                <a:cs typeface="Arimo Bold" panose="020B0604020202020204" charset="0"/>
              </a:rPr>
              <a:t>Empowerment</a:t>
            </a:r>
            <a:r>
              <a:rPr lang="en-US" sz="2684" dirty="0">
                <a:solidFill>
                  <a:srgbClr val="F7CCC6"/>
                </a:solidFill>
                <a:latin typeface="Arimo Bold" panose="020B0604020202020204" charset="0"/>
                <a:ea typeface="Arimo Bold" panose="020B0604020202020204" charset="0"/>
                <a:cs typeface="Arimo Bold" panose="020B0604020202020204" charset="0"/>
              </a:rPr>
              <a:t>, </a:t>
            </a:r>
            <a:r>
              <a:rPr lang="en-US" sz="2684" dirty="0" err="1" smtClean="0">
                <a:solidFill>
                  <a:srgbClr val="F7CCC6"/>
                </a:solidFill>
                <a:latin typeface="Arimo Bold" panose="020B0604020202020204" charset="0"/>
                <a:ea typeface="Arimo Bold" panose="020B0604020202020204" charset="0"/>
                <a:cs typeface="Arimo Bold" panose="020B0604020202020204" charset="0"/>
              </a:rPr>
              <a:t>Mitbestimmung</a:t>
            </a:r>
            <a:r>
              <a:rPr lang="en-US" sz="2684" dirty="0" smtClean="0">
                <a:solidFill>
                  <a:srgbClr val="F7CCC6"/>
                </a:solidFill>
                <a:latin typeface="Arimo Bold" panose="020B0604020202020204" charset="0"/>
                <a:ea typeface="Arimo Bold" panose="020B0604020202020204" charset="0"/>
                <a:cs typeface="Arimo Bold" panose="020B0604020202020204" charset="0"/>
              </a:rPr>
              <a:t> </a:t>
            </a:r>
            <a:r>
              <a:rPr lang="en-US" sz="2684" dirty="0">
                <a:solidFill>
                  <a:srgbClr val="F7CCC6"/>
                </a:solidFill>
                <a:latin typeface="Arimo Bold" panose="020B0604020202020204" charset="0"/>
                <a:ea typeface="Arimo Bold" panose="020B0604020202020204" charset="0"/>
                <a:cs typeface="Arimo Bold" panose="020B0604020202020204" charset="0"/>
              </a:rPr>
              <a:t>und </a:t>
            </a:r>
            <a:r>
              <a:rPr lang="en-US" sz="2684" dirty="0" err="1">
                <a:solidFill>
                  <a:srgbClr val="F7CCC6"/>
                </a:solidFill>
                <a:latin typeface="Arimo Bold" panose="020B0604020202020204" charset="0"/>
                <a:ea typeface="Arimo Bold" panose="020B0604020202020204" charset="0"/>
                <a:cs typeface="Arimo Bold" panose="020B0604020202020204" charset="0"/>
              </a:rPr>
              <a:t>Wahlmöglichkeiten</a:t>
            </a:r>
            <a:r>
              <a:rPr lang="en-US" sz="2684" dirty="0">
                <a:solidFill>
                  <a:srgbClr val="F7CCC6"/>
                </a:solidFill>
                <a:latin typeface="Arimo Bold" panose="020B0604020202020204" charset="0"/>
                <a:ea typeface="Arimo Bold" panose="020B0604020202020204" charset="0"/>
                <a:cs typeface="Arimo Bold" panose="020B0604020202020204" charset="0"/>
              </a:rPr>
              <a:t>: </a:t>
            </a:r>
            <a:r>
              <a:rPr lang="de-DE" sz="2684" dirty="0">
                <a:solidFill>
                  <a:srgbClr val="1C436B"/>
                </a:solidFill>
                <a:latin typeface="Arimo Bold" panose="020B0604020202020204" charset="0"/>
                <a:ea typeface="Arimo Bold" panose="020B0604020202020204" charset="0"/>
                <a:cs typeface="Arimo Bold" panose="020B0604020202020204" charset="0"/>
              </a:rPr>
              <a:t>Die Organisationen glauben an die Resilienz und die Fähigkeit von Einzelpersonen und Gruppen, sich von Traumata zu erholen. Die Fähigkeiten zur Selbstbestimmung werden gefördert, und die Mitarbeiter*innen werden als Unterstützer*innen und nicht als Kontrolleur*innen der Genesung angesehen</a:t>
            </a:r>
            <a:r>
              <a:rPr lang="de-DE" sz="2684" dirty="0" smtClean="0">
                <a:solidFill>
                  <a:srgbClr val="1C436B"/>
                </a:solidFill>
                <a:latin typeface="Arimo Bold" panose="020B0604020202020204" charset="0"/>
                <a:ea typeface="Arimo Bold" panose="020B0604020202020204" charset="0"/>
                <a:cs typeface="Arimo Bold" panose="020B0604020202020204" charset="0"/>
              </a:rPr>
              <a:t>.</a:t>
            </a:r>
          </a:p>
          <a:p>
            <a:pPr algn="just">
              <a:lnSpc>
                <a:spcPts val="3678"/>
              </a:lnSpc>
            </a:pPr>
            <a:endParaRPr lang="de-DE"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r>
              <a:rPr lang="de-DE" sz="2684" dirty="0">
                <a:solidFill>
                  <a:srgbClr val="F7CCC6"/>
                </a:solidFill>
                <a:latin typeface="Arimo Bold" panose="020B0604020202020204" charset="0"/>
                <a:ea typeface="Arimo Bold" panose="020B0604020202020204" charset="0"/>
                <a:cs typeface="Arimo Bold" panose="020B0604020202020204" charset="0"/>
              </a:rPr>
              <a:t>Kulturelle, historische und geschlechtsspezifische Fragen</a:t>
            </a:r>
            <a:r>
              <a:rPr lang="de-DE" sz="2684" dirty="0">
                <a:solidFill>
                  <a:srgbClr val="1C436B"/>
                </a:solidFill>
                <a:latin typeface="Arimo Bold" panose="020B0604020202020204" charset="0"/>
                <a:ea typeface="Arimo Bold" panose="020B0604020202020204" charset="0"/>
                <a:cs typeface="Arimo Bold" panose="020B0604020202020204" charset="0"/>
              </a:rPr>
              <a:t>: </a:t>
            </a:r>
            <a:r>
              <a:rPr lang="de-DE" sz="2684" dirty="0" smtClean="0">
                <a:solidFill>
                  <a:srgbClr val="1C436B"/>
                </a:solidFill>
                <a:latin typeface="Arimo Bold" panose="020B0604020202020204" charset="0"/>
                <a:ea typeface="Arimo Bold" panose="020B0604020202020204" charset="0"/>
                <a:cs typeface="Arimo Bold" panose="020B0604020202020204" charset="0"/>
              </a:rPr>
              <a:t>Die Organisation distanziert sich von kulturellen Stereotypen und Vorurteilen. Es werden kulturelle und geschlechtsspezifische Bedürfnisse berücksichtigt und </a:t>
            </a:r>
            <a:r>
              <a:rPr lang="de-DE" sz="2684" dirty="0">
                <a:solidFill>
                  <a:srgbClr val="1C436B"/>
                </a:solidFill>
                <a:latin typeface="Arimo Bold" panose="020B0604020202020204" charset="0"/>
                <a:ea typeface="Arimo Bold" panose="020B0604020202020204" charset="0"/>
                <a:cs typeface="Arimo Bold" panose="020B0604020202020204" charset="0"/>
              </a:rPr>
              <a:t>historische Traumata </a:t>
            </a:r>
            <a:r>
              <a:rPr lang="de-DE" sz="2684" dirty="0" smtClean="0">
                <a:solidFill>
                  <a:srgbClr val="1C436B"/>
                </a:solidFill>
                <a:latin typeface="Arimo Bold" panose="020B0604020202020204" charset="0"/>
                <a:ea typeface="Arimo Bold" panose="020B0604020202020204" charset="0"/>
                <a:cs typeface="Arimo Bold" panose="020B0604020202020204" charset="0"/>
              </a:rPr>
              <a:t>erkannt. Verstärkende </a:t>
            </a:r>
            <a:r>
              <a:rPr lang="de-DE" sz="2684" dirty="0">
                <a:solidFill>
                  <a:srgbClr val="1C436B"/>
                </a:solidFill>
                <a:latin typeface="Arimo Bold" panose="020B0604020202020204" charset="0"/>
                <a:ea typeface="Arimo Bold" panose="020B0604020202020204" charset="0"/>
                <a:cs typeface="Arimo Bold" panose="020B0604020202020204" charset="0"/>
              </a:rPr>
              <a:t>Auswirkungen </a:t>
            </a:r>
            <a:r>
              <a:rPr lang="de-DE" sz="2684" dirty="0" smtClean="0">
                <a:solidFill>
                  <a:srgbClr val="1C436B"/>
                </a:solidFill>
                <a:latin typeface="Arimo Bold" panose="020B0604020202020204" charset="0"/>
                <a:ea typeface="Arimo Bold" panose="020B0604020202020204" charset="0"/>
                <a:cs typeface="Arimo Bold" panose="020B0604020202020204" charset="0"/>
              </a:rPr>
              <a:t>struktureller </a:t>
            </a:r>
            <a:r>
              <a:rPr lang="de-DE" sz="2684" dirty="0">
                <a:solidFill>
                  <a:srgbClr val="1C436B"/>
                </a:solidFill>
                <a:latin typeface="Arimo Bold" panose="020B0604020202020204" charset="0"/>
                <a:ea typeface="Arimo Bold" panose="020B0604020202020204" charset="0"/>
                <a:cs typeface="Arimo Bold" panose="020B0604020202020204" charset="0"/>
              </a:rPr>
              <a:t>Ungleichheit </a:t>
            </a:r>
            <a:r>
              <a:rPr lang="de-DE" sz="2684" dirty="0" smtClean="0">
                <a:solidFill>
                  <a:srgbClr val="1C436B"/>
                </a:solidFill>
                <a:latin typeface="Arimo Bold" panose="020B0604020202020204" charset="0"/>
                <a:ea typeface="Arimo Bold" panose="020B0604020202020204" charset="0"/>
                <a:cs typeface="Arimo Bold" panose="020B0604020202020204" charset="0"/>
              </a:rPr>
              <a:t>werden erkannt </a:t>
            </a:r>
            <a:r>
              <a:rPr lang="de-DE" sz="2684" dirty="0">
                <a:solidFill>
                  <a:srgbClr val="1C436B"/>
                </a:solidFill>
                <a:latin typeface="Arimo Bold" panose="020B0604020202020204" charset="0"/>
                <a:ea typeface="Arimo Bold" panose="020B0604020202020204" charset="0"/>
                <a:cs typeface="Arimo Bold" panose="020B0604020202020204" charset="0"/>
              </a:rPr>
              <a:t>und </a:t>
            </a:r>
            <a:r>
              <a:rPr lang="de-DE" sz="2684" dirty="0" smtClean="0">
                <a:solidFill>
                  <a:srgbClr val="1C436B"/>
                </a:solidFill>
                <a:latin typeface="Arimo Bold" panose="020B0604020202020204" charset="0"/>
                <a:ea typeface="Arimo Bold" panose="020B0604020202020204" charset="0"/>
                <a:cs typeface="Arimo Bold" panose="020B0604020202020204" charset="0"/>
              </a:rPr>
              <a:t>es wird auf die </a:t>
            </a:r>
            <a:r>
              <a:rPr lang="de-DE" sz="2684" dirty="0">
                <a:solidFill>
                  <a:srgbClr val="1C436B"/>
                </a:solidFill>
                <a:latin typeface="Arimo Bold" panose="020B0604020202020204" charset="0"/>
                <a:ea typeface="Arimo Bold" panose="020B0604020202020204" charset="0"/>
                <a:cs typeface="Arimo Bold" panose="020B0604020202020204" charset="0"/>
              </a:rPr>
              <a:t>besonderen Bedürfnisse unterschiedlicher Communities </a:t>
            </a:r>
            <a:r>
              <a:rPr lang="de-DE" sz="2684" dirty="0" smtClean="0">
                <a:solidFill>
                  <a:srgbClr val="1C436B"/>
                </a:solidFill>
                <a:latin typeface="Arimo Bold" panose="020B0604020202020204" charset="0"/>
                <a:ea typeface="Arimo Bold" panose="020B0604020202020204" charset="0"/>
                <a:cs typeface="Arimo Bold" panose="020B0604020202020204" charset="0"/>
              </a:rPr>
              <a:t>eingegangen.</a:t>
            </a:r>
            <a:endParaRPr lang="de-DE"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endParaRPr lang="de-DE" sz="2684" dirty="0">
              <a:solidFill>
                <a:srgbClr val="1C436B"/>
              </a:solidFill>
              <a:latin typeface="Arimo Bold" panose="020B0604020202020204" charset="0"/>
              <a:ea typeface="Arimo Bold" panose="020B0604020202020204" charset="0"/>
              <a:cs typeface="Arimo Bold" panose="020B0604020202020204" charset="0"/>
            </a:endParaRPr>
          </a:p>
          <a:p>
            <a:pPr algn="just">
              <a:lnSpc>
                <a:spcPts val="3678"/>
              </a:lnSpc>
            </a:pPr>
            <a:endParaRPr lang="en-US" sz="2684" dirty="0">
              <a:solidFill>
                <a:srgbClr val="1C436B"/>
              </a:solidFill>
              <a:latin typeface="Arimo"/>
            </a:endParaRP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6995" y="2743705"/>
            <a:ext cx="452472" cy="45428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9009" y="4976548"/>
            <a:ext cx="452472" cy="454281"/>
          </a:xfrm>
          <a:prstGeom prst="rect">
            <a:avLst/>
          </a:prstGeom>
        </p:spPr>
      </p:pic>
      <p:grpSp>
        <p:nvGrpSpPr>
          <p:cNvPr id="14" name="Group 6">
            <a:extLst>
              <a:ext uri="{FF2B5EF4-FFF2-40B4-BE49-F238E27FC236}">
                <a16:creationId xmlns:a16="http://schemas.microsoft.com/office/drawing/2014/main" id="{8F4A5272-F7F1-4AA3-BE4F-D004B98FB974}"/>
              </a:ext>
            </a:extLst>
          </p:cNvPr>
          <p:cNvGrpSpPr/>
          <p:nvPr/>
        </p:nvGrpSpPr>
        <p:grpSpPr>
          <a:xfrm>
            <a:off x="3505200" y="295927"/>
            <a:ext cx="11277599" cy="1565055"/>
            <a:chOff x="0" y="0"/>
            <a:chExt cx="2534938" cy="406400"/>
          </a:xfrm>
        </p:grpSpPr>
        <p:sp>
          <p:nvSpPr>
            <p:cNvPr id="15" name="Freeform 7">
              <a:extLst>
                <a:ext uri="{FF2B5EF4-FFF2-40B4-BE49-F238E27FC236}">
                  <a16:creationId xmlns:a16="http://schemas.microsoft.com/office/drawing/2014/main" id="{21F2A966-2F1C-412B-AF30-60A76814614A}"/>
                </a:ext>
              </a:extLst>
            </p:cNvPr>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16" name="TextBox 8">
            <a:extLst>
              <a:ext uri="{FF2B5EF4-FFF2-40B4-BE49-F238E27FC236}">
                <a16:creationId xmlns:a16="http://schemas.microsoft.com/office/drawing/2014/main" id="{29DFCCFE-D4A9-4674-8067-09D364FC64C8}"/>
              </a:ext>
            </a:extLst>
          </p:cNvPr>
          <p:cNvSpPr txBox="1"/>
          <p:nvPr/>
        </p:nvSpPr>
        <p:spPr>
          <a:xfrm>
            <a:off x="2006600" y="571649"/>
            <a:ext cx="14325600" cy="936154"/>
          </a:xfrm>
          <a:prstGeom prst="rect">
            <a:avLst/>
          </a:prstGeom>
        </p:spPr>
        <p:txBody>
          <a:bodyPr wrap="square" lIns="0" tIns="0" rIns="0" bIns="0" rtlCol="0" anchor="t">
            <a:spAutoFit/>
          </a:bodyPr>
          <a:lstStyle/>
          <a:p>
            <a:pPr algn="ctr">
              <a:lnSpc>
                <a:spcPts val="7274"/>
              </a:lnSpc>
              <a:spcBef>
                <a:spcPct val="0"/>
              </a:spcBef>
            </a:pPr>
            <a:r>
              <a:rPr lang="en-US" sz="3600" dirty="0" err="1">
                <a:solidFill>
                  <a:srgbClr val="2D5974"/>
                </a:solidFill>
                <a:effectLst>
                  <a:outerShdw blurRad="38100" dist="38100" dir="2700000" algn="tl">
                    <a:srgbClr val="000000">
                      <a:alpha val="43137"/>
                    </a:srgbClr>
                  </a:outerShdw>
                </a:effectLst>
                <a:latin typeface="Barlow Bold"/>
              </a:rPr>
              <a:t>Grundprinzipien</a:t>
            </a:r>
            <a:r>
              <a:rPr lang="en-US" sz="3600" dirty="0">
                <a:solidFill>
                  <a:srgbClr val="2D5974"/>
                </a:solidFill>
                <a:effectLst>
                  <a:outerShdw blurRad="38100" dist="38100" dir="2700000" algn="tl">
                    <a:srgbClr val="000000">
                      <a:alpha val="43137"/>
                    </a:srgbClr>
                  </a:outerShdw>
                </a:effectLst>
                <a:latin typeface="Barlow Bold"/>
              </a:rPr>
              <a:t> der </a:t>
            </a:r>
            <a:r>
              <a:rPr lang="en-US" sz="3600" dirty="0" err="1">
                <a:solidFill>
                  <a:srgbClr val="2D5974"/>
                </a:solidFill>
                <a:effectLst>
                  <a:outerShdw blurRad="38100" dist="38100" dir="2700000" algn="tl">
                    <a:srgbClr val="000000">
                      <a:alpha val="43137"/>
                    </a:srgbClr>
                  </a:outerShdw>
                </a:effectLst>
                <a:latin typeface="Barlow Bold"/>
              </a:rPr>
              <a:t>traumainformierten</a:t>
            </a:r>
            <a:r>
              <a:rPr lang="en-US" sz="3600" dirty="0">
                <a:solidFill>
                  <a:srgbClr val="2D5974"/>
                </a:solidFill>
                <a:effectLst>
                  <a:outerShdw blurRad="38100" dist="38100" dir="2700000" algn="tl">
                    <a:srgbClr val="000000">
                      <a:alpha val="43137"/>
                    </a:srgbClr>
                  </a:outerShdw>
                </a:effectLst>
                <a:latin typeface="Barlow Bold"/>
              </a:rPr>
              <a:t> </a:t>
            </a:r>
            <a:r>
              <a:rPr lang="en-US" sz="3600" dirty="0" err="1">
                <a:solidFill>
                  <a:srgbClr val="2D5974"/>
                </a:solidFill>
                <a:effectLst>
                  <a:outerShdw blurRad="38100" dist="38100" dir="2700000" algn="tl">
                    <a:srgbClr val="000000">
                      <a:alpha val="43137"/>
                    </a:srgbClr>
                  </a:outerShdw>
                </a:effectLst>
                <a:latin typeface="Barlow Bold"/>
              </a:rPr>
              <a:t>Versorgung</a:t>
            </a:r>
            <a:endParaRPr lang="en-US" sz="3600" dirty="0">
              <a:solidFill>
                <a:srgbClr val="2D5974"/>
              </a:solidFill>
              <a:effectLst>
                <a:outerShdw blurRad="38100" dist="38100" dir="2700000" algn="tl">
                  <a:srgbClr val="000000">
                    <a:alpha val="43137"/>
                  </a:srgbClr>
                </a:outerShdw>
              </a:effectLst>
              <a:latin typeface="Barlow Bold"/>
            </a:endParaRPr>
          </a:p>
        </p:txBody>
      </p:sp>
      <p:sp>
        <p:nvSpPr>
          <p:cNvPr id="6" name="Foliennummernplatzhalter 5"/>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937302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792879" y="1876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253537"/>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2070580" y="299921"/>
            <a:ext cx="15425983" cy="936154"/>
          </a:xfrm>
          <a:prstGeom prst="rect">
            <a:avLst/>
          </a:prstGeom>
        </p:spPr>
        <p:txBody>
          <a:bodyPr lIns="0" tIns="0" rIns="0" bIns="0" rtlCol="0" anchor="t">
            <a:spAutoFit/>
          </a:bodyPr>
          <a:lstStyle/>
          <a:p>
            <a:pPr algn="ctr">
              <a:lnSpc>
                <a:spcPts val="7274"/>
              </a:lnSpc>
              <a:spcBef>
                <a:spcPct val="0"/>
              </a:spcBef>
            </a:pPr>
            <a:r>
              <a:rPr lang="en-US" sz="6000" dirty="0" smtClean="0">
                <a:solidFill>
                  <a:srgbClr val="2D5974"/>
                </a:solidFill>
                <a:effectLst>
                  <a:outerShdw blurRad="38100" dist="38100" dir="2700000" algn="tl">
                    <a:srgbClr val="000000">
                      <a:alpha val="43137"/>
                    </a:srgbClr>
                  </a:outerShdw>
                </a:effectLst>
                <a:latin typeface="Barlow Bold"/>
              </a:rPr>
              <a:t>Trauma-</a:t>
            </a:r>
            <a:r>
              <a:rPr lang="en-US" sz="6000" dirty="0" err="1">
                <a:solidFill>
                  <a:srgbClr val="2D5974"/>
                </a:solidFill>
                <a:effectLst>
                  <a:outerShdw blurRad="38100" dist="38100" dir="2700000" algn="tl">
                    <a:srgbClr val="000000">
                      <a:alpha val="43137"/>
                    </a:srgbClr>
                  </a:outerShdw>
                </a:effectLst>
                <a:latin typeface="Barlow Bold"/>
              </a:rPr>
              <a:t>i</a:t>
            </a:r>
            <a:r>
              <a:rPr lang="en-US" sz="6000" dirty="0" err="1" smtClean="0">
                <a:solidFill>
                  <a:srgbClr val="2D5974"/>
                </a:solidFill>
                <a:effectLst>
                  <a:outerShdw blurRad="38100" dist="38100" dir="2700000" algn="tl">
                    <a:srgbClr val="000000">
                      <a:alpha val="43137"/>
                    </a:srgbClr>
                  </a:outerShdw>
                </a:effectLst>
                <a:latin typeface="Barlow Bold"/>
              </a:rPr>
              <a:t>nformiert</a:t>
            </a:r>
            <a:r>
              <a:rPr lang="en-US" sz="6000" dirty="0" smtClean="0">
                <a:solidFill>
                  <a:srgbClr val="2D5974"/>
                </a:solidFill>
                <a:effectLst>
                  <a:outerShdw blurRad="38100" dist="38100" dir="2700000" algn="tl">
                    <a:srgbClr val="000000">
                      <a:alpha val="43137"/>
                    </a:srgbClr>
                  </a:outerShdw>
                </a:effectLst>
                <a:latin typeface="Barlow Bold"/>
              </a:rPr>
              <a:t> </a:t>
            </a:r>
            <a:r>
              <a:rPr lang="en-US" sz="6000" dirty="0" err="1">
                <a:solidFill>
                  <a:srgbClr val="2D5974"/>
                </a:solidFill>
                <a:effectLst>
                  <a:outerShdw blurRad="38100" dist="38100" dir="2700000" algn="tl">
                    <a:srgbClr val="000000">
                      <a:alpha val="43137"/>
                    </a:srgbClr>
                  </a:outerShdw>
                </a:effectLst>
                <a:latin typeface="Barlow Bold"/>
              </a:rPr>
              <a:t>werden</a:t>
            </a:r>
            <a:endParaRPr lang="en-US" sz="6000" dirty="0">
              <a:solidFill>
                <a:srgbClr val="2D5974"/>
              </a:solidFill>
              <a:effectLst>
                <a:outerShdw blurRad="38100" dist="38100" dir="2700000" algn="tl">
                  <a:srgbClr val="000000">
                    <a:alpha val="43137"/>
                  </a:srgbClr>
                </a:outerShdw>
              </a:effectLst>
              <a:latin typeface="Barlow Bold"/>
            </a:endParaRPr>
          </a:p>
        </p:txBody>
      </p:sp>
      <p:sp>
        <p:nvSpPr>
          <p:cNvPr id="9" name="TextBox 9"/>
          <p:cNvSpPr txBox="1"/>
          <p:nvPr/>
        </p:nvSpPr>
        <p:spPr>
          <a:xfrm>
            <a:off x="791437" y="1798534"/>
            <a:ext cx="16705126" cy="6976269"/>
          </a:xfrm>
          <a:prstGeom prst="rect">
            <a:avLst/>
          </a:prstGeom>
        </p:spPr>
        <p:txBody>
          <a:bodyPr lIns="0" tIns="0" rIns="0" bIns="0" rtlCol="0" anchor="t">
            <a:spAutoFit/>
          </a:bodyPr>
          <a:lstStyle/>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err="1">
                <a:solidFill>
                  <a:srgbClr val="DD7373"/>
                </a:solidFill>
                <a:latin typeface="Arimo Bold" panose="020B0604020202020204" charset="0"/>
                <a:ea typeface="Arimo Bold" panose="020B0604020202020204" charset="0"/>
                <a:cs typeface="Arimo Bold" panose="020B0604020202020204" charset="0"/>
              </a:rPr>
              <a:t>Leitung</a:t>
            </a:r>
            <a:r>
              <a:rPr lang="en-US" sz="2799" dirty="0">
                <a:solidFill>
                  <a:srgbClr val="DD7373"/>
                </a:solidFill>
                <a:latin typeface="Arimo Bold" panose="020B0604020202020204" charset="0"/>
                <a:ea typeface="Arimo Bold" panose="020B0604020202020204" charset="0"/>
                <a:cs typeface="Arimo Bold" panose="020B0604020202020204" charset="0"/>
              </a:rPr>
              <a:t>: </a:t>
            </a:r>
            <a:r>
              <a:rPr lang="de-DE" sz="2799" dirty="0">
                <a:solidFill>
                  <a:srgbClr val="30526A"/>
                </a:solidFill>
                <a:latin typeface="Arimo Bold" panose="020B0604020202020204" charset="0"/>
                <a:ea typeface="Arimo Bold" panose="020B0604020202020204" charset="0"/>
                <a:cs typeface="Arimo Bold" panose="020B0604020202020204" charset="0"/>
              </a:rPr>
              <a:t>muss sich engagieren und klare Erwartungen </a:t>
            </a:r>
            <a:r>
              <a:rPr lang="de-DE" sz="2799" dirty="0" smtClean="0">
                <a:solidFill>
                  <a:srgbClr val="30526A"/>
                </a:solidFill>
                <a:latin typeface="Arimo Bold" panose="020B0604020202020204" charset="0"/>
                <a:ea typeface="Arimo Bold" panose="020B0604020202020204" charset="0"/>
                <a:cs typeface="Arimo Bold" panose="020B0604020202020204" charset="0"/>
              </a:rPr>
              <a:t>definieren</a:t>
            </a:r>
          </a:p>
          <a:p>
            <a:pPr algn="ctr">
              <a:lnSpc>
                <a:spcPts val="3359"/>
              </a:lnSpc>
            </a:pPr>
            <a:endParaRPr lang="de-DE"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de-DE" sz="2799" dirty="0">
                <a:solidFill>
                  <a:srgbClr val="DD7373"/>
                </a:solidFill>
                <a:latin typeface="Arimo Bold" panose="020B0604020202020204" charset="0"/>
                <a:ea typeface="Arimo Bold" panose="020B0604020202020204" charset="0"/>
                <a:cs typeface="Arimo Bold" panose="020B0604020202020204" charset="0"/>
              </a:rPr>
              <a:t>Physische Umgebung</a:t>
            </a:r>
            <a:r>
              <a:rPr lang="de-DE" sz="2799" dirty="0" smtClean="0">
                <a:solidFill>
                  <a:srgbClr val="30526A"/>
                </a:solidFill>
                <a:latin typeface="Arimo Bold" panose="020B0604020202020204" charset="0"/>
                <a:ea typeface="Arimo Bold" panose="020B0604020202020204" charset="0"/>
                <a:cs typeface="Arimo Bold" panose="020B0604020202020204" charset="0"/>
              </a:rPr>
              <a:t>: Einladende Räumlichkeiten, die Sicherheit vermitteln</a:t>
            </a:r>
            <a:endParaRPr lang="de-DE"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de-DE" sz="2799" dirty="0">
                <a:solidFill>
                  <a:srgbClr val="DD7373"/>
                </a:solidFill>
                <a:latin typeface="Arimo Bold" panose="020B0604020202020204" charset="0"/>
                <a:ea typeface="Arimo Bold" panose="020B0604020202020204" charset="0"/>
                <a:cs typeface="Arimo Bold" panose="020B0604020202020204" charset="0"/>
              </a:rPr>
              <a:t>Fortbildung und Personalentwicklung:</a:t>
            </a:r>
            <a:r>
              <a:rPr lang="de-DE" sz="2799" dirty="0">
                <a:solidFill>
                  <a:srgbClr val="30526A"/>
                </a:solidFill>
                <a:latin typeface="Arimo Bold" panose="020B0604020202020204" charset="0"/>
                <a:ea typeface="Arimo Bold" panose="020B0604020202020204" charset="0"/>
                <a:cs typeface="Arimo Bold" panose="020B0604020202020204" charset="0"/>
              </a:rPr>
              <a:t> Fachkräfte in den Versorgungssystemen leiden häufig unter einem hohen Maß an Stress, Burnout, Mitgefühlsmüdigkeit und </a:t>
            </a:r>
            <a:r>
              <a:rPr lang="de-DE" sz="2799" dirty="0" smtClean="0">
                <a:solidFill>
                  <a:srgbClr val="30526A"/>
                </a:solidFill>
                <a:latin typeface="Arimo Bold" panose="020B0604020202020204" charset="0"/>
                <a:ea typeface="Arimo Bold" panose="020B0604020202020204" charset="0"/>
                <a:cs typeface="Arimo Bold" panose="020B0604020202020204" charset="0"/>
              </a:rPr>
              <a:t>sekundären Traumata</a:t>
            </a:r>
            <a:r>
              <a:rPr lang="de-DE" sz="2799" dirty="0">
                <a:solidFill>
                  <a:srgbClr val="30526A"/>
                </a:solidFill>
                <a:latin typeface="Arimo Bold" panose="020B0604020202020204" charset="0"/>
                <a:ea typeface="Arimo Bold" panose="020B0604020202020204" charset="0"/>
                <a:cs typeface="Arimo Bold" panose="020B0604020202020204" charset="0"/>
              </a:rPr>
              <a:t>.</a:t>
            </a: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de-DE" sz="2799" dirty="0">
                <a:solidFill>
                  <a:srgbClr val="DD7373"/>
                </a:solidFill>
                <a:latin typeface="Arimo Bold" panose="020B0604020202020204" charset="0"/>
                <a:ea typeface="Arimo Bold" panose="020B0604020202020204" charset="0"/>
                <a:cs typeface="Arimo Bold" panose="020B0604020202020204" charset="0"/>
              </a:rPr>
              <a:t>Einbeziehung von </a:t>
            </a:r>
            <a:r>
              <a:rPr lang="de-DE" sz="2799" dirty="0" err="1">
                <a:solidFill>
                  <a:srgbClr val="DD7373"/>
                </a:solidFill>
                <a:latin typeface="Arimo Bold" panose="020B0604020202020204" charset="0"/>
                <a:ea typeface="Arimo Bold" panose="020B0604020202020204" charset="0"/>
                <a:cs typeface="Arimo Bold" panose="020B0604020202020204" charset="0"/>
              </a:rPr>
              <a:t>Traumaüberlebenden</a:t>
            </a:r>
            <a:r>
              <a:rPr lang="de-DE" sz="2799" dirty="0">
                <a:solidFill>
                  <a:srgbClr val="DD7373"/>
                </a:solidFill>
                <a:latin typeface="Arimo Bold" panose="020B0604020202020204" charset="0"/>
                <a:ea typeface="Arimo Bold" panose="020B0604020202020204" charset="0"/>
                <a:cs typeface="Arimo Bold" panose="020B0604020202020204" charset="0"/>
              </a:rPr>
              <a:t>, Klient*innen und Familienmitgliedern</a:t>
            </a:r>
            <a:r>
              <a:rPr lang="en-US" sz="2799" dirty="0">
                <a:solidFill>
                  <a:srgbClr val="F59382"/>
                </a:solidFill>
                <a:latin typeface="Arimo Bold" panose="020B0604020202020204" charset="0"/>
                <a:ea typeface="Arimo Bold" panose="020B0604020202020204" charset="0"/>
                <a:cs typeface="Arimo Bold" panose="020B0604020202020204" charset="0"/>
              </a:rPr>
              <a:t>:</a:t>
            </a:r>
          </a:p>
          <a:p>
            <a:pPr algn="ctr">
              <a:lnSpc>
                <a:spcPts val="3359"/>
              </a:lnSpc>
            </a:pPr>
            <a:r>
              <a:rPr lang="de-DE" sz="2799" dirty="0">
                <a:solidFill>
                  <a:srgbClr val="30526A"/>
                </a:solidFill>
                <a:latin typeface="Arimo Bold" panose="020B0604020202020204" charset="0"/>
                <a:ea typeface="Arimo Bold" panose="020B0604020202020204" charset="0"/>
                <a:cs typeface="Arimo Bold" panose="020B0604020202020204" charset="0"/>
              </a:rPr>
              <a:t>in alle Aspekte der Organisation, einschließlich Programmgestaltung, Leistungserbringung, Qualitätssicherung, Fortbildung, kulturelle Kompetenz und Evaluation.</a:t>
            </a:r>
          </a:p>
          <a:p>
            <a:pPr algn="ctr">
              <a:lnSpc>
                <a:spcPts val="3359"/>
              </a:lnSpc>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30526A"/>
                </a:solidFill>
                <a:latin typeface="Arimo Bold" panose="020B0604020202020204" charset="0"/>
                <a:ea typeface="Arimo Bold" panose="020B0604020202020204" charset="0"/>
                <a:cs typeface="Arimo Bold" panose="020B0604020202020204" charset="0"/>
              </a:rPr>
              <a:t>	</a:t>
            </a:r>
            <a:r>
              <a:rPr lang="de-DE" sz="2799" dirty="0">
                <a:solidFill>
                  <a:srgbClr val="DD7373"/>
                </a:solidFill>
                <a:latin typeface="Arimo Bold" panose="020B0604020202020204" charset="0"/>
                <a:ea typeface="Arimo Bold" panose="020B0604020202020204" charset="0"/>
                <a:cs typeface="Arimo Bold" panose="020B0604020202020204" charset="0"/>
              </a:rPr>
              <a:t>Kritische Reflektion der Hierarchie: </a:t>
            </a:r>
            <a:r>
              <a:rPr lang="de-DE" sz="2799" dirty="0">
                <a:solidFill>
                  <a:srgbClr val="30526A"/>
                </a:solidFill>
                <a:latin typeface="Arimo Bold" panose="020B0604020202020204" charset="0"/>
                <a:ea typeface="Arimo Bold" panose="020B0604020202020204" charset="0"/>
                <a:cs typeface="Arimo Bold" panose="020B0604020202020204" charset="0"/>
              </a:rPr>
              <a:t>zwischen professionellen "Expert*innen" und „Klient*innen“ hin zur Wertschätzung und Einbeziehung der Erfahrungen von Klient*innen</a:t>
            </a:r>
          </a:p>
          <a:p>
            <a:pPr marL="457200" indent="-457200" algn="ctr">
              <a:lnSpc>
                <a:spcPts val="3359"/>
              </a:lnSpc>
              <a:spcBef>
                <a:spcPct val="0"/>
              </a:spcBef>
              <a:buFontTx/>
              <a:buChar char="-"/>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30526A"/>
                </a:solidFill>
                <a:latin typeface="Arimo Bold" panose="020B0604020202020204" charset="0"/>
                <a:ea typeface="Arimo Bold" panose="020B0604020202020204" charset="0"/>
                <a:cs typeface="Arimo Bold" panose="020B0604020202020204" charset="0"/>
              </a:rPr>
              <a:t> </a:t>
            </a:r>
            <a:endParaRPr lang="en-US" sz="2799" dirty="0">
              <a:solidFill>
                <a:srgbClr val="30526A"/>
              </a:solidFill>
              <a:latin typeface="Barlow Bold"/>
            </a:endParaRPr>
          </a:p>
        </p:txBody>
      </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8442" y="2256933"/>
            <a:ext cx="452472" cy="45428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3942" y="3121623"/>
            <a:ext cx="452472" cy="45428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3942" y="3953656"/>
            <a:ext cx="452472" cy="454281"/>
          </a:xfrm>
          <a:prstGeom prst="rect">
            <a:avLst/>
          </a:prstGeom>
        </p:spPr>
      </p:pic>
      <p:sp>
        <p:nvSpPr>
          <p:cNvPr id="13" name="Foliennummernplatzhalter 12"/>
          <p:cNvSpPr>
            <a:spLocks noGrp="1"/>
          </p:cNvSpPr>
          <p:nvPr>
            <p:ph type="sldNum" sz="quarter" idx="12"/>
          </p:nvPr>
        </p:nvSpPr>
        <p:spPr/>
        <p:txBody>
          <a:bodyPr/>
          <a:lstStyle/>
          <a:p>
            <a:fld id="{B6F15528-21DE-4FAA-801E-634DDDAF4B2B}" type="slidenum">
              <a:rPr lang="en-US" smtClean="0"/>
              <a:pPr/>
              <a:t>13</a:t>
            </a:fld>
            <a:endParaRPr lang="en-US"/>
          </a:p>
        </p:txBody>
      </p:sp>
      <p:pic>
        <p:nvPicPr>
          <p:cNvPr id="14"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6934" y="5371102"/>
            <a:ext cx="452472" cy="454281"/>
          </a:xfrm>
          <a:prstGeom prst="rect">
            <a:avLst/>
          </a:prstGeom>
        </p:spPr>
      </p:pic>
      <p:pic>
        <p:nvPicPr>
          <p:cNvPr id="15"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6934" y="6776517"/>
            <a:ext cx="452472" cy="45428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1445986" y="507855"/>
            <a:ext cx="15425983" cy="936154"/>
          </a:xfrm>
          <a:prstGeom prst="rect">
            <a:avLst/>
          </a:prstGeom>
        </p:spPr>
        <p:txBody>
          <a:bodyPr lIns="0" tIns="0" rIns="0" bIns="0" rtlCol="0" anchor="t">
            <a:spAutoFit/>
          </a:bodyPr>
          <a:lstStyle/>
          <a:p>
            <a:pPr algn="ctr">
              <a:lnSpc>
                <a:spcPts val="7274"/>
              </a:lnSpc>
              <a:spcBef>
                <a:spcPct val="0"/>
              </a:spcBef>
            </a:pPr>
            <a:r>
              <a:rPr lang="en-US" sz="6000" dirty="0" smtClean="0">
                <a:solidFill>
                  <a:srgbClr val="2D5974"/>
                </a:solidFill>
                <a:effectLst>
                  <a:outerShdw blurRad="38100" dist="38100" dir="2700000" algn="tl">
                    <a:srgbClr val="000000">
                      <a:alpha val="43137"/>
                    </a:srgbClr>
                  </a:outerShdw>
                </a:effectLst>
                <a:latin typeface="Barlow Bold"/>
              </a:rPr>
              <a:t>Trauma-</a:t>
            </a:r>
            <a:r>
              <a:rPr lang="en-US" sz="6000" dirty="0" err="1">
                <a:solidFill>
                  <a:srgbClr val="2D5974"/>
                </a:solidFill>
                <a:effectLst>
                  <a:outerShdw blurRad="38100" dist="38100" dir="2700000" algn="tl">
                    <a:srgbClr val="000000">
                      <a:alpha val="43137"/>
                    </a:srgbClr>
                  </a:outerShdw>
                </a:effectLst>
                <a:latin typeface="Barlow Bold"/>
              </a:rPr>
              <a:t>i</a:t>
            </a:r>
            <a:r>
              <a:rPr lang="en-US" sz="6000" dirty="0" err="1" smtClean="0">
                <a:solidFill>
                  <a:srgbClr val="2D5974"/>
                </a:solidFill>
                <a:effectLst>
                  <a:outerShdw blurRad="38100" dist="38100" dir="2700000" algn="tl">
                    <a:srgbClr val="000000">
                      <a:alpha val="43137"/>
                    </a:srgbClr>
                  </a:outerShdw>
                </a:effectLst>
                <a:latin typeface="Barlow Bold"/>
              </a:rPr>
              <a:t>nformiert</a:t>
            </a:r>
            <a:r>
              <a:rPr lang="en-US" sz="6000" dirty="0" smtClean="0">
                <a:solidFill>
                  <a:srgbClr val="2D5974"/>
                </a:solidFill>
                <a:effectLst>
                  <a:outerShdw blurRad="38100" dist="38100" dir="2700000" algn="tl">
                    <a:srgbClr val="000000">
                      <a:alpha val="43137"/>
                    </a:srgbClr>
                  </a:outerShdw>
                </a:effectLst>
                <a:latin typeface="Barlow Bold"/>
              </a:rPr>
              <a:t> </a:t>
            </a:r>
            <a:r>
              <a:rPr lang="en-US" sz="6000" dirty="0" err="1">
                <a:solidFill>
                  <a:srgbClr val="2D5974"/>
                </a:solidFill>
                <a:effectLst>
                  <a:outerShdw blurRad="38100" dist="38100" dir="2700000" algn="tl">
                    <a:srgbClr val="000000">
                      <a:alpha val="43137"/>
                    </a:srgbClr>
                  </a:outerShdw>
                </a:effectLst>
                <a:latin typeface="Barlow Bold"/>
              </a:rPr>
              <a:t>werden</a:t>
            </a:r>
            <a:endParaRPr lang="en-US" sz="6000" dirty="0">
              <a:solidFill>
                <a:srgbClr val="2D5974"/>
              </a:solidFill>
              <a:effectLst>
                <a:outerShdw blurRad="38100" dist="38100" dir="2700000" algn="tl">
                  <a:srgbClr val="000000">
                    <a:alpha val="43137"/>
                  </a:srgbClr>
                </a:outerShdw>
              </a:effectLst>
              <a:latin typeface="Barlow Bold"/>
            </a:endParaRPr>
          </a:p>
        </p:txBody>
      </p:sp>
      <p:sp>
        <p:nvSpPr>
          <p:cNvPr id="9" name="TextBox 9"/>
          <p:cNvSpPr txBox="1"/>
          <p:nvPr/>
        </p:nvSpPr>
        <p:spPr>
          <a:xfrm>
            <a:off x="915881" y="2008635"/>
            <a:ext cx="16705126" cy="4732065"/>
          </a:xfrm>
          <a:prstGeom prst="rect">
            <a:avLst/>
          </a:prstGeom>
        </p:spPr>
        <p:txBody>
          <a:bodyPr lIns="0" tIns="0" rIns="0" bIns="0" rtlCol="0" anchor="t">
            <a:spAutoFit/>
          </a:bodyPr>
          <a:lstStyle/>
          <a:p>
            <a:pPr algn="ctr">
              <a:lnSpc>
                <a:spcPts val="2879"/>
              </a:lnSpc>
            </a:pPr>
            <a:endParaRPr dirty="0">
              <a:latin typeface="Arimo Bold" panose="020B0604020202020204" charset="0"/>
              <a:ea typeface="Arimo Bold" panose="020B0604020202020204" charset="0"/>
              <a:cs typeface="Arimo Bold" panose="020B0604020202020204" charset="0"/>
            </a:endParaRPr>
          </a:p>
          <a:p>
            <a:pPr algn="ctr">
              <a:lnSpc>
                <a:spcPts val="3359"/>
              </a:lnSpc>
            </a:pPr>
            <a:r>
              <a:rPr lang="de-DE" sz="2799" dirty="0">
                <a:solidFill>
                  <a:srgbClr val="DD7373"/>
                </a:solidFill>
                <a:latin typeface="Arimo Bold" panose="020B0604020202020204" charset="0"/>
                <a:ea typeface="Arimo Bold" panose="020B0604020202020204" charset="0"/>
                <a:cs typeface="Arimo Bold" panose="020B0604020202020204" charset="0"/>
              </a:rPr>
              <a:t>Interdisziplinäre und systemübergreifende Zusammenarbeit zwischen Angeboten und Versorgungssystemen: </a:t>
            </a:r>
            <a:r>
              <a:rPr lang="de-DE" sz="2799" dirty="0">
                <a:solidFill>
                  <a:srgbClr val="30526A"/>
                </a:solidFill>
                <a:latin typeface="Arimo Bold" panose="020B0604020202020204" charset="0"/>
                <a:ea typeface="Arimo Bold" panose="020B0604020202020204" charset="0"/>
                <a:cs typeface="Arimo Bold" panose="020B0604020202020204" charset="0"/>
              </a:rPr>
              <a:t>Überzeugung auch auf Leitungsebene </a:t>
            </a: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pPr>
            <a:endParaRPr lang="de-DE" sz="2799" dirty="0">
              <a:solidFill>
                <a:srgbClr val="DD7373"/>
              </a:solidFill>
              <a:latin typeface="Arimo Bold" panose="020B0604020202020204" charset="0"/>
              <a:ea typeface="Arimo Bold" panose="020B0604020202020204" charset="0"/>
              <a:cs typeface="Arimo Bold" panose="020B0604020202020204" charset="0"/>
            </a:endParaRPr>
          </a:p>
          <a:p>
            <a:pPr algn="ctr">
              <a:lnSpc>
                <a:spcPts val="3359"/>
              </a:lnSpc>
            </a:pPr>
            <a:r>
              <a:rPr lang="de-DE" sz="2799" dirty="0" smtClean="0">
                <a:solidFill>
                  <a:srgbClr val="DD7373"/>
                </a:solidFill>
                <a:latin typeface="Arimo Bold" panose="020B0604020202020204" charset="0"/>
                <a:ea typeface="Arimo Bold" panose="020B0604020202020204" charset="0"/>
                <a:cs typeface="Arimo Bold" panose="020B0604020202020204" charset="0"/>
              </a:rPr>
              <a:t>Partizipation </a:t>
            </a:r>
            <a:r>
              <a:rPr lang="de-DE" sz="2799" dirty="0">
                <a:solidFill>
                  <a:srgbClr val="DD7373"/>
                </a:solidFill>
                <a:latin typeface="Arimo Bold" panose="020B0604020202020204" charset="0"/>
                <a:ea typeface="Arimo Bold" panose="020B0604020202020204" charset="0"/>
                <a:cs typeface="Arimo Bold" panose="020B0604020202020204" charset="0"/>
              </a:rPr>
              <a:t>von </a:t>
            </a:r>
            <a:r>
              <a:rPr lang="de-DE" sz="2799" dirty="0" smtClean="0">
                <a:solidFill>
                  <a:srgbClr val="DD7373"/>
                </a:solidFill>
                <a:latin typeface="Arimo Bold" panose="020B0604020202020204" charset="0"/>
                <a:ea typeface="Arimo Bold" panose="020B0604020202020204" charset="0"/>
                <a:cs typeface="Arimo Bold" panose="020B0604020202020204" charset="0"/>
              </a:rPr>
              <a:t> Kindern, Jugendlichen </a:t>
            </a:r>
            <a:r>
              <a:rPr lang="de-DE" sz="2799" dirty="0">
                <a:solidFill>
                  <a:srgbClr val="DD7373"/>
                </a:solidFill>
                <a:latin typeface="Arimo Bold" panose="020B0604020202020204" charset="0"/>
                <a:ea typeface="Arimo Bold" panose="020B0604020202020204" charset="0"/>
                <a:cs typeface="Arimo Bold" panose="020B0604020202020204" charset="0"/>
              </a:rPr>
              <a:t>und Familien: </a:t>
            </a:r>
            <a:r>
              <a:rPr lang="de-DE" sz="2799" dirty="0">
                <a:solidFill>
                  <a:srgbClr val="30526A"/>
                </a:solidFill>
                <a:latin typeface="Arimo Bold" panose="020B0604020202020204" charset="0"/>
                <a:ea typeface="Arimo Bold" panose="020B0604020202020204" charset="0"/>
                <a:cs typeface="Arimo Bold" panose="020B0604020202020204" charset="0"/>
              </a:rPr>
              <a:t>Gezielte Partizipation auf individueller, behördlicher, kommunaler und systemischer </a:t>
            </a:r>
            <a:r>
              <a:rPr lang="de-DE" sz="2799" dirty="0" smtClean="0">
                <a:solidFill>
                  <a:srgbClr val="30526A"/>
                </a:solidFill>
                <a:latin typeface="Arimo Bold" panose="020B0604020202020204" charset="0"/>
                <a:ea typeface="Arimo Bold" panose="020B0604020202020204" charset="0"/>
                <a:cs typeface="Arimo Bold" panose="020B0604020202020204" charset="0"/>
              </a:rPr>
              <a:t>Ebene</a:t>
            </a:r>
            <a:endParaRPr lang="de-DE"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endParaRPr lang="de-DE" sz="2799" dirty="0" smtClean="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de-DE" sz="2799" dirty="0" smtClean="0">
                <a:solidFill>
                  <a:srgbClr val="DD7373"/>
                </a:solidFill>
                <a:latin typeface="Arimo Bold" panose="020B0604020202020204" charset="0"/>
                <a:ea typeface="Arimo Bold" panose="020B0604020202020204" charset="0"/>
                <a:cs typeface="Arimo Bold" panose="020B0604020202020204" charset="0"/>
              </a:rPr>
              <a:t>Verweisstrukturen</a:t>
            </a:r>
            <a:r>
              <a:rPr lang="de-DE" sz="2799" dirty="0">
                <a:solidFill>
                  <a:srgbClr val="DD7373"/>
                </a:solidFill>
                <a:latin typeface="Arimo Bold" panose="020B0604020202020204" charset="0"/>
                <a:ea typeface="Arimo Bold" panose="020B0604020202020204" charset="0"/>
                <a:cs typeface="Arimo Bold" panose="020B0604020202020204" charset="0"/>
              </a:rPr>
              <a:t>:</a:t>
            </a:r>
            <a:r>
              <a:rPr lang="de-DE" sz="2799" dirty="0" smtClean="0">
                <a:solidFill>
                  <a:srgbClr val="30526A"/>
                </a:solidFill>
                <a:latin typeface="Arimo Bold" panose="020B0604020202020204" charset="0"/>
                <a:ea typeface="Arimo Bold" panose="020B0604020202020204" charset="0"/>
                <a:cs typeface="Arimo Bold" panose="020B0604020202020204" charset="0"/>
              </a:rPr>
              <a:t> an relevante und </a:t>
            </a:r>
            <a:r>
              <a:rPr lang="de-DE" sz="2799" dirty="0" err="1" smtClean="0">
                <a:solidFill>
                  <a:srgbClr val="30526A"/>
                </a:solidFill>
                <a:latin typeface="Arimo Bold" panose="020B0604020202020204" charset="0"/>
                <a:ea typeface="Arimo Bold" panose="020B0604020202020204" charset="0"/>
                <a:cs typeface="Arimo Bold" panose="020B0604020202020204" charset="0"/>
              </a:rPr>
              <a:t>trauma</a:t>
            </a:r>
            <a:r>
              <a:rPr lang="de-DE" sz="2799" dirty="0" smtClean="0">
                <a:solidFill>
                  <a:srgbClr val="30526A"/>
                </a:solidFill>
                <a:latin typeface="Arimo Bold" panose="020B0604020202020204" charset="0"/>
                <a:ea typeface="Arimo Bold" panose="020B0604020202020204" charset="0"/>
                <a:cs typeface="Arimo Bold" panose="020B0604020202020204" charset="0"/>
              </a:rPr>
              <a:t>-spezifische Angebote</a:t>
            </a:r>
          </a:p>
          <a:p>
            <a:pPr algn="ctr">
              <a:lnSpc>
                <a:spcPts val="3359"/>
              </a:lnSpc>
            </a:pPr>
            <a:endParaRPr lang="de-DE" sz="2799" dirty="0" smtClean="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pPr>
            <a:r>
              <a:rPr lang="de-DE" sz="2799" dirty="0" smtClean="0">
                <a:solidFill>
                  <a:srgbClr val="DD7373"/>
                </a:solidFill>
                <a:latin typeface="Arimo Bold" panose="020B0604020202020204" charset="0"/>
                <a:ea typeface="Arimo Bold" panose="020B0604020202020204" charset="0"/>
                <a:cs typeface="Arimo Bold" panose="020B0604020202020204" charset="0"/>
              </a:rPr>
              <a:t>Finanzierung, Evaluation und Monitoring</a:t>
            </a:r>
            <a:r>
              <a:rPr lang="de-DE" sz="2799" dirty="0">
                <a:solidFill>
                  <a:srgbClr val="DD7373"/>
                </a:solidFill>
                <a:latin typeface="Arimo Bold" panose="020B0604020202020204" charset="0"/>
                <a:ea typeface="Arimo Bold" panose="020B0604020202020204" charset="0"/>
                <a:cs typeface="Arimo Bold" panose="020B0604020202020204" charset="0"/>
              </a:rPr>
              <a:t>:</a:t>
            </a:r>
            <a:r>
              <a:rPr lang="de-DE" sz="2799" dirty="0" smtClean="0">
                <a:solidFill>
                  <a:srgbClr val="30526A"/>
                </a:solidFill>
                <a:latin typeface="Arimo Bold" panose="020B0604020202020204" charset="0"/>
                <a:ea typeface="Arimo Bold" panose="020B0604020202020204" charset="0"/>
                <a:cs typeface="Arimo Bold" panose="020B0604020202020204" charset="0"/>
              </a:rPr>
              <a:t> Fortbildungen zu </a:t>
            </a:r>
            <a:r>
              <a:rPr lang="de-DE" sz="2799" dirty="0" err="1" smtClean="0">
                <a:solidFill>
                  <a:srgbClr val="30526A"/>
                </a:solidFill>
                <a:latin typeface="Arimo Bold" panose="020B0604020202020204" charset="0"/>
                <a:ea typeface="Arimo Bold" panose="020B0604020202020204" charset="0"/>
                <a:cs typeface="Arimo Bold" panose="020B0604020202020204" charset="0"/>
              </a:rPr>
              <a:t>trauma</a:t>
            </a:r>
            <a:r>
              <a:rPr lang="de-DE" sz="2799" dirty="0" smtClean="0">
                <a:solidFill>
                  <a:srgbClr val="30526A"/>
                </a:solidFill>
                <a:latin typeface="Arimo Bold" panose="020B0604020202020204" charset="0"/>
                <a:ea typeface="Arimo Bold" panose="020B0604020202020204" charset="0"/>
                <a:cs typeface="Arimo Bold" panose="020B0604020202020204" charset="0"/>
              </a:rPr>
              <a:t>-informierter Versorgung, Gewährleistung eines „sicheren Ortes“, etc.</a:t>
            </a:r>
            <a:endParaRPr lang="en-US" sz="2799" dirty="0">
              <a:solidFill>
                <a:srgbClr val="30526A"/>
              </a:solidFill>
              <a:latin typeface="Arimo"/>
            </a:endParaRPr>
          </a:p>
        </p:txBody>
      </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1881" y="2376290"/>
            <a:ext cx="452472" cy="45428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645" y="4000844"/>
            <a:ext cx="452472" cy="45428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1881" y="5363014"/>
            <a:ext cx="452472" cy="454281"/>
          </a:xfrm>
          <a:prstGeom prst="rect">
            <a:avLst/>
          </a:prstGeom>
        </p:spPr>
      </p:pic>
      <p:sp>
        <p:nvSpPr>
          <p:cNvPr id="13" name="Foliennummernplatzhalter 12"/>
          <p:cNvSpPr>
            <a:spLocks noGrp="1"/>
          </p:cNvSpPr>
          <p:nvPr>
            <p:ph type="sldNum" sz="quarter" idx="12"/>
          </p:nvPr>
        </p:nvSpPr>
        <p:spPr/>
        <p:txBody>
          <a:bodyPr/>
          <a:lstStyle/>
          <a:p>
            <a:fld id="{B6F15528-21DE-4FAA-801E-634DDDAF4B2B}" type="slidenum">
              <a:rPr lang="en-US" smtClean="0"/>
              <a:pPr/>
              <a:t>14</a:t>
            </a:fld>
            <a:endParaRPr lang="en-US"/>
          </a:p>
        </p:txBody>
      </p:sp>
      <p:pic>
        <p:nvPicPr>
          <p:cNvPr id="14"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645" y="6207199"/>
            <a:ext cx="452472" cy="45428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030877" y="-1171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9173" y="9385376"/>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762812" y="8483753"/>
            <a:ext cx="2336601" cy="1803247"/>
          </a:xfrm>
          <a:prstGeom prst="rect">
            <a:avLst/>
          </a:prstGeom>
        </p:spPr>
      </p:pic>
      <p:sp>
        <p:nvSpPr>
          <p:cNvPr id="8" name="TextBox 8"/>
          <p:cNvSpPr txBox="1"/>
          <p:nvPr/>
        </p:nvSpPr>
        <p:spPr>
          <a:xfrm>
            <a:off x="57793" y="281297"/>
            <a:ext cx="16690056" cy="795089"/>
          </a:xfrm>
          <a:prstGeom prst="rect">
            <a:avLst/>
          </a:prstGeom>
        </p:spPr>
        <p:txBody>
          <a:bodyPr lIns="0" tIns="0" rIns="0" bIns="0" rtlCol="0" anchor="t">
            <a:spAutoFit/>
          </a:bodyPr>
          <a:lstStyle/>
          <a:p>
            <a:pPr algn="ctr">
              <a:lnSpc>
                <a:spcPts val="6239"/>
              </a:lnSpc>
              <a:spcBef>
                <a:spcPct val="0"/>
              </a:spcBef>
            </a:pPr>
            <a:r>
              <a:rPr lang="de-DE" sz="5199" dirty="0" smtClean="0">
                <a:solidFill>
                  <a:srgbClr val="2D5974"/>
                </a:solidFill>
                <a:effectLst>
                  <a:outerShdw blurRad="38100" dist="38100" dir="2700000" algn="tl">
                    <a:srgbClr val="000000">
                      <a:alpha val="43137"/>
                    </a:srgbClr>
                  </a:outerShdw>
                </a:effectLst>
                <a:latin typeface="Barlow Bold"/>
              </a:rPr>
              <a:t>Vorteile traumainformierter Versorgung </a:t>
            </a:r>
            <a:endParaRPr lang="en-US" sz="5199" dirty="0">
              <a:solidFill>
                <a:srgbClr val="2D5974"/>
              </a:solidFill>
              <a:effectLst>
                <a:outerShdw blurRad="38100" dist="38100" dir="2700000" algn="tl">
                  <a:srgbClr val="000000">
                    <a:alpha val="43137"/>
                  </a:srgbClr>
                </a:outerShdw>
              </a:effectLst>
              <a:latin typeface="Barlow Bold"/>
            </a:endParaRPr>
          </a:p>
        </p:txBody>
      </p:sp>
      <p:sp>
        <p:nvSpPr>
          <p:cNvPr id="9" name="TextBox 9"/>
          <p:cNvSpPr txBox="1"/>
          <p:nvPr/>
        </p:nvSpPr>
        <p:spPr>
          <a:xfrm>
            <a:off x="741380" y="1482408"/>
            <a:ext cx="17274063" cy="7194277"/>
          </a:xfrm>
          <a:prstGeom prst="rect">
            <a:avLst/>
          </a:prstGeom>
        </p:spPr>
        <p:txBody>
          <a:bodyPr lIns="0" tIns="0" rIns="0" bIns="0" rtlCol="0" anchor="t">
            <a:spAutoFit/>
          </a:bodyPr>
          <a:lstStyle/>
          <a:p>
            <a:pPr algn="ctr">
              <a:lnSpc>
                <a:spcPts val="3315"/>
              </a:lnSpc>
            </a:pPr>
            <a:r>
              <a:rPr lang="de-DE" sz="2763" dirty="0">
                <a:solidFill>
                  <a:srgbClr val="30526A"/>
                </a:solidFill>
                <a:latin typeface="Arimo Bold" panose="020B0604020202020204" charset="0"/>
                <a:ea typeface="Arimo Bold" panose="020B0604020202020204" charset="0"/>
                <a:cs typeface="Arimo Bold" panose="020B0604020202020204" charset="0"/>
              </a:rPr>
              <a:t>	</a:t>
            </a:r>
            <a:r>
              <a:rPr lang="de-DE" sz="2763" dirty="0">
                <a:solidFill>
                  <a:srgbClr val="F59382"/>
                </a:solidFill>
                <a:latin typeface="Arimo Bold" panose="020B0604020202020204" charset="0"/>
                <a:ea typeface="Arimo Bold" panose="020B0604020202020204" charset="0"/>
                <a:cs typeface="Arimo Bold" panose="020B0604020202020204" charset="0"/>
              </a:rPr>
              <a:t>Kostengünstiger Ansatz</a:t>
            </a:r>
            <a:r>
              <a:rPr lang="de-DE" sz="2763" dirty="0">
                <a:solidFill>
                  <a:srgbClr val="30526A"/>
                </a:solidFill>
                <a:latin typeface="Arimo Bold" panose="020B0604020202020204" charset="0"/>
                <a:ea typeface="Arimo Bold" panose="020B0604020202020204" charset="0"/>
                <a:cs typeface="Arimo Bold" panose="020B0604020202020204" charset="0"/>
              </a:rPr>
              <a:t>, um auf die </a:t>
            </a:r>
            <a:r>
              <a:rPr lang="de-DE" sz="2763" dirty="0">
                <a:solidFill>
                  <a:srgbClr val="F59382"/>
                </a:solidFill>
                <a:latin typeface="Arimo Bold" panose="020B0604020202020204" charset="0"/>
                <a:ea typeface="Arimo Bold" panose="020B0604020202020204" charset="0"/>
                <a:cs typeface="Arimo Bold" panose="020B0604020202020204" charset="0"/>
              </a:rPr>
              <a:t>Bedürfnisse</a:t>
            </a:r>
            <a:r>
              <a:rPr lang="de-DE" sz="2763" dirty="0">
                <a:solidFill>
                  <a:srgbClr val="30526A"/>
                </a:solidFill>
                <a:latin typeface="Arimo Bold" panose="020B0604020202020204" charset="0"/>
                <a:ea typeface="Arimo Bold" panose="020B0604020202020204" charset="0"/>
                <a:cs typeface="Arimo Bold" panose="020B0604020202020204" charset="0"/>
              </a:rPr>
              <a:t> von Klient*innen und Patient*innen zu </a:t>
            </a:r>
            <a:r>
              <a:rPr lang="de-DE" sz="2763" dirty="0">
                <a:solidFill>
                  <a:srgbClr val="F59382"/>
                </a:solidFill>
                <a:latin typeface="Arimo Bold" panose="020B0604020202020204" charset="0"/>
                <a:ea typeface="Arimo Bold" panose="020B0604020202020204" charset="0"/>
                <a:cs typeface="Arimo Bold" panose="020B0604020202020204" charset="0"/>
              </a:rPr>
              <a:t>einzugehen</a:t>
            </a:r>
            <a:r>
              <a:rPr lang="de-DE" sz="2763" dirty="0">
                <a:solidFill>
                  <a:srgbClr val="30526A"/>
                </a:solidFill>
                <a:latin typeface="Arimo Bold" panose="020B0604020202020204" charset="0"/>
                <a:ea typeface="Arimo Bold" panose="020B0604020202020204" charset="0"/>
                <a:cs typeface="Arimo Bold" panose="020B0604020202020204" charset="0"/>
              </a:rPr>
              <a:t>, die ein Trauma erlebt haben.</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en-US" sz="2763" dirty="0">
                <a:solidFill>
                  <a:srgbClr val="30526A"/>
                </a:solidFill>
                <a:latin typeface="Arimo Bold" panose="020B0604020202020204" charset="0"/>
                <a:ea typeface="Arimo Bold" panose="020B0604020202020204" charset="0"/>
                <a:cs typeface="Arimo Bold" panose="020B0604020202020204" charset="0"/>
              </a:rPr>
              <a:t> </a:t>
            </a:r>
            <a:r>
              <a:rPr lang="en-US" sz="2763" dirty="0" err="1">
                <a:solidFill>
                  <a:srgbClr val="30526A"/>
                </a:solidFill>
                <a:latin typeface="Arimo Bold" panose="020B0604020202020204" charset="0"/>
                <a:ea typeface="Arimo Bold" panose="020B0604020202020204" charset="0"/>
                <a:cs typeface="Arimo Bold" panose="020B0604020202020204" charset="0"/>
              </a:rPr>
              <a:t>Durch</a:t>
            </a:r>
            <a:r>
              <a:rPr lang="en-US" sz="2763" dirty="0">
                <a:solidFill>
                  <a:srgbClr val="30526A"/>
                </a:solidFill>
                <a:latin typeface="Arimo Bold" panose="020B0604020202020204" charset="0"/>
                <a:ea typeface="Arimo Bold" panose="020B0604020202020204" charset="0"/>
                <a:cs typeface="Arimo Bold" panose="020B0604020202020204" charset="0"/>
              </a:rPr>
              <a:t> das </a:t>
            </a:r>
            <a:r>
              <a:rPr lang="en-US" sz="2763" dirty="0" err="1">
                <a:solidFill>
                  <a:srgbClr val="30526A"/>
                </a:solidFill>
                <a:latin typeface="Arimo Bold" panose="020B0604020202020204" charset="0"/>
                <a:ea typeface="Arimo Bold" panose="020B0604020202020204" charset="0"/>
                <a:cs typeface="Arimo Bold" panose="020B0604020202020204" charset="0"/>
              </a:rPr>
              <a:t>Erkennen</a:t>
            </a:r>
            <a:r>
              <a:rPr lang="en-US" sz="2763" dirty="0">
                <a:solidFill>
                  <a:srgbClr val="30526A"/>
                </a:solidFill>
                <a:latin typeface="Arimo Bold" panose="020B0604020202020204" charset="0"/>
                <a:ea typeface="Arimo Bold" panose="020B0604020202020204" charset="0"/>
                <a:cs typeface="Arimo Bold" panose="020B0604020202020204" charset="0"/>
              </a:rPr>
              <a:t> von </a:t>
            </a:r>
            <a:r>
              <a:rPr lang="en-US" sz="2763" dirty="0" err="1">
                <a:solidFill>
                  <a:srgbClr val="30526A"/>
                </a:solidFill>
                <a:latin typeface="Arimo Bold" panose="020B0604020202020204" charset="0"/>
                <a:ea typeface="Arimo Bold" panose="020B0604020202020204" charset="0"/>
                <a:cs typeface="Arimo Bold" panose="020B0604020202020204" charset="0"/>
              </a:rPr>
              <a:t>Traumafolgestörungen</a:t>
            </a:r>
            <a:r>
              <a:rPr lang="en-US" sz="2763" dirty="0">
                <a:solidFill>
                  <a:srgbClr val="30526A"/>
                </a:solidFill>
                <a:latin typeface="Arimo Bold" panose="020B0604020202020204" charset="0"/>
                <a:ea typeface="Arimo Bold" panose="020B0604020202020204" charset="0"/>
                <a:cs typeface="Arimo Bold" panose="020B0604020202020204" charset="0"/>
              </a:rPr>
              <a:t> </a:t>
            </a:r>
            <a:r>
              <a:rPr lang="en-US" sz="2763" dirty="0" err="1">
                <a:solidFill>
                  <a:srgbClr val="30526A"/>
                </a:solidFill>
                <a:latin typeface="Arimo Bold" panose="020B0604020202020204" charset="0"/>
                <a:ea typeface="Arimo Bold" panose="020B0604020202020204" charset="0"/>
                <a:cs typeface="Arimo Bold" panose="020B0604020202020204" charset="0"/>
              </a:rPr>
              <a:t>können</a:t>
            </a:r>
            <a:r>
              <a:rPr lang="en-US" sz="2763" dirty="0">
                <a:solidFill>
                  <a:srgbClr val="30526A"/>
                </a:solidFill>
                <a:latin typeface="Arimo Bold" panose="020B0604020202020204" charset="0"/>
                <a:ea typeface="Arimo Bold" panose="020B0604020202020204" charset="0"/>
                <a:cs typeface="Arimo Bold" panose="020B0604020202020204" charset="0"/>
              </a:rPr>
              <a:t> </a:t>
            </a:r>
            <a:r>
              <a:rPr lang="de-DE" sz="2763" dirty="0">
                <a:solidFill>
                  <a:srgbClr val="F59382"/>
                </a:solidFill>
                <a:latin typeface="Arimo Bold" panose="020B0604020202020204" charset="0"/>
                <a:ea typeface="Arimo Bold" panose="020B0604020202020204" charset="0"/>
                <a:cs typeface="Arimo Bold" panose="020B0604020202020204" charset="0"/>
              </a:rPr>
              <a:t>Fehldiagnosen verringert </a:t>
            </a:r>
            <a:r>
              <a:rPr lang="de-DE" sz="2763" dirty="0">
                <a:solidFill>
                  <a:srgbClr val="30526A"/>
                </a:solidFill>
                <a:latin typeface="Arimo Bold" panose="020B0604020202020204" charset="0"/>
                <a:ea typeface="Arimo Bold" panose="020B0604020202020204" charset="0"/>
                <a:cs typeface="Arimo Bold" panose="020B0604020202020204" charset="0"/>
              </a:rPr>
              <a:t>und eine falsche Medikation vermieden werden. </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en-US" sz="2763" dirty="0">
                <a:solidFill>
                  <a:srgbClr val="30526A"/>
                </a:solidFill>
                <a:latin typeface="Arimo Bold" panose="020B0604020202020204" charset="0"/>
                <a:ea typeface="Arimo Bold" panose="020B0604020202020204" charset="0"/>
                <a:cs typeface="Arimo Bold" panose="020B0604020202020204" charset="0"/>
              </a:rPr>
              <a:t> </a:t>
            </a:r>
            <a:r>
              <a:rPr lang="de-DE" sz="2763" dirty="0">
                <a:solidFill>
                  <a:srgbClr val="30526A"/>
                </a:solidFill>
                <a:latin typeface="Arimo Bold" panose="020B0604020202020204" charset="0"/>
                <a:ea typeface="Arimo Bold" panose="020B0604020202020204" charset="0"/>
                <a:cs typeface="Arimo Bold" panose="020B0604020202020204" charset="0"/>
              </a:rPr>
              <a:t>Ein partizipatorischer Ansatz, der die Traumaopfer selbst einbezieht, hat das Potenzial, die </a:t>
            </a:r>
            <a:r>
              <a:rPr lang="de-DE" sz="2763" dirty="0" smtClean="0">
                <a:solidFill>
                  <a:srgbClr val="30526A"/>
                </a:solidFill>
                <a:latin typeface="Arimo Bold" panose="020B0604020202020204" charset="0"/>
                <a:ea typeface="Arimo Bold" panose="020B0604020202020204" charset="0"/>
                <a:cs typeface="Arimo Bold" panose="020B0604020202020204" charset="0"/>
              </a:rPr>
              <a:t>Angebote besser </a:t>
            </a:r>
            <a:r>
              <a:rPr lang="de-DE" sz="2763" dirty="0">
                <a:solidFill>
                  <a:srgbClr val="30526A"/>
                </a:solidFill>
                <a:latin typeface="Arimo Bold" panose="020B0604020202020204" charset="0"/>
                <a:ea typeface="Arimo Bold" panose="020B0604020202020204" charset="0"/>
                <a:cs typeface="Arimo Bold" panose="020B0604020202020204" charset="0"/>
              </a:rPr>
              <a:t>auf die Bedürfnisse der </a:t>
            </a:r>
            <a:r>
              <a:rPr lang="de-DE" sz="2763" dirty="0" smtClean="0">
                <a:solidFill>
                  <a:srgbClr val="30526A"/>
                </a:solidFill>
                <a:latin typeface="Arimo Bold" panose="020B0604020202020204" charset="0"/>
                <a:ea typeface="Arimo Bold" panose="020B0604020202020204" charset="0"/>
                <a:cs typeface="Arimo Bold" panose="020B0604020202020204" charset="0"/>
              </a:rPr>
              <a:t>Klient*innen </a:t>
            </a:r>
            <a:r>
              <a:rPr lang="de-DE" sz="2763" dirty="0">
                <a:solidFill>
                  <a:srgbClr val="30526A"/>
                </a:solidFill>
                <a:latin typeface="Arimo Bold" panose="020B0604020202020204" charset="0"/>
                <a:ea typeface="Arimo Bold" panose="020B0604020202020204" charset="0"/>
                <a:cs typeface="Arimo Bold" panose="020B0604020202020204" charset="0"/>
              </a:rPr>
              <a:t>abzustimmen und die </a:t>
            </a:r>
            <a:r>
              <a:rPr lang="de-DE" sz="2763" dirty="0">
                <a:solidFill>
                  <a:srgbClr val="F59382"/>
                </a:solidFill>
                <a:latin typeface="Arimo Bold" panose="020B0604020202020204" charset="0"/>
                <a:ea typeface="Arimo Bold" panose="020B0604020202020204" charset="0"/>
                <a:cs typeface="Arimo Bold" panose="020B0604020202020204" charset="0"/>
              </a:rPr>
              <a:t>Bereitschaft für die Wahrnehmung der Angebote zu erhöhen</a:t>
            </a:r>
            <a:r>
              <a:rPr lang="de-DE" sz="2763" dirty="0">
                <a:solidFill>
                  <a:srgbClr val="30526A"/>
                </a:solidFill>
                <a:latin typeface="Arimo Bold" panose="020B0604020202020204" charset="0"/>
                <a:ea typeface="Arimo Bold" panose="020B0604020202020204" charset="0"/>
                <a:cs typeface="Arimo Bold" panose="020B0604020202020204" charset="0"/>
              </a:rPr>
              <a:t>.</a:t>
            </a: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de-DE" sz="2763" dirty="0">
                <a:solidFill>
                  <a:srgbClr val="30526A"/>
                </a:solidFill>
                <a:latin typeface="Arimo Bold" panose="020B0604020202020204" charset="0"/>
                <a:ea typeface="Arimo Bold" panose="020B0604020202020204" charset="0"/>
                <a:cs typeface="Arimo Bold" panose="020B0604020202020204" charset="0"/>
              </a:rPr>
              <a:t>Eine verstärkte Zusammenarbeit zwischen den Behörden bei der traumainformierten Versorgung kann die </a:t>
            </a:r>
            <a:r>
              <a:rPr lang="de-DE" sz="2763" dirty="0">
                <a:solidFill>
                  <a:srgbClr val="F59382"/>
                </a:solidFill>
                <a:latin typeface="Arimo Bold" panose="020B0604020202020204" charset="0"/>
                <a:ea typeface="Arimo Bold" panose="020B0604020202020204" charset="0"/>
                <a:cs typeface="Arimo Bold" panose="020B0604020202020204" charset="0"/>
              </a:rPr>
              <a:t>frühzeitige Erkennung von Traumata </a:t>
            </a:r>
            <a:r>
              <a:rPr lang="de-DE" sz="2763" dirty="0">
                <a:solidFill>
                  <a:srgbClr val="30526A"/>
                </a:solidFill>
                <a:latin typeface="Arimo Bold" panose="020B0604020202020204" charset="0"/>
                <a:ea typeface="Arimo Bold" panose="020B0604020202020204" charset="0"/>
                <a:cs typeface="Arimo Bold" panose="020B0604020202020204" charset="0"/>
              </a:rPr>
              <a:t>verbessern und gleichzeitig die </a:t>
            </a:r>
            <a:r>
              <a:rPr lang="de-DE" sz="2763" dirty="0">
                <a:solidFill>
                  <a:srgbClr val="F59382"/>
                </a:solidFill>
                <a:latin typeface="Arimo Bold" panose="020B0604020202020204" charset="0"/>
                <a:ea typeface="Arimo Bold" panose="020B0604020202020204" charset="0"/>
                <a:cs typeface="Arimo Bold" panose="020B0604020202020204" charset="0"/>
              </a:rPr>
              <a:t>Retraumatisierung </a:t>
            </a:r>
            <a:r>
              <a:rPr lang="de-DE" sz="2763" dirty="0">
                <a:solidFill>
                  <a:srgbClr val="30526A"/>
                </a:solidFill>
                <a:latin typeface="Arimo Bold" panose="020B0604020202020204" charset="0"/>
                <a:ea typeface="Arimo Bold" panose="020B0604020202020204" charset="0"/>
                <a:cs typeface="Arimo Bold" panose="020B0604020202020204" charset="0"/>
              </a:rPr>
              <a:t>durch wiederholte Befragung und Interaktion mit mehreren Beteiligten verringern.</a:t>
            </a:r>
          </a:p>
          <a:p>
            <a:pPr algn="ctr">
              <a:lnSpc>
                <a:spcPts val="3315"/>
              </a:lnSpc>
            </a:pPr>
            <a:endParaRPr lang="en-US" sz="2763"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15"/>
              </a:lnSpc>
            </a:pPr>
            <a:r>
              <a:rPr lang="de-DE" sz="2763" dirty="0">
                <a:solidFill>
                  <a:srgbClr val="F59382"/>
                </a:solidFill>
                <a:latin typeface="Arimo Bold" panose="020B0604020202020204" charset="0"/>
                <a:ea typeface="Arimo Bold" panose="020B0604020202020204" charset="0"/>
                <a:cs typeface="Arimo Bold" panose="020B0604020202020204" charset="0"/>
              </a:rPr>
              <a:t>Verringerung des emotionalen Stresses und der stellvertretenden Traumatisierung des Personals </a:t>
            </a:r>
            <a:r>
              <a:rPr lang="de-DE" sz="2763" dirty="0">
                <a:solidFill>
                  <a:schemeClr val="tx2">
                    <a:lumMod val="75000"/>
                  </a:schemeClr>
                </a:solidFill>
                <a:latin typeface="Arimo Bold" panose="020B0604020202020204" charset="0"/>
                <a:ea typeface="Arimo Bold" panose="020B0604020202020204" charset="0"/>
                <a:cs typeface="Arimo Bold" panose="020B0604020202020204" charset="0"/>
              </a:rPr>
              <a:t>durch Schulungen und durch die Vermittlung des Konzepts der gemeinsamen Verantwortung von </a:t>
            </a:r>
            <a:r>
              <a:rPr lang="de-DE" sz="2763" dirty="0" smtClean="0">
                <a:solidFill>
                  <a:schemeClr val="tx2">
                    <a:lumMod val="75000"/>
                  </a:schemeClr>
                </a:solidFill>
                <a:latin typeface="Arimo Bold" panose="020B0604020202020204" charset="0"/>
                <a:ea typeface="Arimo Bold" panose="020B0604020202020204" charset="0"/>
                <a:cs typeface="Arimo Bold" panose="020B0604020202020204" charset="0"/>
              </a:rPr>
              <a:t>Kolleg*innen </a:t>
            </a:r>
            <a:r>
              <a:rPr lang="de-DE" sz="2763" dirty="0">
                <a:solidFill>
                  <a:schemeClr val="tx2">
                    <a:lumMod val="75000"/>
                  </a:schemeClr>
                </a:solidFill>
                <a:latin typeface="Arimo Bold" panose="020B0604020202020204" charset="0"/>
                <a:ea typeface="Arimo Bold" panose="020B0604020202020204" charset="0"/>
                <a:cs typeface="Arimo Bold" panose="020B0604020202020204" charset="0"/>
              </a:rPr>
              <a:t>und Systemen.</a:t>
            </a:r>
            <a:endParaRPr lang="en-US" sz="2763" dirty="0">
              <a:solidFill>
                <a:schemeClr val="tx2">
                  <a:lumMod val="75000"/>
                </a:schemeClr>
              </a:solidFill>
              <a:latin typeface="Barlow Bold"/>
            </a:endParaRP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2688" y="1557936"/>
            <a:ext cx="452472" cy="45428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3883" y="2762116"/>
            <a:ext cx="452472" cy="4542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1983" y="3995021"/>
            <a:ext cx="452472" cy="45428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3942" y="5729010"/>
            <a:ext cx="452472" cy="45428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5944" y="7326890"/>
            <a:ext cx="452472" cy="454281"/>
          </a:xfrm>
          <a:prstGeom prst="rect">
            <a:avLst/>
          </a:prstGeom>
        </p:spPr>
      </p:pic>
      <p:sp>
        <p:nvSpPr>
          <p:cNvPr id="10" name="Foliennummernplatzhalter 9"/>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5105400" y="1011921"/>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GRUPPENDISKUSSION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751" y="731330"/>
            <a:ext cx="1473227" cy="1506087"/>
          </a:xfrm>
          <a:prstGeom prst="rect">
            <a:avLst/>
          </a:prstGeom>
        </p:spPr>
      </p:pic>
      <p:grpSp>
        <p:nvGrpSpPr>
          <p:cNvPr id="6" name="Group 6"/>
          <p:cNvGrpSpPr/>
          <p:nvPr/>
        </p:nvGrpSpPr>
        <p:grpSpPr>
          <a:xfrm>
            <a:off x="789391" y="3181707"/>
            <a:ext cx="9821017" cy="4695678"/>
            <a:chOff x="0" y="0"/>
            <a:chExt cx="17780027" cy="8501083"/>
          </a:xfrm>
        </p:grpSpPr>
        <p:sp>
          <p:nvSpPr>
            <p:cNvPr id="7" name="Freeform 7"/>
            <p:cNvSpPr/>
            <p:nvPr/>
          </p:nvSpPr>
          <p:spPr>
            <a:xfrm>
              <a:off x="0" y="0"/>
              <a:ext cx="17780026" cy="8501083"/>
            </a:xfrm>
            <a:custGeom>
              <a:avLst/>
              <a:gdLst/>
              <a:ahLst/>
              <a:cxnLst/>
              <a:rect l="l" t="t" r="r" b="b"/>
              <a:pathLst>
                <a:path w="17780026" h="8501083">
                  <a:moveTo>
                    <a:pt x="496570" y="0"/>
                  </a:moveTo>
                  <a:lnTo>
                    <a:pt x="496570" y="8501083"/>
                  </a:lnTo>
                  <a:lnTo>
                    <a:pt x="16033776" y="8501083"/>
                  </a:lnTo>
                  <a:lnTo>
                    <a:pt x="16033776" y="0"/>
                  </a:lnTo>
                  <a:cubicBezTo>
                    <a:pt x="16033776" y="0"/>
                    <a:pt x="496570" y="0"/>
                    <a:pt x="496570" y="0"/>
                  </a:cubicBezTo>
                  <a:close/>
                  <a:moveTo>
                    <a:pt x="16530348" y="5952193"/>
                  </a:moveTo>
                  <a:lnTo>
                    <a:pt x="16530348" y="563523"/>
                  </a:lnTo>
                  <a:cubicBezTo>
                    <a:pt x="16530348" y="222250"/>
                    <a:pt x="16308098" y="0"/>
                    <a:pt x="16033776" y="0"/>
                  </a:cubicBezTo>
                  <a:lnTo>
                    <a:pt x="16033776" y="8501083"/>
                  </a:lnTo>
                  <a:cubicBezTo>
                    <a:pt x="16308098" y="8501083"/>
                    <a:pt x="16530348" y="8278833"/>
                    <a:pt x="16530348" y="8004513"/>
                  </a:cubicBezTo>
                  <a:lnTo>
                    <a:pt x="16530348" y="6424633"/>
                  </a:lnTo>
                  <a:cubicBezTo>
                    <a:pt x="17038348" y="6439873"/>
                    <a:pt x="17542537" y="6415743"/>
                    <a:pt x="17780026" y="6458923"/>
                  </a:cubicBezTo>
                  <a:cubicBezTo>
                    <a:pt x="17376167" y="6272233"/>
                    <a:pt x="16941826" y="6136343"/>
                    <a:pt x="16530348" y="5952193"/>
                  </a:cubicBezTo>
                  <a:close/>
                  <a:moveTo>
                    <a:pt x="0" y="563523"/>
                  </a:moveTo>
                  <a:lnTo>
                    <a:pt x="0" y="8004513"/>
                  </a:lnTo>
                  <a:cubicBezTo>
                    <a:pt x="0" y="8278833"/>
                    <a:pt x="222250" y="8501083"/>
                    <a:pt x="496570" y="8501083"/>
                  </a:cubicBezTo>
                  <a:lnTo>
                    <a:pt x="496570" y="0"/>
                  </a:lnTo>
                  <a:cubicBezTo>
                    <a:pt x="222250" y="0"/>
                    <a:pt x="0" y="222250"/>
                    <a:pt x="0" y="563523"/>
                  </a:cubicBezTo>
                  <a:close/>
                </a:path>
              </a:pathLst>
            </a:custGeom>
            <a:solidFill>
              <a:srgbClr val="FFFFFF"/>
            </a:solidFill>
          </p:spPr>
        </p:sp>
      </p:grpSp>
      <p:sp>
        <p:nvSpPr>
          <p:cNvPr id="8" name="TextBox 8"/>
          <p:cNvSpPr txBox="1"/>
          <p:nvPr/>
        </p:nvSpPr>
        <p:spPr>
          <a:xfrm>
            <a:off x="789391" y="4113364"/>
            <a:ext cx="9324052" cy="2430794"/>
          </a:xfrm>
          <a:prstGeom prst="rect">
            <a:avLst/>
          </a:prstGeom>
        </p:spPr>
        <p:txBody>
          <a:bodyPr lIns="0" tIns="0" rIns="0" bIns="0" rtlCol="0" anchor="t">
            <a:spAutoFit/>
          </a:bodyPr>
          <a:lstStyle/>
          <a:p>
            <a:pPr algn="ctr">
              <a:lnSpc>
                <a:spcPts val="6460"/>
              </a:lnSpc>
            </a:pPr>
            <a:r>
              <a:rPr lang="de-DE" sz="5400" dirty="0">
                <a:solidFill>
                  <a:schemeClr val="tx2">
                    <a:lumMod val="60000"/>
                    <a:lumOff val="40000"/>
                  </a:schemeClr>
                </a:solidFill>
                <a:effectLst>
                  <a:outerShdw blurRad="38100" dist="38100" dir="2700000" algn="tl">
                    <a:srgbClr val="000000">
                      <a:alpha val="43137"/>
                    </a:srgbClr>
                  </a:outerShdw>
                </a:effectLst>
                <a:latin typeface="Barlow Bold"/>
              </a:rPr>
              <a:t>Wie können Sie diese Grundsätze an Ihre Arbeitssituation anpassen? </a:t>
            </a:r>
            <a:endParaRPr lang="en-US" sz="5383" dirty="0">
              <a:solidFill>
                <a:srgbClr val="30526A"/>
              </a:solidFill>
              <a:latin typeface="Barlow Bold"/>
            </a:endParaRP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25200" y="3771900"/>
            <a:ext cx="6172025" cy="5847993"/>
          </a:xfrm>
          <a:prstGeom prst="rect">
            <a:avLst/>
          </a:prstGeom>
        </p:spPr>
      </p:pic>
      <p:sp>
        <p:nvSpPr>
          <p:cNvPr id="10" name="Foliennummernplatzhalter 9"/>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238249" y="1352137"/>
            <a:ext cx="11974384" cy="4703398"/>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159227" y="1702537"/>
            <a:ext cx="10132429" cy="2026196"/>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de-DE" sz="6549" b="0" i="0" u="none" strike="noStrike" kern="1200" cap="none" spc="0" normalizeH="0" baseline="0" noProof="0" dirty="0">
                <a:ln>
                  <a:noFill/>
                </a:ln>
                <a:solidFill>
                  <a:srgbClr val="FF6E79"/>
                </a:solidFill>
                <a:effectLst/>
                <a:uLnTx/>
                <a:uFillTx/>
                <a:latin typeface="Barlow Bold"/>
                <a:ea typeface="+mn-ea"/>
                <a:cs typeface="+mn-cs"/>
              </a:rPr>
              <a:t>Abschnitt 2: </a:t>
            </a:r>
          </a:p>
          <a:p>
            <a:pPr marL="0" marR="0" lvl="0" indent="0" algn="l" defTabSz="914400" rtl="0" eaLnBrk="1" fontAlgn="auto" latinLnBrk="0" hangingPunct="1">
              <a:lnSpc>
                <a:spcPts val="7859"/>
              </a:lnSpc>
              <a:spcBef>
                <a:spcPts val="0"/>
              </a:spcBef>
              <a:spcAft>
                <a:spcPts val="0"/>
              </a:spcAft>
              <a:buClrTx/>
              <a:buSzTx/>
              <a:buFontTx/>
              <a:buNone/>
              <a:tabLst/>
              <a:defRPr/>
            </a:pPr>
            <a:r>
              <a:rPr kumimoji="0" lang="de-DE" sz="6549" b="0" i="0" u="none" strike="noStrike" kern="1200" cap="none" spc="0" normalizeH="0" baseline="0" noProof="0" dirty="0">
                <a:ln>
                  <a:noFill/>
                </a:ln>
                <a:solidFill>
                  <a:srgbClr val="FF6E79"/>
                </a:solidFill>
                <a:effectLst/>
                <a:uLnTx/>
                <a:uFillTx/>
                <a:latin typeface="Barlow Bold"/>
                <a:ea typeface="+mn-ea"/>
                <a:cs typeface="+mn-cs"/>
              </a:rPr>
              <a:t>Integrierte Systeme</a:t>
            </a:r>
            <a:endParaRPr kumimoji="0" lang="en-US" sz="6549" b="0" i="0" u="none" strike="noStrike" kern="1200" cap="none" spc="0" normalizeH="0" baseline="0" noProof="0" dirty="0">
              <a:ln>
                <a:noFill/>
              </a:ln>
              <a:solidFill>
                <a:srgbClr val="FF6E79"/>
              </a:solidFill>
              <a:effectLst/>
              <a:uLnTx/>
              <a:uFillTx/>
              <a:latin typeface="Barlow Bold"/>
              <a:ea typeface="+mn-ea"/>
              <a:cs typeface="+mn-cs"/>
            </a:endParaRP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91800" y="2963398"/>
            <a:ext cx="6743700" cy="6265511"/>
          </a:xfrm>
          <a:prstGeom prst="rect">
            <a:avLst/>
          </a:prstGeom>
        </p:spPr>
      </p:pic>
      <p:sp>
        <p:nvSpPr>
          <p:cNvPr id="10" name="TextBox 10"/>
          <p:cNvSpPr txBox="1"/>
          <p:nvPr/>
        </p:nvSpPr>
        <p:spPr>
          <a:xfrm>
            <a:off x="2057400" y="1677640"/>
            <a:ext cx="10132429" cy="2026196"/>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de-DE" sz="6549" b="0" i="0" u="none" strike="noStrike" kern="1200" cap="none" spc="0" normalizeH="0" baseline="0" noProof="0" dirty="0">
                <a:ln>
                  <a:noFill/>
                </a:ln>
                <a:solidFill>
                  <a:srgbClr val="30526A"/>
                </a:solidFill>
                <a:effectLst/>
                <a:uLnTx/>
                <a:uFillTx/>
                <a:latin typeface="Barlow Bold"/>
                <a:ea typeface="+mn-ea"/>
                <a:cs typeface="+mn-cs"/>
              </a:rPr>
              <a:t>Abschnitt 2: </a:t>
            </a:r>
          </a:p>
          <a:p>
            <a:pPr marL="0" marR="0" lvl="0" indent="0" algn="l" defTabSz="914400" rtl="0" eaLnBrk="1" fontAlgn="auto" latinLnBrk="0" hangingPunct="1">
              <a:lnSpc>
                <a:spcPts val="7859"/>
              </a:lnSpc>
              <a:spcBef>
                <a:spcPts val="0"/>
              </a:spcBef>
              <a:spcAft>
                <a:spcPts val="0"/>
              </a:spcAft>
              <a:buClrTx/>
              <a:buSzTx/>
              <a:buFontTx/>
              <a:buNone/>
              <a:tabLst/>
              <a:defRPr/>
            </a:pPr>
            <a:r>
              <a:rPr kumimoji="0" lang="de-DE" sz="6549" b="0" i="0" u="none" strike="noStrike" kern="1200" cap="none" spc="0" normalizeH="0" baseline="0" noProof="0" dirty="0">
                <a:ln>
                  <a:noFill/>
                </a:ln>
                <a:solidFill>
                  <a:srgbClr val="30526A"/>
                </a:solidFill>
                <a:effectLst/>
                <a:uLnTx/>
                <a:uFillTx/>
                <a:latin typeface="Barlow Bold"/>
                <a:ea typeface="+mn-ea"/>
                <a:cs typeface="+mn-cs"/>
              </a:rPr>
              <a:t>Integrierte Systeme</a:t>
            </a:r>
            <a:endParaRPr kumimoji="0" lang="en-US" sz="6549" b="0" i="0" u="none" strike="noStrike" kern="1200" cap="none" spc="0" normalizeH="0" baseline="0" noProof="0" dirty="0">
              <a:ln>
                <a:noFill/>
              </a:ln>
              <a:solidFill>
                <a:srgbClr val="30526A"/>
              </a:solidFill>
              <a:effectLst/>
              <a:uLnTx/>
              <a:uFillTx/>
              <a:latin typeface="Barlow Bold"/>
              <a:ea typeface="+mn-ea"/>
              <a:cs typeface="+mn-cs"/>
            </a:endParaRPr>
          </a:p>
        </p:txBody>
      </p:sp>
      <p:sp>
        <p:nvSpPr>
          <p:cNvPr id="11" name="Foliennummernplatzhalt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6709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335677" y="-1171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54960" y="9253537"/>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pic>
        <p:nvPicPr>
          <p:cNvPr id="7" name="Picture 7"/>
          <p:cNvPicPr>
            <a:picLocks noChangeAspect="1"/>
          </p:cNvPicPr>
          <p:nvPr/>
        </p:nvPicPr>
        <p:blipFill>
          <a:blip r:embed="rId6">
            <a:alphaModFix amt="86000"/>
          </a:blip>
          <a:srcRect/>
          <a:stretch>
            <a:fillRect/>
          </a:stretch>
        </p:blipFill>
        <p:spPr>
          <a:xfrm>
            <a:off x="2553703" y="5114367"/>
            <a:ext cx="2361092" cy="2171598"/>
          </a:xfrm>
          <a:prstGeom prst="rect">
            <a:avLst/>
          </a:prstGeom>
        </p:spPr>
      </p:pic>
      <p:pic>
        <p:nvPicPr>
          <p:cNvPr id="8" name="Picture 8"/>
          <p:cNvPicPr>
            <a:picLocks noChangeAspect="1"/>
          </p:cNvPicPr>
          <p:nvPr/>
        </p:nvPicPr>
        <p:blipFill>
          <a:blip r:embed="rId7">
            <a:alphaModFix amt="84000"/>
          </a:blip>
          <a:srcRect/>
          <a:stretch>
            <a:fillRect/>
          </a:stretch>
        </p:blipFill>
        <p:spPr>
          <a:xfrm>
            <a:off x="3075360" y="5966147"/>
            <a:ext cx="2244886" cy="2171599"/>
          </a:xfrm>
          <a:prstGeom prst="rect">
            <a:avLst/>
          </a:prstGeom>
        </p:spPr>
      </p:pic>
      <p:pic>
        <p:nvPicPr>
          <p:cNvPr id="9" name="Picture 9"/>
          <p:cNvPicPr>
            <a:picLocks noChangeAspect="1"/>
          </p:cNvPicPr>
          <p:nvPr/>
        </p:nvPicPr>
        <p:blipFill>
          <a:blip r:embed="rId8">
            <a:alphaModFix amt="70000"/>
          </a:blip>
          <a:srcRect/>
          <a:stretch>
            <a:fillRect/>
          </a:stretch>
        </p:blipFill>
        <p:spPr>
          <a:xfrm>
            <a:off x="4038600" y="5114365"/>
            <a:ext cx="2240905" cy="2171599"/>
          </a:xfrm>
          <a:prstGeom prst="rect">
            <a:avLst/>
          </a:prstGeom>
        </p:spPr>
      </p:pic>
      <p:pic>
        <p:nvPicPr>
          <p:cNvPr id="10" name="Picture 10"/>
          <p:cNvPicPr>
            <a:picLocks noChangeAspect="1"/>
          </p:cNvPicPr>
          <p:nvPr/>
        </p:nvPicPr>
        <p:blipFill>
          <a:blip r:embed="rId9"/>
          <a:srcRect/>
          <a:stretch>
            <a:fillRect/>
          </a:stretch>
        </p:blipFill>
        <p:spPr>
          <a:xfrm>
            <a:off x="11449583" y="1814800"/>
            <a:ext cx="3843178" cy="3314740"/>
          </a:xfrm>
          <a:prstGeom prst="rect">
            <a:avLst/>
          </a:prstGeom>
        </p:spPr>
      </p:pic>
      <p:sp>
        <p:nvSpPr>
          <p:cNvPr id="12" name="TextBox 12"/>
          <p:cNvSpPr txBox="1"/>
          <p:nvPr/>
        </p:nvSpPr>
        <p:spPr>
          <a:xfrm>
            <a:off x="574693" y="1272453"/>
            <a:ext cx="8132816" cy="3577903"/>
          </a:xfrm>
          <a:prstGeom prst="rect">
            <a:avLst/>
          </a:prstGeom>
        </p:spPr>
        <p:txBody>
          <a:bodyPr wrap="square" lIns="0" tIns="0" rIns="0" bIns="0" rtlCol="0" anchor="t">
            <a:spAutoFit/>
          </a:bodyPr>
          <a:lstStyle/>
          <a:p>
            <a:pPr marL="0" marR="0" lvl="0" indent="0" algn="ctr" defTabSz="914400" rtl="0" eaLnBrk="1" fontAlgn="auto" latinLnBrk="0" hangingPunct="1">
              <a:lnSpc>
                <a:spcPts val="3119"/>
              </a:lnSpc>
              <a:spcBef>
                <a:spcPct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r>
              <a:rPr kumimoji="0" lang="de-DE" sz="2800"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In einem </a:t>
            </a:r>
            <a:r>
              <a:rPr kumimoji="0" lang="de-DE" sz="2800" b="0" i="0" u="none" strike="noStrike" kern="1200" cap="none" spc="0" normalizeH="0" baseline="0" noProof="0" dirty="0" smtClean="0">
                <a:ln>
                  <a:noFill/>
                </a:ln>
                <a:solidFill>
                  <a:srgbClr val="204D68"/>
                </a:solidFill>
                <a:effectLst/>
                <a:uLnTx/>
                <a:uFillTx/>
                <a:latin typeface="Arimo Bold" panose="020B0604020202020204" charset="0"/>
                <a:ea typeface="Arimo Bold" panose="020B0604020202020204" charset="0"/>
                <a:cs typeface="Arimo Bold" panose="020B0604020202020204" charset="0"/>
              </a:rPr>
              <a:t>„</a:t>
            </a:r>
            <a:r>
              <a:rPr lang="de-DE" sz="2800" dirty="0" err="1" smtClean="0">
                <a:solidFill>
                  <a:srgbClr val="204D68"/>
                </a:solidFill>
                <a:latin typeface="Arimo Bold" panose="020B0604020202020204" charset="0"/>
                <a:ea typeface="Arimo Bold" panose="020B0604020202020204" charset="0"/>
                <a:cs typeface="Arimo Bold" panose="020B0604020202020204" charset="0"/>
              </a:rPr>
              <a:t>versäulten</a:t>
            </a:r>
            <a:r>
              <a:rPr lang="de-DE" sz="2800" dirty="0" smtClean="0">
                <a:solidFill>
                  <a:srgbClr val="204D68"/>
                </a:solidFill>
                <a:latin typeface="Arimo Bold" panose="020B0604020202020204" charset="0"/>
                <a:ea typeface="Arimo Bold" panose="020B0604020202020204" charset="0"/>
                <a:cs typeface="Arimo Bold" panose="020B0604020202020204" charset="0"/>
              </a:rPr>
              <a:t>“</a:t>
            </a:r>
            <a:r>
              <a:rPr kumimoji="0" lang="de-DE" sz="2800" b="0" i="0" u="none" strike="noStrike" kern="1200" cap="none" spc="0" normalizeH="0" baseline="0" noProof="0" dirty="0" smtClean="0">
                <a:ln>
                  <a:noFill/>
                </a:ln>
                <a:solidFill>
                  <a:srgbClr val="204D68"/>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System existiert oder arbeitet jede </a:t>
            </a:r>
            <a:r>
              <a:rPr lang="de-DE" sz="2800" dirty="0" smtClean="0">
                <a:solidFill>
                  <a:srgbClr val="204D68"/>
                </a:solidFill>
                <a:latin typeface="Arimo Bold" panose="020B0604020202020204" charset="0"/>
                <a:ea typeface="Arimo Bold" panose="020B0604020202020204" charset="0"/>
                <a:cs typeface="Arimo Bold" panose="020B0604020202020204" charset="0"/>
              </a:rPr>
              <a:t>Institution </a:t>
            </a:r>
            <a:r>
              <a:rPr kumimoji="0" lang="de-DE" sz="2800" b="0" i="0" u="none" strike="noStrike" kern="1200" cap="none" spc="0" normalizeH="0" baseline="0" noProof="0" dirty="0" smtClean="0">
                <a:ln>
                  <a:noFill/>
                </a:ln>
                <a:solidFill>
                  <a:srgbClr val="204D68"/>
                </a:solidFill>
                <a:effectLst/>
                <a:uLnTx/>
                <a:uFillTx/>
                <a:latin typeface="Arimo Bold" panose="020B0604020202020204" charset="0"/>
                <a:ea typeface="Arimo Bold" panose="020B0604020202020204" charset="0"/>
                <a:cs typeface="Arimo Bold" panose="020B0604020202020204" charset="0"/>
              </a:rPr>
              <a:t>oder </a:t>
            </a:r>
            <a:r>
              <a:rPr kumimoji="0" lang="de-DE" sz="2800"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Organisation separat.</a:t>
            </a:r>
            <a:endParaRPr kumimoji="0" lang="en-US" sz="2800"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119"/>
              </a:lnSpc>
              <a:spcBef>
                <a:spcPct val="0"/>
              </a:spcBef>
              <a:spcAft>
                <a:spcPts val="0"/>
              </a:spcAft>
              <a:buClrTx/>
              <a:buSzTx/>
              <a:buFontTx/>
              <a:buNone/>
              <a:tabLst/>
              <a:defRPr/>
            </a:pPr>
            <a:r>
              <a:rPr lang="de-DE" sz="2800" dirty="0" smtClean="0">
                <a:solidFill>
                  <a:srgbClr val="DD7373"/>
                </a:solidFill>
                <a:latin typeface="Arimo Bold" panose="020B0604020202020204" charset="0"/>
                <a:ea typeface="Arimo Bold" panose="020B0604020202020204" charset="0"/>
                <a:cs typeface="Arimo Bold" panose="020B0604020202020204" charset="0"/>
              </a:rPr>
              <a:t>Die</a:t>
            </a:r>
            <a:r>
              <a:rPr kumimoji="0" lang="de-DE" sz="2800" b="0" i="0" u="none" strike="noStrike" kern="1200" cap="none" spc="0" normalizeH="0" baseline="0" noProof="0" dirty="0" smtClean="0">
                <a:ln>
                  <a:noFill/>
                </a:ln>
                <a:solidFill>
                  <a:srgbClr val="DD7373"/>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einzelnen Kreise - oder </a:t>
            </a:r>
            <a:r>
              <a:rPr kumimoji="0" lang="de-DE" sz="2800" b="0" i="0" u="none" strike="noStrike" kern="1200" cap="none" spc="0" normalizeH="0" baseline="0" noProof="0" dirty="0" smtClean="0">
                <a:ln>
                  <a:noFill/>
                </a:ln>
                <a:solidFill>
                  <a:srgbClr val="DD7373"/>
                </a:solidFill>
                <a:effectLst/>
                <a:uLnTx/>
                <a:uFillTx/>
                <a:latin typeface="Arimo Bold" panose="020B0604020202020204" charset="0"/>
                <a:ea typeface="Arimo Bold" panose="020B0604020202020204" charset="0"/>
                <a:cs typeface="Arimo Bold" panose="020B0604020202020204" charset="0"/>
              </a:rPr>
              <a:t>Systeme,</a:t>
            </a:r>
            <a:r>
              <a:rPr kumimoji="0" lang="de-DE" sz="2800" b="0" i="0" u="none" strike="noStrike" kern="1200" cap="none" spc="0" normalizeH="0" noProof="0" dirty="0" smtClean="0">
                <a:ln>
                  <a:noFill/>
                </a:ln>
                <a:solidFill>
                  <a:srgbClr val="DD7373"/>
                </a:solidFill>
                <a:effectLst/>
                <a:uLnTx/>
                <a:uFillTx/>
                <a:latin typeface="Arimo Bold" panose="020B0604020202020204" charset="0"/>
                <a:ea typeface="Arimo Bold" panose="020B0604020202020204" charset="0"/>
                <a:cs typeface="Arimo Bold" panose="020B0604020202020204" charset="0"/>
              </a:rPr>
              <a:t> </a:t>
            </a:r>
            <a:r>
              <a:rPr lang="de-DE" sz="2800" dirty="0" smtClean="0">
                <a:solidFill>
                  <a:srgbClr val="DD7373"/>
                </a:solidFill>
                <a:latin typeface="Arimo Bold" panose="020B0604020202020204" charset="0"/>
                <a:ea typeface="Arimo Bold" panose="020B0604020202020204" charset="0"/>
                <a:cs typeface="Arimo Bold" panose="020B0604020202020204" charset="0"/>
              </a:rPr>
              <a:t>Institutionen, Angebote, Träger</a:t>
            </a:r>
            <a:r>
              <a:rPr kumimoji="0" lang="de-DE" sz="2800" b="0" i="0" u="none" strike="noStrike" kern="1200" cap="none" spc="0" normalizeH="0" baseline="0" noProof="0" dirty="0" smtClean="0">
                <a:ln>
                  <a:noFill/>
                </a:ln>
                <a:solidFill>
                  <a:srgbClr val="DD7373"/>
                </a:solidFill>
                <a:effectLst/>
                <a:uLnTx/>
                <a:uFillTx/>
                <a:latin typeface="Arimo Bold" panose="020B0604020202020204" charset="0"/>
                <a:ea typeface="Arimo Bold" panose="020B0604020202020204" charset="0"/>
                <a:cs typeface="Arimo Bold" panose="020B0604020202020204" charset="0"/>
              </a:rPr>
              <a:t> - sind voneinander </a:t>
            </a:r>
            <a:r>
              <a:rPr kumimoji="0" lang="de-DE" sz="28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getrennt</a:t>
            </a:r>
            <a:r>
              <a:rPr kumimoji="0" lang="de-DE" sz="2800"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 was die Kommunikation und die Koordinierung von Maßnahmen erschwert.</a:t>
            </a:r>
            <a:endParaRPr kumimoji="0" lang="en-US" sz="2599" b="0" i="0" u="none" strike="noStrike" kern="1200" cap="none" spc="0" normalizeH="0" baseline="0" noProof="0" dirty="0">
              <a:ln>
                <a:noFill/>
              </a:ln>
              <a:solidFill>
                <a:srgbClr val="204D68"/>
              </a:solidFill>
              <a:effectLst/>
              <a:uLnTx/>
              <a:uFillTx/>
              <a:latin typeface="Barlow Bold"/>
              <a:ea typeface="+mn-ea"/>
              <a:cs typeface="+mn-cs"/>
            </a:endParaRPr>
          </a:p>
        </p:txBody>
      </p:sp>
      <p:sp>
        <p:nvSpPr>
          <p:cNvPr id="13" name="TextBox 13"/>
          <p:cNvSpPr txBox="1"/>
          <p:nvPr/>
        </p:nvSpPr>
        <p:spPr>
          <a:xfrm>
            <a:off x="1764352" y="245527"/>
            <a:ext cx="15425983" cy="93615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Was </a:t>
            </a:r>
            <a:r>
              <a:rPr kumimoji="0" lang="en-US" sz="66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ist</a:t>
            </a:r>
            <a:r>
              <a:rPr kumimoji="0" lang="en-US" sz="6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r>
              <a:rPr kumimoji="0" lang="en-US" sz="66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ein</a:t>
            </a:r>
            <a:r>
              <a:rPr kumimoji="0" lang="en-US" sz="6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r>
              <a:rPr kumimoji="0" lang="en-US" sz="66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integriertes</a:t>
            </a:r>
            <a:r>
              <a:rPr kumimoji="0" lang="en-US" sz="6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System?</a:t>
            </a:r>
          </a:p>
        </p:txBody>
      </p:sp>
      <p:sp>
        <p:nvSpPr>
          <p:cNvPr id="14" name="TextBox 14"/>
          <p:cNvSpPr txBox="1"/>
          <p:nvPr/>
        </p:nvSpPr>
        <p:spPr>
          <a:xfrm>
            <a:off x="9313522" y="5698213"/>
            <a:ext cx="8115300" cy="2385268"/>
          </a:xfrm>
          <a:prstGeom prst="rect">
            <a:avLst/>
          </a:prstGeom>
        </p:spPr>
        <p:txBody>
          <a:bodyPr lIns="0" tIns="0" rIns="0" bIns="0" rtlCol="0" anchor="t">
            <a:spAutoFit/>
          </a:bodyPr>
          <a:lstStyle/>
          <a:p>
            <a:pPr marL="0" marR="0" lvl="0" indent="0" algn="ctr" defTabSz="914400" rtl="0" eaLnBrk="1" fontAlgn="auto" latinLnBrk="0" hangingPunct="1">
              <a:lnSpc>
                <a:spcPts val="3119"/>
              </a:lnSpc>
              <a:spcBef>
                <a:spcPct val="0"/>
              </a:spcBef>
              <a:spcAft>
                <a:spcPts val="0"/>
              </a:spcAft>
              <a:buClrTx/>
              <a:buSzTx/>
              <a:buFontTx/>
              <a:buNone/>
              <a:tabLst/>
              <a:defRPr/>
            </a:pPr>
            <a:r>
              <a:rPr kumimoji="0" lang="de-DE" sz="28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In einem </a:t>
            </a:r>
            <a:r>
              <a:rPr kumimoji="0" lang="de-DE" sz="28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integrierten System </a:t>
            </a:r>
            <a:r>
              <a:rPr kumimoji="0" lang="de-DE" sz="28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kommen die Kreise in Kontakt und ermöglichen einen regelmäßigen und erleichterten</a:t>
            </a:r>
            <a:r>
              <a:rPr kumimoji="0" lang="de-DE" sz="2800" b="0" i="0" u="none" strike="noStrike" kern="1200" cap="none" spc="0" normalizeH="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Informationsfluss.</a:t>
            </a:r>
          </a:p>
          <a:p>
            <a:pPr marL="0" marR="0" lvl="0" indent="0" algn="ctr" defTabSz="914400" rtl="0" eaLnBrk="1" fontAlgn="auto" latinLnBrk="0" hangingPunct="1">
              <a:lnSpc>
                <a:spcPts val="3119"/>
              </a:lnSpc>
              <a:spcBef>
                <a:spcPct val="0"/>
              </a:spcBef>
              <a:spcAft>
                <a:spcPts val="0"/>
              </a:spcAft>
              <a:buClrTx/>
              <a:buSzTx/>
              <a:buFontTx/>
              <a:buNone/>
              <a:tabLst/>
              <a:defRPr/>
            </a:pPr>
            <a:r>
              <a:rPr kumimoji="0" lang="de-DE" sz="28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Dies wiederum ermöglicht eine koordinierte </a:t>
            </a:r>
            <a:r>
              <a:rPr lang="de-DE" sz="2800" dirty="0" smtClean="0">
                <a:solidFill>
                  <a:srgbClr val="1C436B"/>
                </a:solidFill>
                <a:latin typeface="Arimo Bold" panose="020B0604020202020204" charset="0"/>
                <a:ea typeface="Arimo Bold" panose="020B0604020202020204" charset="0"/>
                <a:cs typeface="Arimo Bold" panose="020B0604020202020204" charset="0"/>
              </a:rPr>
              <a:t>Versorgung</a:t>
            </a:r>
            <a:r>
              <a:rPr kumimoji="0" lang="de-DE" sz="2800" b="0" i="0" u="none" strike="noStrike" kern="1200" cap="none" spc="0" normalizeH="0" baseline="0" noProof="0" dirty="0" smtClean="0">
                <a:ln>
                  <a:noFill/>
                </a:ln>
                <a:solidFill>
                  <a:srgbClr val="1C436B"/>
                </a:solidFill>
                <a:effectLst/>
                <a:uLnTx/>
                <a:uFillTx/>
                <a:latin typeface="Arimo Bold" panose="020B0604020202020204" charset="0"/>
                <a:ea typeface="Arimo Bold" panose="020B0604020202020204" charset="0"/>
                <a:cs typeface="Arimo Bold" panose="020B0604020202020204" charset="0"/>
              </a:rPr>
              <a:t>.</a:t>
            </a:r>
            <a:endParaRPr kumimoji="0" lang="en-US" sz="28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endParaRPr>
          </a:p>
        </p:txBody>
      </p:sp>
      <p:sp>
        <p:nvSpPr>
          <p:cNvPr id="15" name="Foliennummernplatzhalter 1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3166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449030" y="1114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1292267" y="573832"/>
            <a:ext cx="15425983" cy="85600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Systemübergreifende</a:t>
            </a:r>
            <a:r>
              <a:rPr kumimoji="0" lang="en-US" sz="60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r>
              <a:rPr kumimoji="0" lang="en-US" sz="60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Zusammenarbeit</a:t>
            </a:r>
            <a:r>
              <a:rPr kumimoji="0" lang="en-US" sz="60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hteck 7"/>
          <p:cNvSpPr/>
          <p:nvPr/>
        </p:nvSpPr>
        <p:spPr>
          <a:xfrm>
            <a:off x="1752600" y="2919018"/>
            <a:ext cx="1478280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1" u="none" strike="noStrike" kern="1200" cap="none" spc="0" normalizeH="0" baseline="0" noProof="0" dirty="0">
                <a:ln>
                  <a:noFill/>
                </a:ln>
                <a:solidFill>
                  <a:prstClr val="black"/>
                </a:solidFill>
                <a:effectLst/>
                <a:uLnTx/>
                <a:uFillTx/>
                <a:latin typeface="Calibri"/>
                <a:ea typeface="+mn-ea"/>
                <a:cs typeface="+mn-cs"/>
              </a:rPr>
              <a:t>„Entscheidend ist der Umgang mit den eigenen Aufträgen, den eigenen Erwartungen an die eigene Tätigkeit aber auch ganz stark  zu reflektieren, was andere in dem System um die Betroffenen herum tun. Es muss ein gutes Verständnis bestehen, wer kann was wie, wo sind Grenzen, was sind Aufträge und inwiefern besteht in diesen Aufträgen evtl. eine Hürde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traumasensibel</a:t>
            </a:r>
            <a:r>
              <a:rPr kumimoji="0" lang="de-DE" sz="3200" b="0" i="1" u="none" strike="noStrike" kern="1200" cap="none" spc="0" normalizeH="0" baseline="0" noProof="0" dirty="0">
                <a:ln>
                  <a:noFill/>
                </a:ln>
                <a:solidFill>
                  <a:prstClr val="black"/>
                </a:solidFill>
                <a:effectLst/>
                <a:uLnTx/>
                <a:uFillTx/>
                <a:latin typeface="Calibri"/>
                <a:ea typeface="+mn-ea"/>
                <a:cs typeface="+mn-cs"/>
              </a:rPr>
              <a:t> zu agieren… Dieses Selbst-und Fremdverständnis…das ist ein ganz grundlegender Aspekt. Und dann auch zu akzeptieren, wo der andere Akteur nicht anders handeln kann. Es hat etwas mit Rollen-und Aufgabenverständnis zu tun, aber auch mit den Handlungsmöglichkeiten.“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Expert:in</a:t>
            </a:r>
            <a:r>
              <a:rPr kumimoji="0" lang="de-DE" sz="3200" b="0" i="1" u="none" strike="noStrike" kern="1200" cap="none" spc="0" normalizeH="0" baseline="0" noProof="0" dirty="0">
                <a:ln>
                  <a:noFill/>
                </a:ln>
                <a:solidFill>
                  <a:prstClr val="black"/>
                </a:solidFill>
                <a:effectLst/>
                <a:uLnTx/>
                <a:uFillTx/>
                <a:latin typeface="Calibri"/>
                <a:ea typeface="+mn-ea"/>
                <a:cs typeface="+mn-cs"/>
              </a:rPr>
              <a:t>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Childhood</a:t>
            </a:r>
            <a:r>
              <a:rPr kumimoji="0" lang="de-DE" sz="3200" b="0" i="1" u="none" strike="noStrike" kern="1200" cap="none" spc="0" normalizeH="0" baseline="0" noProof="0" dirty="0">
                <a:ln>
                  <a:noFill/>
                </a:ln>
                <a:solidFill>
                  <a:prstClr val="black"/>
                </a:solidFill>
                <a:effectLst/>
                <a:uLnTx/>
                <a:uFillTx/>
                <a:latin typeface="Calibri"/>
                <a:ea typeface="+mn-ea"/>
                <a:cs typeface="+mn-cs"/>
              </a:rPr>
              <a:t> Haus)</a:t>
            </a:r>
          </a:p>
        </p:txBody>
      </p:sp>
    </p:spTree>
    <p:extLst>
      <p:ext uri="{BB962C8B-B14F-4D97-AF65-F5344CB8AC3E}">
        <p14:creationId xmlns:p14="http://schemas.microsoft.com/office/powerpoint/2010/main" val="3894784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5974"/>
        </a:solidFill>
        <a:effectLst/>
      </p:bgPr>
    </p:bg>
    <p:spTree>
      <p:nvGrpSpPr>
        <p:cNvPr id="1" name=""/>
        <p:cNvGrpSpPr/>
        <p:nvPr/>
      </p:nvGrpSpPr>
      <p:grpSpPr>
        <a:xfrm>
          <a:off x="0" y="0"/>
          <a:ext cx="0" cy="0"/>
          <a:chOff x="0" y="0"/>
          <a:chExt cx="0" cy="0"/>
        </a:xfrm>
      </p:grpSpPr>
      <p:grpSp>
        <p:nvGrpSpPr>
          <p:cNvPr id="2" name="Group 2"/>
          <p:cNvGrpSpPr/>
          <p:nvPr/>
        </p:nvGrpSpPr>
        <p:grpSpPr>
          <a:xfrm>
            <a:off x="5618959" y="1810572"/>
            <a:ext cx="11672806" cy="6379362"/>
            <a:chOff x="0" y="0"/>
            <a:chExt cx="3948579" cy="2157957"/>
          </a:xfrm>
        </p:grpSpPr>
        <p:sp>
          <p:nvSpPr>
            <p:cNvPr id="3" name="Freeform 3"/>
            <p:cNvSpPr/>
            <p:nvPr/>
          </p:nvSpPr>
          <p:spPr>
            <a:xfrm>
              <a:off x="0" y="0"/>
              <a:ext cx="3948579" cy="2157957"/>
            </a:xfrm>
            <a:custGeom>
              <a:avLst/>
              <a:gdLst/>
              <a:ahLst/>
              <a:cxnLst/>
              <a:rect l="l" t="t" r="r" b="b"/>
              <a:pathLst>
                <a:path w="3948579" h="2157957">
                  <a:moveTo>
                    <a:pt x="3824119" y="2157957"/>
                  </a:moveTo>
                  <a:lnTo>
                    <a:pt x="124460" y="2157957"/>
                  </a:lnTo>
                  <a:cubicBezTo>
                    <a:pt x="55880" y="2157957"/>
                    <a:pt x="0" y="2102077"/>
                    <a:pt x="0" y="2033497"/>
                  </a:cubicBezTo>
                  <a:lnTo>
                    <a:pt x="0" y="124460"/>
                  </a:lnTo>
                  <a:cubicBezTo>
                    <a:pt x="0" y="55880"/>
                    <a:pt x="55880" y="0"/>
                    <a:pt x="124460" y="0"/>
                  </a:cubicBezTo>
                  <a:lnTo>
                    <a:pt x="3824119" y="0"/>
                  </a:lnTo>
                  <a:cubicBezTo>
                    <a:pt x="3892699" y="0"/>
                    <a:pt x="3948579" y="55880"/>
                    <a:pt x="3948579" y="124460"/>
                  </a:cubicBezTo>
                  <a:lnTo>
                    <a:pt x="3948579" y="2033497"/>
                  </a:lnTo>
                  <a:cubicBezTo>
                    <a:pt x="3948579" y="2102077"/>
                    <a:pt x="3892699" y="2157957"/>
                    <a:pt x="3824119" y="2157957"/>
                  </a:cubicBezTo>
                  <a:close/>
                </a:path>
              </a:pathLst>
            </a:custGeom>
            <a:solidFill>
              <a:srgbClr val="FFFFFF"/>
            </a:solidFill>
          </p:spPr>
        </p:sp>
      </p:grpSp>
      <p:grpSp>
        <p:nvGrpSpPr>
          <p:cNvPr id="4" name="Group 4"/>
          <p:cNvGrpSpPr/>
          <p:nvPr/>
        </p:nvGrpSpPr>
        <p:grpSpPr>
          <a:xfrm>
            <a:off x="15429070" y="8400219"/>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F6E79"/>
              </a:solidFill>
            </p:spPr>
          </p:sp>
        </p:grpSp>
        <p:grpSp>
          <p:nvGrpSpPr>
            <p:cNvPr id="7" name="Group 7"/>
            <p:cNvGrpSpPr/>
            <p:nvPr/>
          </p:nvGrpSpPr>
          <p:grpSpPr>
            <a:xfrm>
              <a:off x="764557" y="409093"/>
              <a:ext cx="911193" cy="325922"/>
              <a:chOff x="0" y="0"/>
              <a:chExt cx="1200098" cy="429260"/>
            </a:xfrm>
          </p:grpSpPr>
          <p:sp>
            <p:nvSpPr>
              <p:cNvPr id="8" name="Freeform 8"/>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4647195"/>
            <a:ext cx="6400799" cy="5344667"/>
          </a:xfrm>
          <a:prstGeom prst="rect">
            <a:avLst/>
          </a:prstGeom>
        </p:spPr>
      </p:pic>
      <p:sp>
        <p:nvSpPr>
          <p:cNvPr id="11" name="TextBox 11"/>
          <p:cNvSpPr txBox="1"/>
          <p:nvPr/>
        </p:nvSpPr>
        <p:spPr>
          <a:xfrm>
            <a:off x="6585462" y="2143712"/>
            <a:ext cx="9314863" cy="4565352"/>
          </a:xfrm>
          <a:prstGeom prst="rect">
            <a:avLst/>
          </a:prstGeom>
        </p:spPr>
        <p:txBody>
          <a:bodyPr lIns="0" tIns="0" rIns="0" bIns="0" rtlCol="0" anchor="t">
            <a:spAutoFit/>
          </a:bodyPr>
          <a:lstStyle/>
          <a:p>
            <a:pPr algn="ctr">
              <a:lnSpc>
                <a:spcPts val="8904"/>
              </a:lnSpc>
            </a:pPr>
            <a:r>
              <a:rPr lang="de-DE" sz="7420" dirty="0">
                <a:solidFill>
                  <a:srgbClr val="FF6E79"/>
                </a:solidFill>
                <a:latin typeface="Barlow Bold"/>
              </a:rPr>
              <a:t>Tag 2</a:t>
            </a:r>
          </a:p>
          <a:p>
            <a:pPr algn="ctr">
              <a:lnSpc>
                <a:spcPts val="8904"/>
              </a:lnSpc>
            </a:pPr>
            <a:r>
              <a:rPr lang="de-DE" sz="7420" dirty="0">
                <a:solidFill>
                  <a:srgbClr val="FF6E79"/>
                </a:solidFill>
                <a:latin typeface="Barlow Bold"/>
              </a:rPr>
              <a:t>Traumainformierte Versorgung und integrierte Systeme</a:t>
            </a:r>
            <a:endParaRPr lang="en-US" sz="7420" dirty="0">
              <a:solidFill>
                <a:srgbClr val="FF6E79"/>
              </a:solidFill>
              <a:latin typeface="Barlow Bold"/>
            </a:endParaRPr>
          </a:p>
        </p:txBody>
      </p:sp>
      <p:sp>
        <p:nvSpPr>
          <p:cNvPr id="12" name="TextBox 12"/>
          <p:cNvSpPr txBox="1"/>
          <p:nvPr/>
        </p:nvSpPr>
        <p:spPr>
          <a:xfrm>
            <a:off x="6687625" y="2143712"/>
            <a:ext cx="9314863" cy="4532947"/>
          </a:xfrm>
          <a:prstGeom prst="rect">
            <a:avLst/>
          </a:prstGeom>
        </p:spPr>
        <p:txBody>
          <a:bodyPr lIns="0" tIns="0" rIns="0" bIns="0" rtlCol="0" anchor="t">
            <a:spAutoFit/>
          </a:bodyPr>
          <a:lstStyle/>
          <a:p>
            <a:pPr algn="ctr">
              <a:lnSpc>
                <a:spcPts val="8904"/>
              </a:lnSpc>
            </a:pPr>
            <a:r>
              <a:rPr lang="de-DE" sz="7420" dirty="0">
                <a:solidFill>
                  <a:srgbClr val="2D5974"/>
                </a:solidFill>
                <a:latin typeface="Barlow Bold"/>
              </a:rPr>
              <a:t>Tag 2</a:t>
            </a:r>
          </a:p>
          <a:p>
            <a:pPr algn="ctr">
              <a:lnSpc>
                <a:spcPts val="8904"/>
              </a:lnSpc>
            </a:pPr>
            <a:r>
              <a:rPr lang="de-DE" sz="7420" dirty="0">
                <a:solidFill>
                  <a:srgbClr val="2D5974"/>
                </a:solidFill>
                <a:latin typeface="Barlow Bold"/>
              </a:rPr>
              <a:t>Traumainformierte Versorgung und integrierte Systeme</a:t>
            </a:r>
            <a:endParaRPr lang="en-US" sz="7420" dirty="0">
              <a:solidFill>
                <a:srgbClr val="2D5974"/>
              </a:solidFill>
              <a:latin typeface="Barlow Bold"/>
            </a:endParaRPr>
          </a:p>
        </p:txBody>
      </p:sp>
      <p:sp>
        <p:nvSpPr>
          <p:cNvPr id="13" name="Foliennummernplatzhalter 12"/>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5181600" y="969125"/>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GRUPPENDISKUSSION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751" y="731330"/>
            <a:ext cx="1473227" cy="1506087"/>
          </a:xfrm>
          <a:prstGeom prst="rect">
            <a:avLst/>
          </a:prstGeom>
        </p:spPr>
      </p:pic>
      <p:grpSp>
        <p:nvGrpSpPr>
          <p:cNvPr id="6" name="Group 6"/>
          <p:cNvGrpSpPr/>
          <p:nvPr/>
        </p:nvGrpSpPr>
        <p:grpSpPr>
          <a:xfrm>
            <a:off x="717370" y="2674625"/>
            <a:ext cx="17422409" cy="7325010"/>
            <a:chOff x="0" y="0"/>
            <a:chExt cx="17780027" cy="7572553"/>
          </a:xfrm>
        </p:grpSpPr>
        <p:sp>
          <p:nvSpPr>
            <p:cNvPr id="7" name="Freeform 7"/>
            <p:cNvSpPr/>
            <p:nvPr/>
          </p:nvSpPr>
          <p:spPr>
            <a:xfrm>
              <a:off x="0" y="0"/>
              <a:ext cx="17780026" cy="7572553"/>
            </a:xfrm>
            <a:custGeom>
              <a:avLst/>
              <a:gdLst/>
              <a:ahLst/>
              <a:cxnLst/>
              <a:rect l="l" t="t" r="r" b="b"/>
              <a:pathLst>
                <a:path w="17780026" h="7572553">
                  <a:moveTo>
                    <a:pt x="496570" y="0"/>
                  </a:moveTo>
                  <a:lnTo>
                    <a:pt x="496570" y="7572553"/>
                  </a:lnTo>
                  <a:lnTo>
                    <a:pt x="16033776" y="7572553"/>
                  </a:lnTo>
                  <a:lnTo>
                    <a:pt x="16033776" y="0"/>
                  </a:lnTo>
                  <a:cubicBezTo>
                    <a:pt x="16033776" y="0"/>
                    <a:pt x="496570" y="0"/>
                    <a:pt x="496570" y="0"/>
                  </a:cubicBezTo>
                  <a:close/>
                  <a:moveTo>
                    <a:pt x="16530348" y="5023664"/>
                  </a:moveTo>
                  <a:lnTo>
                    <a:pt x="16530348" y="545242"/>
                  </a:lnTo>
                  <a:cubicBezTo>
                    <a:pt x="16530348" y="222250"/>
                    <a:pt x="16308098" y="0"/>
                    <a:pt x="16033776" y="0"/>
                  </a:cubicBezTo>
                  <a:lnTo>
                    <a:pt x="16033776" y="7572553"/>
                  </a:lnTo>
                  <a:cubicBezTo>
                    <a:pt x="16308098" y="7572553"/>
                    <a:pt x="16530348" y="7350303"/>
                    <a:pt x="16530348" y="7075984"/>
                  </a:cubicBezTo>
                  <a:lnTo>
                    <a:pt x="16530348" y="5496104"/>
                  </a:lnTo>
                  <a:cubicBezTo>
                    <a:pt x="17038348" y="5511343"/>
                    <a:pt x="17542537" y="5487214"/>
                    <a:pt x="17780026" y="5530393"/>
                  </a:cubicBezTo>
                  <a:cubicBezTo>
                    <a:pt x="17376167" y="5343704"/>
                    <a:pt x="16941826" y="5207814"/>
                    <a:pt x="16530348" y="5023664"/>
                  </a:cubicBezTo>
                  <a:close/>
                  <a:moveTo>
                    <a:pt x="0" y="545242"/>
                  </a:moveTo>
                  <a:lnTo>
                    <a:pt x="0" y="7075984"/>
                  </a:lnTo>
                  <a:cubicBezTo>
                    <a:pt x="0" y="7350303"/>
                    <a:pt x="222250" y="7572553"/>
                    <a:pt x="496570" y="7572553"/>
                  </a:cubicBezTo>
                  <a:lnTo>
                    <a:pt x="496570" y="0"/>
                  </a:lnTo>
                  <a:cubicBezTo>
                    <a:pt x="222250" y="0"/>
                    <a:pt x="0" y="222250"/>
                    <a:pt x="0" y="545242"/>
                  </a:cubicBezTo>
                  <a:close/>
                </a:path>
              </a:pathLst>
            </a:custGeom>
            <a:solidFill>
              <a:srgbClr val="FFFFFF"/>
            </a:solidFill>
          </p:spPr>
        </p:sp>
      </p:grpSp>
      <p:sp>
        <p:nvSpPr>
          <p:cNvPr id="8" name="TextBox 8"/>
          <p:cNvSpPr txBox="1"/>
          <p:nvPr/>
        </p:nvSpPr>
        <p:spPr>
          <a:xfrm>
            <a:off x="1700887" y="3297829"/>
            <a:ext cx="15455376" cy="487313"/>
          </a:xfrm>
          <a:prstGeom prst="rect">
            <a:avLst/>
          </a:prstGeom>
        </p:spPr>
        <p:txBody>
          <a:bodyPr lIns="0" tIns="0" rIns="0" bIns="0" rtlCol="0" anchor="t">
            <a:spAutoFit/>
          </a:bodyPr>
          <a:lstStyle/>
          <a:p>
            <a:pPr algn="just">
              <a:lnSpc>
                <a:spcPts val="3840"/>
              </a:lnSpc>
            </a:pPr>
            <a:endParaRPr lang="en-US" sz="3200" dirty="0">
              <a:solidFill>
                <a:srgbClr val="30526A"/>
              </a:solidFill>
              <a:latin typeface="Barlow Bold"/>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92498" y="3470963"/>
            <a:ext cx="452472" cy="45428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92498" y="4629816"/>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4651" y="6356485"/>
            <a:ext cx="452472" cy="454281"/>
          </a:xfrm>
          <a:prstGeom prst="rect">
            <a:avLst/>
          </a:prstGeom>
        </p:spPr>
      </p:pic>
      <p:sp>
        <p:nvSpPr>
          <p:cNvPr id="12" name="Foliennummernplatzhalter 11"/>
          <p:cNvSpPr>
            <a:spLocks noGrp="1"/>
          </p:cNvSpPr>
          <p:nvPr>
            <p:ph type="sldNum" sz="quarter" idx="12"/>
          </p:nvPr>
        </p:nvSpPr>
        <p:spPr/>
        <p:txBody>
          <a:bodyPr/>
          <a:lstStyle/>
          <a:p>
            <a:fld id="{B6F15528-21DE-4FAA-801E-634DDDAF4B2B}" type="slidenum">
              <a:rPr lang="en-US" smtClean="0"/>
              <a:pPr/>
              <a:t>20</a:t>
            </a:fld>
            <a:endParaRPr lang="en-US"/>
          </a:p>
        </p:txBody>
      </p:sp>
      <p:sp>
        <p:nvSpPr>
          <p:cNvPr id="14" name="Rechteck 13"/>
          <p:cNvSpPr/>
          <p:nvPr/>
        </p:nvSpPr>
        <p:spPr>
          <a:xfrm>
            <a:off x="2214074" y="3333756"/>
            <a:ext cx="13411200" cy="6428235"/>
          </a:xfrm>
          <a:prstGeom prst="rect">
            <a:avLst/>
          </a:prstGeom>
        </p:spPr>
        <p:txBody>
          <a:bodyPr wrap="square">
            <a:spAutoFit/>
          </a:bodyPr>
          <a:lstStyle/>
          <a:p>
            <a:r>
              <a:rPr lang="de-DE" sz="3743" dirty="0">
                <a:solidFill>
                  <a:srgbClr val="FC3D5F"/>
                </a:solidFill>
                <a:latin typeface="Arimo Bold" panose="020B0604020202020204" charset="0"/>
                <a:ea typeface="Arimo Bold" panose="020B0604020202020204" charset="0"/>
                <a:cs typeface="Arimo Bold" panose="020B0604020202020204" charset="0"/>
              </a:rPr>
              <a:t>Wie </a:t>
            </a:r>
            <a:r>
              <a:rPr lang="de-DE" sz="3743" dirty="0" err="1">
                <a:solidFill>
                  <a:srgbClr val="FC3D5F"/>
                </a:solidFill>
                <a:latin typeface="Arimo Bold" panose="020B0604020202020204" charset="0"/>
                <a:ea typeface="Arimo Bold" panose="020B0604020202020204" charset="0"/>
                <a:cs typeface="Arimo Bold" panose="020B0604020202020204" charset="0"/>
              </a:rPr>
              <a:t>trauma</a:t>
            </a:r>
            <a:r>
              <a:rPr lang="de-DE" sz="3743" dirty="0">
                <a:solidFill>
                  <a:srgbClr val="FC3D5F"/>
                </a:solidFill>
                <a:latin typeface="Arimo Bold" panose="020B0604020202020204" charset="0"/>
                <a:ea typeface="Arimo Bold" panose="020B0604020202020204" charset="0"/>
                <a:cs typeface="Arimo Bold" panose="020B0604020202020204" charset="0"/>
              </a:rPr>
              <a:t>-informiert ist das System/die </a:t>
            </a:r>
            <a:r>
              <a:rPr lang="de-DE" sz="3743" dirty="0" smtClean="0">
                <a:solidFill>
                  <a:srgbClr val="FC3D5F"/>
                </a:solidFill>
                <a:latin typeface="Arimo Bold" panose="020B0604020202020204" charset="0"/>
                <a:ea typeface="Arimo Bold" panose="020B0604020202020204" charset="0"/>
                <a:cs typeface="Arimo Bold" panose="020B0604020202020204" charset="0"/>
              </a:rPr>
              <a:t>Akteur*innen?</a:t>
            </a:r>
            <a:endParaRPr lang="de-DE" sz="3743" dirty="0">
              <a:solidFill>
                <a:srgbClr val="FC3D5F"/>
              </a:solidFill>
              <a:latin typeface="Arimo Bold" panose="020B0604020202020204" charset="0"/>
              <a:ea typeface="Arimo Bold" panose="020B0604020202020204" charset="0"/>
              <a:cs typeface="Arimo Bold" panose="020B0604020202020204" charset="0"/>
            </a:endParaRPr>
          </a:p>
          <a:p>
            <a:endParaRPr lang="de-DE" sz="3743" dirty="0">
              <a:solidFill>
                <a:srgbClr val="FC3D5F"/>
              </a:solidFill>
              <a:latin typeface="Arimo Bold" panose="020B0604020202020204" charset="0"/>
              <a:ea typeface="Arimo Bold" panose="020B0604020202020204" charset="0"/>
              <a:cs typeface="Arimo Bold" panose="020B0604020202020204" charset="0"/>
            </a:endParaRPr>
          </a:p>
          <a:p>
            <a:r>
              <a:rPr lang="de-DE" sz="3743" dirty="0">
                <a:solidFill>
                  <a:srgbClr val="FC3D5F"/>
                </a:solidFill>
                <a:latin typeface="Arimo Bold" panose="020B0604020202020204" charset="0"/>
                <a:ea typeface="Arimo Bold" panose="020B0604020202020204" charset="0"/>
                <a:cs typeface="Arimo Bold" panose="020B0604020202020204" charset="0"/>
              </a:rPr>
              <a:t>Wo bestehen Hürden/Ängste/Vorbehalte/“Grenzen des Auftrages</a:t>
            </a:r>
            <a:r>
              <a:rPr lang="de-DE" sz="3743" dirty="0" smtClean="0">
                <a:solidFill>
                  <a:srgbClr val="FC3D5F"/>
                </a:solidFill>
                <a:latin typeface="Arimo Bold" panose="020B0604020202020204" charset="0"/>
                <a:ea typeface="Arimo Bold" panose="020B0604020202020204" charset="0"/>
                <a:cs typeface="Arimo Bold" panose="020B0604020202020204" charset="0"/>
              </a:rPr>
              <a:t>“?</a:t>
            </a:r>
            <a:endParaRPr lang="de-DE" sz="3743" dirty="0" smtClean="0">
              <a:solidFill>
                <a:srgbClr val="FC3D5F"/>
              </a:solidFill>
              <a:latin typeface="Arimo Bold" panose="020B0604020202020204" charset="0"/>
              <a:ea typeface="Arimo Bold" panose="020B0604020202020204" charset="0"/>
              <a:cs typeface="Arimo Bold" panose="020B0604020202020204" charset="0"/>
            </a:endParaRPr>
          </a:p>
          <a:p>
            <a:endParaRPr lang="de-DE" sz="3743" dirty="0">
              <a:solidFill>
                <a:srgbClr val="FC3D5F"/>
              </a:solidFill>
              <a:latin typeface="Arimo Bold" panose="020B0604020202020204" charset="0"/>
              <a:ea typeface="Arimo Bold" panose="020B0604020202020204" charset="0"/>
              <a:cs typeface="Arimo Bold" panose="020B0604020202020204" charset="0"/>
            </a:endParaRPr>
          </a:p>
          <a:p>
            <a:r>
              <a:rPr lang="de-DE" sz="3743" dirty="0">
                <a:solidFill>
                  <a:srgbClr val="FC3D5F"/>
                </a:solidFill>
                <a:latin typeface="Arimo Bold" panose="020B0604020202020204" charset="0"/>
                <a:ea typeface="Arimo Bold" panose="020B0604020202020204" charset="0"/>
                <a:cs typeface="Arimo Bold" panose="020B0604020202020204" charset="0"/>
              </a:rPr>
              <a:t>Welche Formen </a:t>
            </a:r>
            <a:r>
              <a:rPr lang="de-DE" sz="3743" dirty="0" smtClean="0">
                <a:solidFill>
                  <a:srgbClr val="FC3D5F"/>
                </a:solidFill>
                <a:latin typeface="Arimo Bold" panose="020B0604020202020204" charset="0"/>
                <a:ea typeface="Arimo Bold" panose="020B0604020202020204" charset="0"/>
                <a:cs typeface="Arimo Bold" panose="020B0604020202020204" charset="0"/>
              </a:rPr>
              <a:t>der interdisziplinären/ systemübergreifenden </a:t>
            </a:r>
            <a:r>
              <a:rPr lang="de-DE" sz="3743" dirty="0">
                <a:solidFill>
                  <a:srgbClr val="FC3D5F"/>
                </a:solidFill>
                <a:latin typeface="Arimo Bold" panose="020B0604020202020204" charset="0"/>
                <a:ea typeface="Arimo Bold" panose="020B0604020202020204" charset="0"/>
                <a:cs typeface="Arimo Bold" panose="020B0604020202020204" charset="0"/>
              </a:rPr>
              <a:t>Zusammenarbeit funktionieren und wo ließe sich </a:t>
            </a:r>
            <a:r>
              <a:rPr lang="de-DE" sz="3743" dirty="0" smtClean="0">
                <a:solidFill>
                  <a:srgbClr val="FC3D5F"/>
                </a:solidFill>
                <a:latin typeface="Arimo Bold" panose="020B0604020202020204" charset="0"/>
                <a:ea typeface="Arimo Bold" panose="020B0604020202020204" charset="0"/>
                <a:cs typeface="Arimo Bold" panose="020B0604020202020204" charset="0"/>
              </a:rPr>
              <a:t>nachsteuern</a:t>
            </a:r>
            <a:r>
              <a:rPr lang="de-DE" sz="3743" dirty="0">
                <a:solidFill>
                  <a:srgbClr val="FC3D5F"/>
                </a:solidFill>
                <a:latin typeface="Arimo Bold" panose="020B0604020202020204" charset="0"/>
                <a:ea typeface="Arimo Bold" panose="020B0604020202020204" charset="0"/>
                <a:cs typeface="Arimo Bold" panose="020B0604020202020204" charset="0"/>
              </a:rPr>
              <a:t>?</a:t>
            </a:r>
            <a:endParaRPr lang="de-DE" sz="3743" dirty="0" smtClean="0">
              <a:solidFill>
                <a:srgbClr val="FC3D5F"/>
              </a:solidFill>
              <a:latin typeface="Arimo Bold" panose="020B0604020202020204" charset="0"/>
              <a:ea typeface="Arimo Bold" panose="020B0604020202020204" charset="0"/>
              <a:cs typeface="Arimo Bold" panose="020B0604020202020204" charset="0"/>
            </a:endParaRPr>
          </a:p>
          <a:p>
            <a:endParaRPr lang="de-DE" sz="3743" dirty="0">
              <a:solidFill>
                <a:srgbClr val="FC3D5F"/>
              </a:solidFill>
              <a:latin typeface="Arimo Bold" panose="020B0604020202020204" charset="0"/>
              <a:ea typeface="Arimo Bold" panose="020B0604020202020204" charset="0"/>
              <a:cs typeface="Arimo Bold" panose="020B0604020202020204" charset="0"/>
            </a:endParaRPr>
          </a:p>
          <a:p>
            <a:r>
              <a:rPr lang="de-DE" sz="3743" dirty="0" smtClean="0">
                <a:solidFill>
                  <a:srgbClr val="FC3D5F"/>
                </a:solidFill>
                <a:latin typeface="Arimo Bold" panose="020B0604020202020204" charset="0"/>
                <a:ea typeface="Arimo Bold" panose="020B0604020202020204" charset="0"/>
                <a:cs typeface="Arimo Bold" panose="020B0604020202020204" charset="0"/>
              </a:rPr>
              <a:t>Was </a:t>
            </a:r>
            <a:r>
              <a:rPr lang="de-DE" sz="3743" dirty="0">
                <a:solidFill>
                  <a:srgbClr val="FC3D5F"/>
                </a:solidFill>
                <a:latin typeface="Arimo Bold" panose="020B0604020202020204" charset="0"/>
                <a:ea typeface="Arimo Bold" panose="020B0604020202020204" charset="0"/>
                <a:cs typeface="Arimo Bold" panose="020B0604020202020204" charset="0"/>
              </a:rPr>
              <a:t>braucht es, um </a:t>
            </a:r>
            <a:r>
              <a:rPr lang="de-DE" sz="3743" dirty="0" err="1" smtClean="0">
                <a:solidFill>
                  <a:srgbClr val="FC3D5F"/>
                </a:solidFill>
                <a:latin typeface="Arimo Bold" panose="020B0604020202020204" charset="0"/>
                <a:ea typeface="Arimo Bold" panose="020B0604020202020204" charset="0"/>
                <a:cs typeface="Arimo Bold" panose="020B0604020202020204" charset="0"/>
              </a:rPr>
              <a:t>trauma</a:t>
            </a:r>
            <a:r>
              <a:rPr lang="de-DE" sz="3743" dirty="0" smtClean="0">
                <a:solidFill>
                  <a:srgbClr val="FC3D5F"/>
                </a:solidFill>
                <a:latin typeface="Arimo Bold" panose="020B0604020202020204" charset="0"/>
                <a:ea typeface="Arimo Bold" panose="020B0604020202020204" charset="0"/>
                <a:cs typeface="Arimo Bold" panose="020B0604020202020204" charset="0"/>
              </a:rPr>
              <a:t>-informiert (er) </a:t>
            </a:r>
            <a:r>
              <a:rPr lang="de-DE" sz="3743" dirty="0">
                <a:solidFill>
                  <a:srgbClr val="FC3D5F"/>
                </a:solidFill>
                <a:latin typeface="Arimo Bold" panose="020B0604020202020204" charset="0"/>
                <a:ea typeface="Arimo Bold" panose="020B0604020202020204" charset="0"/>
                <a:cs typeface="Arimo Bold" panose="020B0604020202020204" charset="0"/>
              </a:rPr>
              <a:t>zu werden? Warum wäre es zielführend?</a:t>
            </a:r>
          </a:p>
        </p:txBody>
      </p:sp>
      <p:pic>
        <p:nvPicPr>
          <p:cNvPr id="15"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7050" y="8648700"/>
            <a:ext cx="452472" cy="45428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6001" y="3223022"/>
            <a:ext cx="6386513"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Ellipse 1"/>
          <p:cNvSpPr>
            <a:spLocks noChangeArrowheads="1"/>
          </p:cNvSpPr>
          <p:nvPr/>
        </p:nvSpPr>
        <p:spPr bwMode="auto">
          <a:xfrm>
            <a:off x="5795963" y="2443163"/>
            <a:ext cx="6696075" cy="6155532"/>
          </a:xfrm>
          <a:prstGeom prst="ellipse">
            <a:avLst/>
          </a:prstGeom>
          <a:noFill/>
          <a:ln w="9525"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endParaRPr lang="de-DE" altLang="de-DE" sz="3600">
              <a:solidFill>
                <a:srgbClr val="009999"/>
              </a:solidFill>
            </a:endParaRPr>
          </a:p>
        </p:txBody>
      </p:sp>
      <p:sp>
        <p:nvSpPr>
          <p:cNvPr id="8196" name="Textfeld 1"/>
          <p:cNvSpPr txBox="1">
            <a:spLocks noChangeArrowheads="1"/>
          </p:cNvSpPr>
          <p:nvPr/>
        </p:nvSpPr>
        <p:spPr bwMode="auto">
          <a:xfrm>
            <a:off x="5148263" y="3307558"/>
            <a:ext cx="2157413" cy="784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dirty="0">
                <a:solidFill>
                  <a:srgbClr val="010000"/>
                </a:solidFill>
                <a:latin typeface="Arial" panose="020B0604020202020204" pitchFamily="34" charset="0"/>
                <a:cs typeface="Arial" panose="020B0604020202020204" pitchFamily="34" charset="0"/>
              </a:rPr>
              <a:t>KJPP</a:t>
            </a:r>
          </a:p>
          <a:p>
            <a:pPr defTabSz="1371600" eaLnBrk="0" fontAlgn="base" hangingPunct="0">
              <a:spcBef>
                <a:spcPct val="0"/>
              </a:spcBef>
              <a:spcAft>
                <a:spcPct val="0"/>
              </a:spcAft>
            </a:pPr>
            <a:r>
              <a:rPr lang="de-DE" altLang="de-DE" sz="2250" dirty="0">
                <a:solidFill>
                  <a:srgbClr val="010000"/>
                </a:solidFill>
                <a:latin typeface="Arial" panose="020B0604020202020204" pitchFamily="34" charset="0"/>
                <a:cs typeface="Arial" panose="020B0604020202020204" pitchFamily="34" charset="0"/>
              </a:rPr>
              <a:t>Wilhelmstift</a:t>
            </a:r>
          </a:p>
        </p:txBody>
      </p:sp>
      <p:sp>
        <p:nvSpPr>
          <p:cNvPr id="8197" name="Textfeld 12"/>
          <p:cNvSpPr txBox="1">
            <a:spLocks noChangeArrowheads="1"/>
          </p:cNvSpPr>
          <p:nvPr/>
        </p:nvSpPr>
        <p:spPr bwMode="auto">
          <a:xfrm>
            <a:off x="11413332" y="3307558"/>
            <a:ext cx="2159793" cy="784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Bezirks-/ Jugendämter</a:t>
            </a:r>
          </a:p>
        </p:txBody>
      </p:sp>
      <p:sp>
        <p:nvSpPr>
          <p:cNvPr id="8198" name="Textfeld 13"/>
          <p:cNvSpPr txBox="1">
            <a:spLocks noChangeArrowheads="1"/>
          </p:cNvSpPr>
          <p:nvPr/>
        </p:nvSpPr>
        <p:spPr bwMode="auto">
          <a:xfrm>
            <a:off x="8172450" y="2043113"/>
            <a:ext cx="2050257" cy="784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dirty="0">
                <a:solidFill>
                  <a:srgbClr val="010000"/>
                </a:solidFill>
                <a:latin typeface="Arial" panose="020B0604020202020204" pitchFamily="34" charset="0"/>
                <a:cs typeface="Arial" panose="020B0604020202020204" pitchFamily="34" charset="0"/>
              </a:rPr>
              <a:t>Familieninter-</a:t>
            </a:r>
            <a:r>
              <a:rPr lang="de-DE" altLang="de-DE" sz="2250" dirty="0" err="1">
                <a:solidFill>
                  <a:srgbClr val="010000"/>
                </a:solidFill>
                <a:latin typeface="Arial" panose="020B0604020202020204" pitchFamily="34" charset="0"/>
                <a:cs typeface="Arial" panose="020B0604020202020204" pitchFamily="34" charset="0"/>
              </a:rPr>
              <a:t>ventionsteam</a:t>
            </a:r>
            <a:r>
              <a:rPr lang="de-DE" altLang="de-DE" sz="2250" dirty="0">
                <a:solidFill>
                  <a:srgbClr val="010000"/>
                </a:solidFill>
                <a:latin typeface="Arial" panose="020B0604020202020204" pitchFamily="34" charset="0"/>
                <a:cs typeface="Arial" panose="020B0604020202020204" pitchFamily="34" charset="0"/>
              </a:rPr>
              <a:t> </a:t>
            </a:r>
          </a:p>
        </p:txBody>
      </p:sp>
      <p:sp>
        <p:nvSpPr>
          <p:cNvPr id="8199" name="Textfeld 14"/>
          <p:cNvSpPr txBox="1">
            <a:spLocks noChangeArrowheads="1"/>
          </p:cNvSpPr>
          <p:nvPr/>
        </p:nvSpPr>
        <p:spPr bwMode="auto">
          <a:xfrm>
            <a:off x="8605838" y="8393908"/>
            <a:ext cx="2157413" cy="11310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Forensik/  </a:t>
            </a:r>
          </a:p>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Maßregel-vollzug </a:t>
            </a:r>
          </a:p>
        </p:txBody>
      </p:sp>
      <p:sp>
        <p:nvSpPr>
          <p:cNvPr id="8200" name="Textfeld 15"/>
          <p:cNvSpPr txBox="1">
            <a:spLocks noChangeArrowheads="1"/>
          </p:cNvSpPr>
          <p:nvPr/>
        </p:nvSpPr>
        <p:spPr bwMode="auto">
          <a:xfrm>
            <a:off x="3926683" y="5069682"/>
            <a:ext cx="2516981" cy="784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Jugendgerichts-/ Bewährungshilfe </a:t>
            </a:r>
          </a:p>
        </p:txBody>
      </p:sp>
      <p:sp>
        <p:nvSpPr>
          <p:cNvPr id="8201" name="Textfeld 16"/>
          <p:cNvSpPr txBox="1">
            <a:spLocks noChangeArrowheads="1"/>
          </p:cNvSpPr>
          <p:nvPr/>
        </p:nvSpPr>
        <p:spPr bwMode="auto">
          <a:xfrm>
            <a:off x="11737182" y="4819650"/>
            <a:ext cx="2590800" cy="11310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Jugendhilfeträger </a:t>
            </a:r>
          </a:p>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Koordinierungs-stelle</a:t>
            </a:r>
          </a:p>
        </p:txBody>
      </p:sp>
      <p:sp>
        <p:nvSpPr>
          <p:cNvPr id="8202" name="Textfeld 17"/>
          <p:cNvSpPr txBox="1">
            <a:spLocks noChangeArrowheads="1"/>
          </p:cNvSpPr>
          <p:nvPr/>
        </p:nvSpPr>
        <p:spPr bwMode="auto">
          <a:xfrm>
            <a:off x="11089482" y="7389020"/>
            <a:ext cx="2159793" cy="4385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POLIZEI</a:t>
            </a:r>
          </a:p>
        </p:txBody>
      </p:sp>
      <p:sp>
        <p:nvSpPr>
          <p:cNvPr id="8203" name="Textfeld 18"/>
          <p:cNvSpPr txBox="1">
            <a:spLocks noChangeArrowheads="1"/>
          </p:cNvSpPr>
          <p:nvPr/>
        </p:nvSpPr>
        <p:spPr bwMode="auto">
          <a:xfrm>
            <a:off x="5255420" y="6860383"/>
            <a:ext cx="2159793"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Behörde für Schule und Berufsbildung </a:t>
            </a:r>
          </a:p>
          <a:p>
            <a:pPr defTabSz="1371600" eaLnBrk="0" fontAlgn="base" hangingPunct="0">
              <a:spcBef>
                <a:spcPct val="0"/>
              </a:spcBef>
              <a:spcAft>
                <a:spcPct val="0"/>
              </a:spcAft>
            </a:pPr>
            <a:r>
              <a:rPr lang="de-DE" altLang="de-DE" sz="2250">
                <a:solidFill>
                  <a:srgbClr val="010000"/>
                </a:solidFill>
                <a:latin typeface="Arial" panose="020B0604020202020204" pitchFamily="34" charset="0"/>
                <a:cs typeface="Arial" panose="020B0604020202020204" pitchFamily="34" charset="0"/>
              </a:rPr>
              <a:t>ReBBZ</a:t>
            </a:r>
          </a:p>
        </p:txBody>
      </p:sp>
      <p:sp>
        <p:nvSpPr>
          <p:cNvPr id="2" name="Rechteck 1"/>
          <p:cNvSpPr/>
          <p:nvPr/>
        </p:nvSpPr>
        <p:spPr>
          <a:xfrm>
            <a:off x="878682" y="83524"/>
            <a:ext cx="10210800" cy="1938992"/>
          </a:xfrm>
          <a:prstGeom prst="rect">
            <a:avLst/>
          </a:prstGeom>
        </p:spPr>
        <p:txBody>
          <a:bodyPr wrap="square">
            <a:spAutoFit/>
          </a:bodyPr>
          <a:lstStyle/>
          <a:p>
            <a:pPr lvl="0"/>
            <a:endParaRPr lang="de-DE" sz="2400" b="1" dirty="0">
              <a:solidFill>
                <a:prstClr val="black"/>
              </a:solidFill>
              <a:latin typeface="Calibri"/>
            </a:endParaRPr>
          </a:p>
          <a:p>
            <a:pPr lvl="0"/>
            <a:r>
              <a:rPr lang="de-DE" sz="2400" i="1" dirty="0">
                <a:solidFill>
                  <a:prstClr val="black"/>
                </a:solidFill>
                <a:latin typeface="Calibri"/>
              </a:rPr>
              <a:t>„Noch immer fordern wir von ihnen, sich unserem System,</a:t>
            </a:r>
          </a:p>
          <a:p>
            <a:pPr lvl="0"/>
            <a:r>
              <a:rPr lang="de-DE" sz="2400" i="1" dirty="0">
                <a:solidFill>
                  <a:prstClr val="black"/>
                </a:solidFill>
                <a:latin typeface="Calibri"/>
              </a:rPr>
              <a:t>unserem von außen kommenden Setting zu fügen. Dabei </a:t>
            </a:r>
            <a:r>
              <a:rPr lang="de-DE" sz="2400" i="1" dirty="0" smtClean="0">
                <a:solidFill>
                  <a:prstClr val="black"/>
                </a:solidFill>
                <a:latin typeface="Calibri"/>
              </a:rPr>
              <a:t>sollten wir </a:t>
            </a:r>
            <a:r>
              <a:rPr lang="de-DE" sz="2400" i="1" dirty="0">
                <a:solidFill>
                  <a:prstClr val="black"/>
                </a:solidFill>
                <a:latin typeface="Calibri"/>
              </a:rPr>
              <a:t>selbst uns an ihre sehr begrenzten und </a:t>
            </a:r>
            <a:r>
              <a:rPr lang="de-DE" sz="2400" i="1" dirty="0" smtClean="0">
                <a:solidFill>
                  <a:prstClr val="black"/>
                </a:solidFill>
                <a:latin typeface="Calibri"/>
              </a:rPr>
              <a:t>beeinträchtigten Bindungskapazitäten </a:t>
            </a:r>
            <a:r>
              <a:rPr lang="de-DE" sz="2400" i="1" dirty="0">
                <a:solidFill>
                  <a:prstClr val="black"/>
                </a:solidFill>
                <a:latin typeface="Calibri"/>
              </a:rPr>
              <a:t>anpassen</a:t>
            </a:r>
            <a:r>
              <a:rPr lang="de-DE" sz="2400" i="1" dirty="0" smtClean="0">
                <a:solidFill>
                  <a:prstClr val="black"/>
                </a:solidFill>
                <a:latin typeface="Calibri"/>
              </a:rPr>
              <a:t>.“ (Marc </a:t>
            </a:r>
            <a:r>
              <a:rPr lang="de-DE" sz="2400" i="1" dirty="0" err="1" smtClean="0">
                <a:solidFill>
                  <a:prstClr val="black"/>
                </a:solidFill>
                <a:latin typeface="Calibri"/>
              </a:rPr>
              <a:t>Dangerfield</a:t>
            </a:r>
            <a:r>
              <a:rPr lang="de-DE" sz="2400" i="1" dirty="0" smtClean="0">
                <a:solidFill>
                  <a:prstClr val="black"/>
                </a:solidFill>
                <a:latin typeface="Calibri"/>
              </a:rPr>
              <a:t> 2017)</a:t>
            </a:r>
            <a:endParaRPr lang="de-DE" sz="2400" i="1" dirty="0">
              <a:solidFill>
                <a:prstClr val="black"/>
              </a:solidFill>
              <a:latin typeface="Calibri"/>
            </a:endParaRPr>
          </a:p>
        </p:txBody>
      </p:sp>
    </p:spTree>
    <p:extLst>
      <p:ext uri="{BB962C8B-B14F-4D97-AF65-F5344CB8AC3E}">
        <p14:creationId xmlns:p14="http://schemas.microsoft.com/office/powerpoint/2010/main" val="1982526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981200" y="1457740"/>
            <a:ext cx="12393486" cy="4800600"/>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001889"/>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2275033" y="2385182"/>
            <a:ext cx="9509859" cy="2026196"/>
          </a:xfrm>
          <a:prstGeom prst="rect">
            <a:avLst/>
          </a:prstGeom>
        </p:spPr>
        <p:txBody>
          <a:bodyPr lIns="0" tIns="0" rIns="0" bIns="0" rtlCol="0" anchor="t">
            <a:spAutoFit/>
          </a:bodyPr>
          <a:lstStyle/>
          <a:p>
            <a:pPr>
              <a:lnSpc>
                <a:spcPts val="7859"/>
              </a:lnSpc>
            </a:pPr>
            <a:r>
              <a:rPr lang="en-US" sz="6549" dirty="0" err="1">
                <a:solidFill>
                  <a:srgbClr val="FF6E79"/>
                </a:solidFill>
                <a:latin typeface="Barlow Bold"/>
              </a:rPr>
              <a:t>Abschnitt</a:t>
            </a:r>
            <a:r>
              <a:rPr lang="en-US" sz="6549" dirty="0">
                <a:solidFill>
                  <a:srgbClr val="FF6E79"/>
                </a:solidFill>
                <a:latin typeface="Barlow Bold"/>
              </a:rPr>
              <a:t> 3: </a:t>
            </a:r>
          </a:p>
          <a:p>
            <a:pPr>
              <a:lnSpc>
                <a:spcPts val="7859"/>
              </a:lnSpc>
            </a:pPr>
            <a:r>
              <a:rPr lang="en-US" sz="6549" dirty="0" err="1">
                <a:solidFill>
                  <a:srgbClr val="FF6E79"/>
                </a:solidFill>
                <a:latin typeface="Barlow Bold"/>
              </a:rPr>
              <a:t>Kindgerechte</a:t>
            </a:r>
            <a:r>
              <a:rPr lang="en-US" sz="6549" dirty="0">
                <a:solidFill>
                  <a:srgbClr val="FF6E79"/>
                </a:solidFill>
                <a:latin typeface="Barlow Bold"/>
              </a:rPr>
              <a:t> </a:t>
            </a:r>
            <a:r>
              <a:rPr lang="en-US" sz="6549" dirty="0" err="1">
                <a:solidFill>
                  <a:srgbClr val="FF6E79"/>
                </a:solidFill>
                <a:latin typeface="Barlow Bold"/>
              </a:rPr>
              <a:t>Justiz</a:t>
            </a:r>
            <a:r>
              <a:rPr lang="en-US" sz="6549" dirty="0">
                <a:solidFill>
                  <a:srgbClr val="FF6E79"/>
                </a:solidFill>
                <a:latin typeface="Barlow Bold"/>
              </a:rPr>
              <a:t> </a:t>
            </a:r>
          </a:p>
        </p:txBody>
      </p:sp>
      <p:sp>
        <p:nvSpPr>
          <p:cNvPr id="9" name="TextBox 9"/>
          <p:cNvSpPr txBox="1"/>
          <p:nvPr/>
        </p:nvSpPr>
        <p:spPr>
          <a:xfrm>
            <a:off x="2362200" y="2385182"/>
            <a:ext cx="9509859" cy="2026196"/>
          </a:xfrm>
          <a:prstGeom prst="rect">
            <a:avLst/>
          </a:prstGeom>
        </p:spPr>
        <p:txBody>
          <a:bodyPr lIns="0" tIns="0" rIns="0" bIns="0" rtlCol="0" anchor="t">
            <a:spAutoFit/>
          </a:bodyPr>
          <a:lstStyle/>
          <a:p>
            <a:pPr>
              <a:lnSpc>
                <a:spcPts val="7859"/>
              </a:lnSpc>
            </a:pPr>
            <a:r>
              <a:rPr lang="en-US" sz="6549" dirty="0" err="1">
                <a:solidFill>
                  <a:srgbClr val="204D68"/>
                </a:solidFill>
                <a:latin typeface="Barlow Bold"/>
              </a:rPr>
              <a:t>Abschnitt</a:t>
            </a:r>
            <a:r>
              <a:rPr lang="en-US" sz="6549" dirty="0">
                <a:solidFill>
                  <a:srgbClr val="204D68"/>
                </a:solidFill>
                <a:latin typeface="Barlow Bold"/>
              </a:rPr>
              <a:t> 3: </a:t>
            </a:r>
          </a:p>
          <a:p>
            <a:pPr>
              <a:lnSpc>
                <a:spcPts val="7859"/>
              </a:lnSpc>
            </a:pPr>
            <a:r>
              <a:rPr lang="en-US" sz="6549" dirty="0" err="1">
                <a:solidFill>
                  <a:srgbClr val="204D68"/>
                </a:solidFill>
                <a:latin typeface="Barlow Bold"/>
              </a:rPr>
              <a:t>Kindgerechte</a:t>
            </a:r>
            <a:r>
              <a:rPr lang="en-US" sz="6549" dirty="0">
                <a:solidFill>
                  <a:srgbClr val="204D68"/>
                </a:solidFill>
                <a:latin typeface="Barlow Bold"/>
              </a:rPr>
              <a:t> </a:t>
            </a:r>
            <a:r>
              <a:rPr lang="en-US" sz="6549" dirty="0" err="1">
                <a:solidFill>
                  <a:srgbClr val="204D68"/>
                </a:solidFill>
                <a:latin typeface="Barlow Bold"/>
              </a:rPr>
              <a:t>Justiz</a:t>
            </a:r>
            <a:r>
              <a:rPr lang="en-US" sz="6549" dirty="0">
                <a:solidFill>
                  <a:srgbClr val="204D68"/>
                </a:solidFill>
                <a:latin typeface="Barlow Bold"/>
              </a:rPr>
              <a:t> </a:t>
            </a: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76554" y="3280766"/>
            <a:ext cx="6963645" cy="6345621"/>
          </a:xfrm>
          <a:prstGeom prst="rect">
            <a:avLst/>
          </a:prstGeom>
        </p:spPr>
      </p:pic>
      <p:sp>
        <p:nvSpPr>
          <p:cNvPr id="11" name="Foliennummernplatzhalter 10"/>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1088108" y="872200"/>
            <a:ext cx="15425983" cy="85600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lang="en-US" sz="6000" dirty="0" err="1">
                <a:solidFill>
                  <a:srgbClr val="2D5974"/>
                </a:solidFill>
                <a:effectLst>
                  <a:outerShdw blurRad="38100" dist="38100" dir="2700000" algn="tl">
                    <a:srgbClr val="000000">
                      <a:alpha val="43137"/>
                    </a:srgbClr>
                  </a:outerShdw>
                </a:effectLst>
                <a:latin typeface="Barlow Bold"/>
              </a:rPr>
              <a:t>Kindgerechte</a:t>
            </a:r>
            <a:r>
              <a:rPr lang="en-US" sz="6000" dirty="0">
                <a:solidFill>
                  <a:srgbClr val="2D5974"/>
                </a:solidFill>
                <a:effectLst>
                  <a:outerShdw blurRad="38100" dist="38100" dir="2700000" algn="tl">
                    <a:srgbClr val="000000">
                      <a:alpha val="43137"/>
                    </a:srgbClr>
                  </a:outerShdw>
                </a:effectLst>
                <a:latin typeface="Barlow Bold"/>
              </a:rPr>
              <a:t> </a:t>
            </a:r>
            <a:r>
              <a:rPr lang="en-US" sz="6000" dirty="0" err="1">
                <a:solidFill>
                  <a:srgbClr val="2D5974"/>
                </a:solidFill>
                <a:effectLst>
                  <a:outerShdw blurRad="38100" dist="38100" dir="2700000" algn="tl">
                    <a:srgbClr val="000000">
                      <a:alpha val="43137"/>
                    </a:srgbClr>
                  </a:outerShdw>
                </a:effectLst>
                <a:latin typeface="Barlow Bold"/>
              </a:rPr>
              <a:t>Justiz</a:t>
            </a:r>
            <a:endParaRPr kumimoji="0" lang="en-US" sz="60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endParaRP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hteck 10"/>
          <p:cNvSpPr/>
          <p:nvPr/>
        </p:nvSpPr>
        <p:spPr>
          <a:xfrm>
            <a:off x="1447799" y="2600572"/>
            <a:ext cx="15066291"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1" u="none" strike="noStrike" kern="1200" cap="none" spc="0" normalizeH="0" baseline="0" noProof="0" dirty="0">
                <a:ln>
                  <a:noFill/>
                </a:ln>
                <a:solidFill>
                  <a:prstClr val="black"/>
                </a:solidFill>
                <a:effectLst/>
                <a:uLnTx/>
                <a:uFillTx/>
                <a:latin typeface="Calibri"/>
                <a:ea typeface="+mn-ea"/>
                <a:cs typeface="+mn-cs"/>
              </a:rPr>
              <a:t>„Ich empfinde die Sensibilisierung für Psychotraumatisierung und auch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Retraumatisierung</a:t>
            </a:r>
            <a:r>
              <a:rPr kumimoji="0" lang="de-DE" sz="3200" b="0" i="1" u="none" strike="noStrike" kern="1200" cap="none" spc="0" normalizeH="0" baseline="0" noProof="0" dirty="0">
                <a:ln>
                  <a:noFill/>
                </a:ln>
                <a:solidFill>
                  <a:prstClr val="black"/>
                </a:solidFill>
                <a:effectLst/>
                <a:uLnTx/>
                <a:uFillTx/>
                <a:latin typeface="Calibri"/>
                <a:ea typeface="+mn-ea"/>
                <a:cs typeface="+mn-cs"/>
              </a:rPr>
              <a:t> als sehr wichtig. Vor allem in Ermittlungsverfahren, in denen – zu Teilen sehr junge – Kinder stark unter Druck geraten, um gegen vermeintliche </a:t>
            </a:r>
            <a:r>
              <a:rPr kumimoji="0" lang="de-DE" sz="3200" b="0" i="1" u="none" strike="noStrike" kern="1200" cap="none" spc="0" normalizeH="0" baseline="0" noProof="0" dirty="0" smtClean="0">
                <a:ln>
                  <a:noFill/>
                </a:ln>
                <a:solidFill>
                  <a:prstClr val="black"/>
                </a:solidFill>
                <a:effectLst/>
                <a:uLnTx/>
                <a:uFillTx/>
                <a:latin typeface="Calibri"/>
                <a:ea typeface="+mn-ea"/>
                <a:cs typeface="+mn-cs"/>
              </a:rPr>
              <a:t>Täter</a:t>
            </a:r>
            <a:r>
              <a:rPr kumimoji="0" lang="de-DE" sz="3200" b="0" i="1" u="none" strike="noStrike" kern="1200" cap="none" spc="0" normalizeH="0" noProof="0" dirty="0" smtClean="0">
                <a:ln>
                  <a:noFill/>
                </a:ln>
                <a:solidFill>
                  <a:prstClr val="black"/>
                </a:solidFill>
                <a:effectLst/>
                <a:uLnTx/>
                <a:uFillTx/>
                <a:latin typeface="Calibri"/>
                <a:ea typeface="+mn-ea"/>
                <a:cs typeface="+mn-cs"/>
              </a:rPr>
              <a:t> </a:t>
            </a:r>
            <a:r>
              <a:rPr kumimoji="0" lang="de-DE" sz="3200" b="0" i="1" u="none" strike="noStrike" kern="1200" cap="none" spc="0" normalizeH="0" baseline="0" noProof="0" dirty="0" smtClean="0">
                <a:ln>
                  <a:noFill/>
                </a:ln>
                <a:solidFill>
                  <a:prstClr val="black"/>
                </a:solidFill>
                <a:effectLst/>
                <a:uLnTx/>
                <a:uFillTx/>
                <a:latin typeface="Calibri"/>
                <a:ea typeface="+mn-ea"/>
                <a:cs typeface="+mn-cs"/>
              </a:rPr>
              <a:t>auszusagen, </a:t>
            </a:r>
            <a:r>
              <a:rPr kumimoji="0" lang="de-DE" sz="3200" b="0" i="1" u="none" strike="noStrike" kern="1200" cap="none" spc="0" normalizeH="0" baseline="0" noProof="0" dirty="0">
                <a:ln>
                  <a:noFill/>
                </a:ln>
                <a:solidFill>
                  <a:prstClr val="black"/>
                </a:solidFill>
                <a:effectLst/>
                <a:uLnTx/>
                <a:uFillTx/>
                <a:latin typeface="Calibri"/>
                <a:ea typeface="+mn-ea"/>
                <a:cs typeface="+mn-cs"/>
              </a:rPr>
              <a:t>entstehen eine Vielzahl von psychischen Belastungen und das Risiko einer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Retraumatisierung</a:t>
            </a:r>
            <a:r>
              <a:rPr kumimoji="0" lang="de-DE" sz="3200" b="0" i="1" u="none" strike="noStrike" kern="1200" cap="none" spc="0" normalizeH="0" baseline="0" noProof="0" dirty="0">
                <a:ln>
                  <a:noFill/>
                </a:ln>
                <a:solidFill>
                  <a:prstClr val="black"/>
                </a:solidFill>
                <a:effectLst/>
                <a:uLnTx/>
                <a:uFillTx/>
                <a:latin typeface="Calibri"/>
                <a:ea typeface="+mn-ea"/>
                <a:cs typeface="+mn-cs"/>
              </a:rPr>
              <a:t>. Besonders gravierend wird es, wenn es sich um Bezugspersonen handelt. Ein gewisses Maß an Feinfühligkeit bei den Ermittlungsbehörden und auch Jugendamt sollte erwartet werden, wird jedoch nicht immer beobachtet.“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Expert:in</a:t>
            </a:r>
            <a:r>
              <a:rPr kumimoji="0" lang="de-DE" sz="3200" b="0" i="1" u="none" strike="noStrike" kern="1200" cap="none" spc="0" normalizeH="0" baseline="0" noProof="0" dirty="0">
                <a:ln>
                  <a:noFill/>
                </a:ln>
                <a:solidFill>
                  <a:prstClr val="black"/>
                </a:solidFill>
                <a:effectLst/>
                <a:uLnTx/>
                <a:uFillTx/>
                <a:latin typeface="Calibri"/>
                <a:ea typeface="+mn-ea"/>
                <a:cs typeface="+mn-cs"/>
              </a:rPr>
              <a:t> Kinder- und Jugendhilfe)</a:t>
            </a:r>
          </a:p>
        </p:txBody>
      </p:sp>
    </p:spTree>
    <p:extLst>
      <p:ext uri="{BB962C8B-B14F-4D97-AF65-F5344CB8AC3E}">
        <p14:creationId xmlns:p14="http://schemas.microsoft.com/office/powerpoint/2010/main" val="1441338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E5394"/>
        </a:solidFill>
        <a:effectLst/>
      </p:bgPr>
    </p:bg>
    <p:spTree>
      <p:nvGrpSpPr>
        <p:cNvPr id="1" name=""/>
        <p:cNvGrpSpPr/>
        <p:nvPr/>
      </p:nvGrpSpPr>
      <p:grpSpPr>
        <a:xfrm>
          <a:off x="0" y="0"/>
          <a:ext cx="0" cy="0"/>
          <a:chOff x="0" y="0"/>
          <a:chExt cx="0" cy="0"/>
        </a:xfrm>
      </p:grpSpPr>
      <p:grpSp>
        <p:nvGrpSpPr>
          <p:cNvPr id="2" name="Group 2"/>
          <p:cNvGrpSpPr/>
          <p:nvPr/>
        </p:nvGrpSpPr>
        <p:grpSpPr>
          <a:xfrm>
            <a:off x="1607231" y="716586"/>
            <a:ext cx="16223569" cy="9075114"/>
            <a:chOff x="0" y="0"/>
            <a:chExt cx="4767790" cy="2510468"/>
          </a:xfrm>
        </p:grpSpPr>
        <p:sp>
          <p:nvSpPr>
            <p:cNvPr id="3" name="Freeform 3"/>
            <p:cNvSpPr/>
            <p:nvPr/>
          </p:nvSpPr>
          <p:spPr>
            <a:xfrm>
              <a:off x="0" y="0"/>
              <a:ext cx="4767790" cy="2510468"/>
            </a:xfrm>
            <a:custGeom>
              <a:avLst/>
              <a:gdLst/>
              <a:ahLst/>
              <a:cxnLst/>
              <a:rect l="l" t="t" r="r" b="b"/>
              <a:pathLst>
                <a:path w="4767790" h="2510468">
                  <a:moveTo>
                    <a:pt x="4643329" y="2510468"/>
                  </a:moveTo>
                  <a:lnTo>
                    <a:pt x="124460" y="2510468"/>
                  </a:lnTo>
                  <a:cubicBezTo>
                    <a:pt x="55880" y="2510468"/>
                    <a:pt x="0" y="2454588"/>
                    <a:pt x="0" y="2386008"/>
                  </a:cubicBezTo>
                  <a:lnTo>
                    <a:pt x="0" y="124460"/>
                  </a:lnTo>
                  <a:cubicBezTo>
                    <a:pt x="0" y="55880"/>
                    <a:pt x="55880" y="0"/>
                    <a:pt x="124460" y="0"/>
                  </a:cubicBezTo>
                  <a:lnTo>
                    <a:pt x="4643330" y="0"/>
                  </a:lnTo>
                  <a:cubicBezTo>
                    <a:pt x="4711910" y="0"/>
                    <a:pt x="4767790" y="55880"/>
                    <a:pt x="4767790" y="124460"/>
                  </a:cubicBezTo>
                  <a:lnTo>
                    <a:pt x="4767790" y="2386008"/>
                  </a:lnTo>
                  <a:cubicBezTo>
                    <a:pt x="4767790" y="2454588"/>
                    <a:pt x="4711910" y="2510468"/>
                    <a:pt x="4643330" y="2510468"/>
                  </a:cubicBezTo>
                  <a:close/>
                </a:path>
              </a:pathLst>
            </a:custGeom>
            <a:solidFill>
              <a:srgbClr val="FFFFFF"/>
            </a:solidFill>
          </p:spPr>
        </p:sp>
      </p:grpSp>
      <p:sp>
        <p:nvSpPr>
          <p:cNvPr id="4" name="TextBox 4"/>
          <p:cNvSpPr txBox="1"/>
          <p:nvPr/>
        </p:nvSpPr>
        <p:spPr>
          <a:xfrm>
            <a:off x="4874237" y="1028700"/>
            <a:ext cx="11203963" cy="927818"/>
          </a:xfrm>
          <a:prstGeom prst="rect">
            <a:avLst/>
          </a:prstGeom>
        </p:spPr>
        <p:txBody>
          <a:bodyPr wrap="square" lIns="0" tIns="0" rIns="0" bIns="0" rtlCol="0" anchor="t">
            <a:spAutoFit/>
          </a:bodyPr>
          <a:lstStyle/>
          <a:p>
            <a:pPr algn="ctr">
              <a:lnSpc>
                <a:spcPts val="7859"/>
              </a:lnSpc>
            </a:pPr>
            <a:r>
              <a:rPr lang="en-US" sz="6549" dirty="0">
                <a:solidFill>
                  <a:srgbClr val="30526A"/>
                </a:solidFill>
                <a:effectLst>
                  <a:outerShdw blurRad="38100" dist="38100" dir="2700000" algn="tl">
                    <a:srgbClr val="000000">
                      <a:alpha val="43137"/>
                    </a:srgbClr>
                  </a:outerShdw>
                </a:effectLst>
                <a:latin typeface="Barlow Bold"/>
              </a:rPr>
              <a:t>New Yorker </a:t>
            </a:r>
            <a:r>
              <a:rPr lang="en-US" sz="6549" dirty="0" err="1">
                <a:solidFill>
                  <a:srgbClr val="30526A"/>
                </a:solidFill>
                <a:effectLst>
                  <a:outerShdw blurRad="38100" dist="38100" dir="2700000" algn="tl">
                    <a:srgbClr val="000000">
                      <a:alpha val="43137"/>
                    </a:srgbClr>
                  </a:outerShdw>
                </a:effectLst>
                <a:latin typeface="Barlow Bold"/>
              </a:rPr>
              <a:t>Übereinkommen</a:t>
            </a:r>
            <a:endParaRPr lang="en-US" sz="6549" dirty="0">
              <a:solidFill>
                <a:srgbClr val="30526A"/>
              </a:solidFill>
              <a:effectLst>
                <a:outerShdw blurRad="38100" dist="38100" dir="2700000" algn="tl">
                  <a:srgbClr val="000000">
                    <a:alpha val="43137"/>
                  </a:srgbClr>
                </a:outerShdw>
              </a:effectLst>
              <a:latin typeface="Barlow Bold"/>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030" y="4716859"/>
            <a:ext cx="3672340" cy="5074841"/>
          </a:xfrm>
          <a:prstGeom prst="rect">
            <a:avLst/>
          </a:prstGeom>
        </p:spPr>
      </p:pic>
      <p:sp>
        <p:nvSpPr>
          <p:cNvPr id="6" name="TextBox 6"/>
          <p:cNvSpPr txBox="1"/>
          <p:nvPr/>
        </p:nvSpPr>
        <p:spPr>
          <a:xfrm>
            <a:off x="1981200" y="2400300"/>
            <a:ext cx="15448971" cy="6076920"/>
          </a:xfrm>
          <a:prstGeom prst="rect">
            <a:avLst/>
          </a:prstGeom>
        </p:spPr>
        <p:txBody>
          <a:bodyPr lIns="0" tIns="0" rIns="0" bIns="0" rtlCol="0" anchor="t">
            <a:spAutoFit/>
          </a:bodyPr>
          <a:lstStyle/>
          <a:p>
            <a:pPr algn="ctr">
              <a:lnSpc>
                <a:spcPts val="3359"/>
              </a:lnSpc>
              <a:spcBef>
                <a:spcPct val="0"/>
              </a:spcBef>
            </a:pPr>
            <a:r>
              <a:rPr lang="de-DE" sz="2799" dirty="0">
                <a:solidFill>
                  <a:srgbClr val="DD7373"/>
                </a:solidFill>
                <a:latin typeface="Arimo Bold" panose="020B0604020202020204" charset="0"/>
                <a:ea typeface="Arimo Bold" panose="020B0604020202020204" charset="0"/>
                <a:cs typeface="Arimo Bold" panose="020B0604020202020204" charset="0"/>
              </a:rPr>
              <a:t>Das Übereinkommen über die Rechte des Kindes</a:t>
            </a:r>
            <a:r>
              <a:rPr lang="de-DE" sz="2799" dirty="0">
                <a:solidFill>
                  <a:schemeClr val="tx2">
                    <a:lumMod val="75000"/>
                  </a:schemeClr>
                </a:solidFill>
                <a:latin typeface="Arimo Bold" panose="020B0604020202020204" charset="0"/>
                <a:ea typeface="Arimo Bold" panose="020B0604020202020204" charset="0"/>
                <a:cs typeface="Arimo Bold" panose="020B0604020202020204" charset="0"/>
              </a:rPr>
              <a:t> wurde von der </a:t>
            </a:r>
            <a:r>
              <a:rPr lang="de-DE" sz="2799" dirty="0">
                <a:solidFill>
                  <a:srgbClr val="DD7373"/>
                </a:solidFill>
                <a:latin typeface="Arimo Bold" panose="020B0604020202020204" charset="0"/>
                <a:ea typeface="Arimo Bold" panose="020B0604020202020204" charset="0"/>
                <a:cs typeface="Arimo Bold" panose="020B0604020202020204" charset="0"/>
              </a:rPr>
              <a:t>Generalversammlung der Vereinten Nationen am 20. November 1989 </a:t>
            </a:r>
            <a:r>
              <a:rPr lang="de-DE" sz="2799" dirty="0">
                <a:solidFill>
                  <a:schemeClr val="tx2">
                    <a:lumMod val="75000"/>
                  </a:schemeClr>
                </a:solidFill>
                <a:latin typeface="Arimo Bold" panose="020B0604020202020204" charset="0"/>
                <a:ea typeface="Arimo Bold" panose="020B0604020202020204" charset="0"/>
                <a:cs typeface="Arimo Bold" panose="020B0604020202020204" charset="0"/>
              </a:rPr>
              <a:t>angenommen.</a:t>
            </a:r>
          </a:p>
          <a:p>
            <a:pPr algn="ctr">
              <a:lnSpc>
                <a:spcPts val="3359"/>
              </a:lnSpc>
              <a:spcBef>
                <a:spcPct val="0"/>
              </a:spcBef>
            </a:pPr>
            <a:endParaRPr lang="en-US" sz="2799" dirty="0">
              <a:solidFill>
                <a:schemeClr val="tx2">
                  <a:lumMod val="75000"/>
                </a:schemeClr>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30526A"/>
                </a:solidFill>
                <a:latin typeface="Arimo Bold" panose="020B0604020202020204" charset="0"/>
                <a:ea typeface="Arimo Bold" panose="020B0604020202020204" charset="0"/>
                <a:cs typeface="Arimo Bold" panose="020B0604020202020204" charset="0"/>
              </a:rPr>
              <a:t>Insbesondere gibt es </a:t>
            </a:r>
            <a:r>
              <a:rPr lang="de-DE" sz="2799" dirty="0">
                <a:solidFill>
                  <a:srgbClr val="DD7373"/>
                </a:solidFill>
                <a:latin typeface="Arimo Bold" panose="020B0604020202020204" charset="0"/>
                <a:ea typeface="Arimo Bold" panose="020B0604020202020204" charset="0"/>
                <a:cs typeface="Arimo Bold" panose="020B0604020202020204" charset="0"/>
              </a:rPr>
              <a:t>vier allgemeine Grundsätze</a:t>
            </a:r>
            <a:r>
              <a:rPr lang="de-DE" sz="2799" dirty="0">
                <a:solidFill>
                  <a:srgbClr val="30526A"/>
                </a:solidFill>
                <a:latin typeface="Arimo Bold" panose="020B0604020202020204" charset="0"/>
                <a:ea typeface="Arimo Bold" panose="020B0604020202020204" charset="0"/>
                <a:cs typeface="Arimo Bold" panose="020B0604020202020204" charset="0"/>
              </a:rPr>
              <a:t>, die sich durch alle in der Konvention formulierten Prinzipien ziehen und die die Maßnahmen zur Förderung und Gewährleistung der in der Konvention enthaltenen Rechte für Personen unter 18 Jahren regeln müssen.</a:t>
            </a:r>
          </a:p>
          <a:p>
            <a:pPr algn="ctr">
              <a:lnSpc>
                <a:spcPts val="3359"/>
              </a:lnSpc>
              <a:spcBef>
                <a:spcPct val="0"/>
              </a:spcBef>
            </a:pPr>
            <a:endParaRPr lang="en-US" sz="2799" dirty="0">
              <a:solidFill>
                <a:srgbClr val="30526A"/>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2: </a:t>
            </a:r>
            <a:r>
              <a:rPr lang="en-US" sz="2799" dirty="0" err="1">
                <a:solidFill>
                  <a:srgbClr val="4958B0"/>
                </a:solidFill>
                <a:latin typeface="Arimo Bold" panose="020B0604020202020204" charset="0"/>
                <a:ea typeface="Arimo Bold" panose="020B0604020202020204" charset="0"/>
                <a:cs typeface="Arimo Bold" panose="020B0604020202020204" charset="0"/>
              </a:rPr>
              <a:t>Grundsatz</a:t>
            </a:r>
            <a:r>
              <a:rPr lang="en-US" sz="2799" dirty="0">
                <a:solidFill>
                  <a:srgbClr val="4958B0"/>
                </a:solidFill>
                <a:latin typeface="Arimo Bold" panose="020B0604020202020204" charset="0"/>
                <a:ea typeface="Arimo Bold" panose="020B0604020202020204" charset="0"/>
                <a:cs typeface="Arimo Bold" panose="020B0604020202020204" charset="0"/>
              </a:rPr>
              <a:t> der </a:t>
            </a:r>
            <a:r>
              <a:rPr lang="en-US" sz="2799" dirty="0" err="1">
                <a:solidFill>
                  <a:srgbClr val="4958B0"/>
                </a:solidFill>
                <a:latin typeface="Arimo Bold" panose="020B0604020202020204" charset="0"/>
                <a:ea typeface="Arimo Bold" panose="020B0604020202020204" charset="0"/>
                <a:cs typeface="Arimo Bold" panose="020B0604020202020204" charset="0"/>
              </a:rPr>
              <a:t>Nichtdiskriminierung</a:t>
            </a: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3.1:</a:t>
            </a:r>
            <a:r>
              <a:rPr lang="en-US" sz="2799" dirty="0">
                <a:solidFill>
                  <a:srgbClr val="4958B0"/>
                </a:solidFill>
                <a:latin typeface="Arimo Bold" panose="020B0604020202020204" charset="0"/>
                <a:ea typeface="Arimo Bold" panose="020B0604020202020204" charset="0"/>
                <a:cs typeface="Arimo Bold" panose="020B0604020202020204" charset="0"/>
              </a:rPr>
              <a:t> Das Wohl des </a:t>
            </a:r>
            <a:r>
              <a:rPr lang="en-US" sz="2799" dirty="0" err="1">
                <a:solidFill>
                  <a:srgbClr val="4958B0"/>
                </a:solidFill>
                <a:latin typeface="Arimo Bold" panose="020B0604020202020204" charset="0"/>
                <a:ea typeface="Arimo Bold" panose="020B0604020202020204" charset="0"/>
                <a:cs typeface="Arimo Bold" panose="020B0604020202020204" charset="0"/>
              </a:rPr>
              <a:t>Kindes</a:t>
            </a: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Art. 6:</a:t>
            </a:r>
            <a:r>
              <a:rPr lang="en-US" sz="2799" dirty="0">
                <a:solidFill>
                  <a:srgbClr val="4958B0"/>
                </a:solidFill>
                <a:latin typeface="Arimo Bold" panose="020B0604020202020204" charset="0"/>
                <a:ea typeface="Arimo Bold" panose="020B0604020202020204" charset="0"/>
                <a:cs typeface="Arimo Bold" panose="020B0604020202020204" charset="0"/>
              </a:rPr>
              <a:t> </a:t>
            </a:r>
            <a:r>
              <a:rPr lang="de-DE" sz="2799" dirty="0">
                <a:solidFill>
                  <a:srgbClr val="4958B0"/>
                </a:solidFill>
                <a:latin typeface="Arimo Bold" panose="020B0604020202020204" charset="0"/>
                <a:ea typeface="Arimo Bold" panose="020B0604020202020204" charset="0"/>
                <a:cs typeface="Arimo Bold" panose="020B0604020202020204" charset="0"/>
              </a:rPr>
              <a:t>Recht auf Leben, Überleben und Entwicklung des Kindes</a:t>
            </a:r>
          </a:p>
          <a:p>
            <a:pPr algn="ctr">
              <a:lnSpc>
                <a:spcPts val="3359"/>
              </a:lnSpc>
              <a:spcBef>
                <a:spcPct val="0"/>
              </a:spcBef>
            </a:pPr>
            <a:endParaRPr lang="en-US" sz="2799" dirty="0">
              <a:solidFill>
                <a:srgbClr val="4958B0"/>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en-US" sz="2799" dirty="0">
                <a:solidFill>
                  <a:srgbClr val="DD7373"/>
                </a:solidFill>
                <a:latin typeface="Arimo Bold" panose="020B0604020202020204" charset="0"/>
                <a:ea typeface="Arimo Bold" panose="020B0604020202020204" charset="0"/>
                <a:cs typeface="Arimo Bold" panose="020B0604020202020204" charset="0"/>
              </a:rPr>
              <a:t>            Art. 12: </a:t>
            </a:r>
            <a:r>
              <a:rPr lang="de-DE" sz="2799" dirty="0">
                <a:solidFill>
                  <a:srgbClr val="4958B0"/>
                </a:solidFill>
                <a:latin typeface="Arimo Bold" panose="020B0604020202020204" charset="0"/>
                <a:ea typeface="Arimo Bold" panose="020B0604020202020204" charset="0"/>
                <a:cs typeface="Arimo Bold" panose="020B0604020202020204" charset="0"/>
              </a:rPr>
              <a:t>Grundsatz der Beteiligung und der Achtung der Meinung des Kindes</a:t>
            </a:r>
            <a:endParaRPr lang="en-US" sz="2799" dirty="0">
              <a:solidFill>
                <a:srgbClr val="4958B0"/>
              </a:solidFill>
              <a:latin typeface="Arimo Bold" panose="020B0604020202020204" charset="0"/>
              <a:ea typeface="Arimo Bold" panose="020B0604020202020204" charset="0"/>
              <a:cs typeface="Arimo Bold" panose="020B0604020202020204" charset="0"/>
            </a:endParaRPr>
          </a:p>
        </p:txBody>
      </p:sp>
      <p:sp>
        <p:nvSpPr>
          <p:cNvPr id="7" name="Foliennummernplatzhalter 6"/>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434977" y="780345"/>
            <a:ext cx="16500721" cy="7989367"/>
          </a:xfrm>
          <a:prstGeom prst="rect">
            <a:avLst/>
          </a:prstGeom>
        </p:spPr>
        <p:txBody>
          <a:bodyPr lIns="0" tIns="0" rIns="0" bIns="0" rtlCol="0" anchor="t">
            <a:spAutoFit/>
          </a:bodyPr>
          <a:lstStyle/>
          <a:p>
            <a:pPr algn="ctr">
              <a:lnSpc>
                <a:spcPts val="3359"/>
              </a:lnSpc>
              <a:spcBef>
                <a:spcPct val="0"/>
              </a:spcBef>
            </a:pPr>
            <a:endParaRPr dirty="0"/>
          </a:p>
          <a:p>
            <a:pPr algn="ctr">
              <a:lnSpc>
                <a:spcPts val="3359"/>
              </a:lnSpc>
              <a:spcBef>
                <a:spcPct val="0"/>
              </a:spcBef>
            </a:pPr>
            <a:endParaRPr lang="de-DE"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204D68"/>
                </a:solidFill>
                <a:latin typeface="Arimo Bold" panose="020B0604020202020204" charset="0"/>
                <a:ea typeface="Arimo Bold" panose="020B0604020202020204" charset="0"/>
                <a:cs typeface="Arimo Bold" panose="020B0604020202020204" charset="0"/>
              </a:rPr>
              <a:t>Das Konzept der </a:t>
            </a:r>
            <a:r>
              <a:rPr lang="de-DE" sz="2799" dirty="0">
                <a:solidFill>
                  <a:srgbClr val="DD7373"/>
                </a:solidFill>
                <a:latin typeface="Arimo Bold" panose="020B0604020202020204" charset="0"/>
                <a:ea typeface="Arimo Bold" panose="020B0604020202020204" charset="0"/>
                <a:cs typeface="Arimo Bold" panose="020B0604020202020204" charset="0"/>
              </a:rPr>
              <a:t>kindgerechten Justiz </a:t>
            </a:r>
            <a:r>
              <a:rPr lang="de-DE" sz="2799" dirty="0">
                <a:solidFill>
                  <a:srgbClr val="204D68"/>
                </a:solidFill>
                <a:latin typeface="Arimo Bold" panose="020B0604020202020204" charset="0"/>
                <a:ea typeface="Arimo Bold" panose="020B0604020202020204" charset="0"/>
                <a:cs typeface="Arimo Bold" panose="020B0604020202020204" charset="0"/>
              </a:rPr>
              <a:t>wurde entwickelt, um einige dieser Bedenken aufzugreifen, die auch in der EU-Opferschutzrichtlinie (EU-Richtlinie 2012/29/EU) angesprochen werden, in der kindliche Opfer als besonders schutzbedürftige Opfer anerkannt werden.</a:t>
            </a:r>
          </a:p>
          <a:p>
            <a:pPr algn="ctr">
              <a:lnSpc>
                <a:spcPts val="3359"/>
              </a:lnSpc>
              <a:spcBef>
                <a:spcPct val="0"/>
              </a:spcBef>
            </a:pPr>
            <a:endParaRPr lang="de-DE"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204D68"/>
                </a:solidFill>
                <a:latin typeface="Arimo Bold" panose="020B0604020202020204" charset="0"/>
                <a:ea typeface="Arimo Bold" panose="020B0604020202020204" charset="0"/>
                <a:cs typeface="Arimo Bold" panose="020B0604020202020204" charset="0"/>
              </a:rPr>
              <a:t>Der Europarat definiert eine kinderfreundliche Justiz wie folgt: </a:t>
            </a:r>
          </a:p>
          <a:p>
            <a:pPr algn="ctr">
              <a:lnSpc>
                <a:spcPts val="3359"/>
              </a:lnSpc>
              <a:spcBef>
                <a:spcPct val="0"/>
              </a:spcBef>
            </a:pPr>
            <a:endParaRPr lang="en-US"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919"/>
              </a:lnSpc>
            </a:pPr>
            <a:r>
              <a:rPr lang="en-US" sz="2799" dirty="0">
                <a:solidFill>
                  <a:srgbClr val="DD7373"/>
                </a:solidFill>
                <a:latin typeface="Arimo Bold" panose="020B0604020202020204" charset="0"/>
                <a:ea typeface="Arimo Bold" panose="020B0604020202020204" charset="0"/>
                <a:cs typeface="Arimo Bold" panose="020B0604020202020204" charset="0"/>
              </a:rPr>
              <a:t>• </a:t>
            </a:r>
            <a:r>
              <a:rPr lang="de-DE" sz="2799" dirty="0">
                <a:solidFill>
                  <a:srgbClr val="DD7373"/>
                </a:solidFill>
                <a:latin typeface="Arimo Bold" panose="020B0604020202020204" charset="0"/>
                <a:ea typeface="Arimo Bold" panose="020B0604020202020204" charset="0"/>
                <a:cs typeface="Arimo Bold" panose="020B0604020202020204" charset="0"/>
              </a:rPr>
              <a:t>zugänglich;</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altersgerecht;</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zügig;</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sorgfältig;</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an die Bedürfnisse des Kindes angepasst und auf sie ausgerichtet;</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Wahrung des Rechts auf ein ordnungsgemäßes Verfahren;</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Wahrung des Rechts auf Teilnahme am Verfahren und auf Verständigung;</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Achtung des Rechts auf ein Privat- und Familienleben;</a:t>
            </a:r>
          </a:p>
          <a:p>
            <a:pPr marL="457200" indent="-457200" algn="ctr">
              <a:lnSpc>
                <a:spcPts val="3919"/>
              </a:lnSpc>
              <a:buFont typeface="Arial" panose="020B0604020202020204" pitchFamily="34" charset="0"/>
              <a:buChar char="•"/>
            </a:pPr>
            <a:r>
              <a:rPr lang="de-DE" sz="2799" dirty="0">
                <a:solidFill>
                  <a:srgbClr val="DD7373"/>
                </a:solidFill>
                <a:latin typeface="Arimo Bold" panose="020B0604020202020204" charset="0"/>
                <a:ea typeface="Arimo Bold" panose="020B0604020202020204" charset="0"/>
                <a:cs typeface="Arimo Bold" panose="020B0604020202020204" charset="0"/>
              </a:rPr>
              <a:t>Achtung des Rechts auf Integrität und Würde.</a:t>
            </a:r>
            <a:endParaRPr lang="en-US" sz="2799" dirty="0">
              <a:solidFill>
                <a:srgbClr val="DD7373"/>
              </a:solidFill>
              <a:latin typeface="Arimo Bold" panose="020B0604020202020204" charset="0"/>
              <a:ea typeface="Arimo Bold" panose="020B0604020202020204" charset="0"/>
              <a:cs typeface="Arimo Bold" panose="020B0604020202020204" charset="0"/>
            </a:endParaRPr>
          </a:p>
        </p:txBody>
      </p:sp>
      <p:sp>
        <p:nvSpPr>
          <p:cNvPr id="9" name="TextBox 9"/>
          <p:cNvSpPr txBox="1"/>
          <p:nvPr/>
        </p:nvSpPr>
        <p:spPr>
          <a:xfrm>
            <a:off x="1833317" y="300332"/>
            <a:ext cx="15425983" cy="936154"/>
          </a:xfrm>
          <a:prstGeom prst="rect">
            <a:avLst/>
          </a:prstGeom>
        </p:spPr>
        <p:txBody>
          <a:bodyPr lIns="0" tIns="0" rIns="0" bIns="0" rtlCol="0" anchor="t">
            <a:spAutoFit/>
          </a:bodyPr>
          <a:lstStyle/>
          <a:p>
            <a:pPr algn="ctr">
              <a:lnSpc>
                <a:spcPts val="7274"/>
              </a:lnSpc>
              <a:spcBef>
                <a:spcPct val="0"/>
              </a:spcBef>
            </a:pPr>
            <a:r>
              <a:rPr lang="en-US" sz="6000" dirty="0" err="1">
                <a:solidFill>
                  <a:srgbClr val="2D5974"/>
                </a:solidFill>
                <a:effectLst>
                  <a:outerShdw blurRad="38100" dist="38100" dir="2700000" algn="tl">
                    <a:srgbClr val="000000">
                      <a:alpha val="43137"/>
                    </a:srgbClr>
                  </a:outerShdw>
                </a:effectLst>
                <a:latin typeface="Barlow Bold"/>
              </a:rPr>
              <a:t>Kindgerechte</a:t>
            </a:r>
            <a:r>
              <a:rPr lang="en-US" sz="6000" dirty="0">
                <a:solidFill>
                  <a:srgbClr val="2D5974"/>
                </a:solidFill>
                <a:effectLst>
                  <a:outerShdw blurRad="38100" dist="38100" dir="2700000" algn="tl">
                    <a:srgbClr val="000000">
                      <a:alpha val="43137"/>
                    </a:srgbClr>
                  </a:outerShdw>
                </a:effectLst>
                <a:latin typeface="Barlow Bold"/>
              </a:rPr>
              <a:t> </a:t>
            </a:r>
            <a:r>
              <a:rPr lang="en-US" sz="6000" dirty="0" err="1">
                <a:solidFill>
                  <a:srgbClr val="2D5974"/>
                </a:solidFill>
                <a:effectLst>
                  <a:outerShdw blurRad="38100" dist="38100" dir="2700000" algn="tl">
                    <a:srgbClr val="000000">
                      <a:alpha val="43137"/>
                    </a:srgbClr>
                  </a:outerShdw>
                </a:effectLst>
                <a:latin typeface="Barlow Bold"/>
              </a:rPr>
              <a:t>Justiz</a:t>
            </a:r>
            <a:r>
              <a:rPr lang="en-US" sz="6000" dirty="0">
                <a:solidFill>
                  <a:srgbClr val="2D5974"/>
                </a:solidFill>
                <a:effectLst>
                  <a:outerShdw blurRad="38100" dist="38100" dir="2700000" algn="tl">
                    <a:srgbClr val="000000">
                      <a:alpha val="43137"/>
                    </a:srgbClr>
                  </a:outerShdw>
                </a:effectLst>
                <a:latin typeface="Barlow Bold"/>
              </a:rPr>
              <a:t> </a:t>
            </a:r>
          </a:p>
        </p:txBody>
      </p:sp>
      <p:sp>
        <p:nvSpPr>
          <p:cNvPr id="10" name="Foliennummernplatzhalter 9"/>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07078" y="7701"/>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1676400" y="657821"/>
            <a:ext cx="15425983" cy="856004"/>
          </a:xfrm>
          <a:prstGeom prst="rect">
            <a:avLst/>
          </a:prstGeom>
        </p:spPr>
        <p:txBody>
          <a:bodyPr lIns="0" tIns="0" rIns="0" bIns="0" rtlCol="0" anchor="t">
            <a:spAutoFit/>
          </a:bodyPr>
          <a:lstStyle/>
          <a:p>
            <a:pPr algn="ctr">
              <a:lnSpc>
                <a:spcPts val="7274"/>
              </a:lnSpc>
              <a:spcBef>
                <a:spcPct val="0"/>
              </a:spcBef>
            </a:pPr>
            <a:r>
              <a:rPr lang="en-US" sz="6000" dirty="0" err="1" smtClean="0">
                <a:solidFill>
                  <a:srgbClr val="2D5974"/>
                </a:solidFill>
                <a:effectLst>
                  <a:outerShdw blurRad="38100" dist="38100" dir="2700000" algn="tl">
                    <a:srgbClr val="000000">
                      <a:alpha val="43137"/>
                    </a:srgbClr>
                  </a:outerShdw>
                </a:effectLst>
                <a:latin typeface="Barlow Bold"/>
              </a:rPr>
              <a:t>Rechtliche</a:t>
            </a:r>
            <a:r>
              <a:rPr lang="en-US" sz="6000" dirty="0" smtClean="0">
                <a:solidFill>
                  <a:srgbClr val="2D5974"/>
                </a:solidFill>
                <a:effectLst>
                  <a:outerShdw blurRad="38100" dist="38100" dir="2700000" algn="tl">
                    <a:srgbClr val="000000">
                      <a:alpha val="43137"/>
                    </a:srgbClr>
                  </a:outerShdw>
                </a:effectLst>
                <a:latin typeface="Barlow Bold"/>
              </a:rPr>
              <a:t> </a:t>
            </a:r>
            <a:r>
              <a:rPr lang="en-US" sz="6000" dirty="0" err="1" smtClean="0">
                <a:solidFill>
                  <a:srgbClr val="2D5974"/>
                </a:solidFill>
                <a:effectLst>
                  <a:outerShdw blurRad="38100" dist="38100" dir="2700000" algn="tl">
                    <a:srgbClr val="000000">
                      <a:alpha val="43137"/>
                    </a:srgbClr>
                  </a:outerShdw>
                </a:effectLst>
                <a:latin typeface="Barlow Bold"/>
              </a:rPr>
              <a:t>Entwicklungen</a:t>
            </a:r>
            <a:r>
              <a:rPr lang="en-US" sz="6000" dirty="0" smtClean="0">
                <a:solidFill>
                  <a:srgbClr val="2D5974"/>
                </a:solidFill>
                <a:effectLst>
                  <a:outerShdw blurRad="38100" dist="38100" dir="2700000" algn="tl">
                    <a:srgbClr val="000000">
                      <a:alpha val="43137"/>
                    </a:srgbClr>
                  </a:outerShdw>
                </a:effectLst>
                <a:latin typeface="Barlow Bold"/>
              </a:rPr>
              <a:t> </a:t>
            </a:r>
            <a:endParaRPr lang="en-US" sz="60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26</a:t>
            </a:fld>
            <a:endParaRPr lang="en-US"/>
          </a:p>
        </p:txBody>
      </p:sp>
      <p:sp>
        <p:nvSpPr>
          <p:cNvPr id="11" name="Textplatzhalter 6">
            <a:extLst>
              <a:ext uri="{FF2B5EF4-FFF2-40B4-BE49-F238E27FC236}">
                <a16:creationId xmlns:a16="http://schemas.microsoft.com/office/drawing/2014/main" id="{6AAA8D25-62FA-4EDC-8E97-625840BD7FF8}"/>
              </a:ext>
            </a:extLst>
          </p:cNvPr>
          <p:cNvSpPr txBox="1">
            <a:spLocks/>
          </p:cNvSpPr>
          <p:nvPr/>
        </p:nvSpPr>
        <p:spPr>
          <a:xfrm>
            <a:off x="1668933" y="2076265"/>
            <a:ext cx="16001999" cy="707324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89844" indent="-489844" algn="l">
              <a:buClr>
                <a:schemeClr val="accent1"/>
              </a:buClr>
              <a:buFont typeface="Wingdings" panose="05000000000000000000" pitchFamily="2" charset="2"/>
              <a:buChar char="Ø"/>
            </a:pPr>
            <a:r>
              <a:rPr lang="de-DE" sz="3200" b="1" dirty="0" smtClean="0">
                <a:solidFill>
                  <a:schemeClr val="tx1"/>
                </a:solidFill>
              </a:rPr>
              <a:t>Gesetz zur Bekämpfung sexualisierter Gewalt gegen Kinder </a:t>
            </a:r>
            <a:r>
              <a:rPr lang="de-DE" sz="3200" b="1" dirty="0" smtClean="0">
                <a:solidFill>
                  <a:schemeClr val="tx1"/>
                </a:solidFill>
              </a:rPr>
              <a:t>von 2021</a:t>
            </a:r>
            <a:endParaRPr lang="de-DE" sz="3200" b="1" dirty="0" smtClean="0">
              <a:solidFill>
                <a:schemeClr val="tx1"/>
              </a:solidFill>
            </a:endParaRPr>
          </a:p>
          <a:p>
            <a:pPr algn="l">
              <a:buClr>
                <a:schemeClr val="accent1"/>
              </a:buClr>
            </a:pPr>
            <a:endParaRPr lang="de-DE" sz="3200" dirty="0" smtClean="0">
              <a:solidFill>
                <a:schemeClr val="tx1"/>
              </a:solidFill>
            </a:endParaRPr>
          </a:p>
          <a:p>
            <a:pPr marL="489844" indent="-489844" algn="l">
              <a:buClr>
                <a:schemeClr val="accent1"/>
              </a:buClr>
              <a:buFont typeface="Arial" panose="020B0604020202020204" pitchFamily="34" charset="0"/>
              <a:buChar char="•"/>
            </a:pPr>
            <a:r>
              <a:rPr lang="de-DE" sz="3200" dirty="0" smtClean="0">
                <a:solidFill>
                  <a:schemeClr val="tx1"/>
                </a:solidFill>
              </a:rPr>
              <a:t>Qualifikationsanforderungen für Familienrichterinnen und Familienrichter, </a:t>
            </a:r>
            <a:r>
              <a:rPr lang="de-DE" sz="3200" dirty="0">
                <a:solidFill>
                  <a:schemeClr val="tx1"/>
                </a:solidFill>
              </a:rPr>
              <a:t>Jugendrichterinnen und Jugendrichter sowie Jugendstaatsanwältinnen und Jugendstaatsanwälte</a:t>
            </a:r>
          </a:p>
          <a:p>
            <a:pPr marL="489844" indent="-489844" algn="l">
              <a:buClr>
                <a:schemeClr val="accent1"/>
              </a:buClr>
              <a:buFont typeface="Arial" panose="020B0604020202020204" pitchFamily="34" charset="0"/>
              <a:buChar char="•"/>
            </a:pPr>
            <a:r>
              <a:rPr lang="de-DE" sz="3200" dirty="0">
                <a:solidFill>
                  <a:schemeClr val="tx1"/>
                </a:solidFill>
              </a:rPr>
              <a:t>Verankerung von </a:t>
            </a:r>
            <a:r>
              <a:rPr lang="de-DE" sz="3200" dirty="0" smtClean="0">
                <a:solidFill>
                  <a:schemeClr val="tx1"/>
                </a:solidFill>
              </a:rPr>
              <a:t>konkreten persönlichen und fachlichen Eignungsvoraussetzungen für Verfahrensbeistände</a:t>
            </a:r>
          </a:p>
          <a:p>
            <a:pPr marL="489844" indent="-489844" algn="l">
              <a:buClr>
                <a:schemeClr val="accent1"/>
              </a:buClr>
              <a:buFont typeface="Arial" panose="020B0604020202020204" pitchFamily="34" charset="0"/>
              <a:buChar char="•"/>
            </a:pPr>
            <a:r>
              <a:rPr lang="de-DE" sz="3200" dirty="0" smtClean="0">
                <a:solidFill>
                  <a:schemeClr val="tx1"/>
                </a:solidFill>
              </a:rPr>
              <a:t>Kindesanhörung im </a:t>
            </a:r>
            <a:r>
              <a:rPr lang="de-DE" sz="3200" dirty="0" err="1" smtClean="0">
                <a:solidFill>
                  <a:schemeClr val="tx1"/>
                </a:solidFill>
              </a:rPr>
              <a:t>Kindschaftsverfahren</a:t>
            </a:r>
            <a:r>
              <a:rPr lang="de-DE" sz="3200" dirty="0" smtClean="0">
                <a:solidFill>
                  <a:schemeClr val="tx1"/>
                </a:solidFill>
              </a:rPr>
              <a:t> unabhängig vom Alter + Verschaffung eines persönlichen Eindrucks</a:t>
            </a:r>
          </a:p>
          <a:p>
            <a:pPr marL="489844" indent="-489844" algn="l">
              <a:buClr>
                <a:schemeClr val="accent1"/>
              </a:buClr>
              <a:buFont typeface="Arial" panose="020B0604020202020204" pitchFamily="34" charset="0"/>
              <a:buChar char="•"/>
            </a:pPr>
            <a:r>
              <a:rPr lang="de-DE" sz="3200" dirty="0" smtClean="0">
                <a:solidFill>
                  <a:schemeClr val="tx1"/>
                </a:solidFill>
              </a:rPr>
              <a:t>Beschleunigungsgebot</a:t>
            </a:r>
          </a:p>
          <a:p>
            <a:pPr marL="489844" indent="-489844">
              <a:buClr>
                <a:schemeClr val="accent1"/>
              </a:buClr>
              <a:buFont typeface="Arial" panose="020B0604020202020204" pitchFamily="34" charset="0"/>
              <a:buChar char="•"/>
            </a:pPr>
            <a:endParaRPr lang="de-DE" sz="3000"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endParaRPr lang="de-DE" dirty="0"/>
          </a:p>
        </p:txBody>
      </p:sp>
    </p:spTree>
    <p:extLst>
      <p:ext uri="{BB962C8B-B14F-4D97-AF65-F5344CB8AC3E}">
        <p14:creationId xmlns:p14="http://schemas.microsoft.com/office/powerpoint/2010/main" val="1592338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1354477" y="-16411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1676400" y="657821"/>
            <a:ext cx="15425983" cy="856004"/>
          </a:xfrm>
          <a:prstGeom prst="rect">
            <a:avLst/>
          </a:prstGeom>
        </p:spPr>
        <p:txBody>
          <a:bodyPr lIns="0" tIns="0" rIns="0" bIns="0" rtlCol="0" anchor="t">
            <a:spAutoFit/>
          </a:bodyPr>
          <a:lstStyle/>
          <a:p>
            <a:pPr algn="ctr">
              <a:lnSpc>
                <a:spcPts val="7274"/>
              </a:lnSpc>
              <a:spcBef>
                <a:spcPct val="0"/>
              </a:spcBef>
            </a:pPr>
            <a:r>
              <a:rPr lang="en-US" sz="6000" dirty="0" err="1" smtClean="0">
                <a:solidFill>
                  <a:srgbClr val="2D5974"/>
                </a:solidFill>
                <a:effectLst>
                  <a:outerShdw blurRad="38100" dist="38100" dir="2700000" algn="tl">
                    <a:srgbClr val="000000">
                      <a:alpha val="43137"/>
                    </a:srgbClr>
                  </a:outerShdw>
                </a:effectLst>
                <a:latin typeface="Barlow Bold"/>
              </a:rPr>
              <a:t>Rechtliche</a:t>
            </a:r>
            <a:r>
              <a:rPr lang="en-US" sz="6000" dirty="0" smtClean="0">
                <a:solidFill>
                  <a:srgbClr val="2D5974"/>
                </a:solidFill>
                <a:effectLst>
                  <a:outerShdw blurRad="38100" dist="38100" dir="2700000" algn="tl">
                    <a:srgbClr val="000000">
                      <a:alpha val="43137"/>
                    </a:srgbClr>
                  </a:outerShdw>
                </a:effectLst>
                <a:latin typeface="Barlow Bold"/>
              </a:rPr>
              <a:t> </a:t>
            </a:r>
            <a:r>
              <a:rPr lang="en-US" sz="6000" dirty="0" err="1" smtClean="0">
                <a:solidFill>
                  <a:srgbClr val="2D5974"/>
                </a:solidFill>
                <a:effectLst>
                  <a:outerShdw blurRad="38100" dist="38100" dir="2700000" algn="tl">
                    <a:srgbClr val="000000">
                      <a:alpha val="43137"/>
                    </a:srgbClr>
                  </a:outerShdw>
                </a:effectLst>
                <a:latin typeface="Barlow Bold"/>
              </a:rPr>
              <a:t>Entwicklungen</a:t>
            </a:r>
            <a:r>
              <a:rPr lang="en-US" sz="6000" dirty="0" smtClean="0">
                <a:solidFill>
                  <a:srgbClr val="2D5974"/>
                </a:solidFill>
                <a:effectLst>
                  <a:outerShdw blurRad="38100" dist="38100" dir="2700000" algn="tl">
                    <a:srgbClr val="000000">
                      <a:alpha val="43137"/>
                    </a:srgbClr>
                  </a:outerShdw>
                </a:effectLst>
                <a:latin typeface="Barlow Bold"/>
              </a:rPr>
              <a:t> </a:t>
            </a:r>
            <a:endParaRPr lang="en-US" sz="60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27</a:t>
            </a:fld>
            <a:endParaRPr lang="en-US"/>
          </a:p>
        </p:txBody>
      </p:sp>
      <p:sp>
        <p:nvSpPr>
          <p:cNvPr id="8" name="Rechteck 7"/>
          <p:cNvSpPr/>
          <p:nvPr/>
        </p:nvSpPr>
        <p:spPr>
          <a:xfrm>
            <a:off x="1371600" y="1847879"/>
            <a:ext cx="14859000" cy="5509200"/>
          </a:xfrm>
          <a:prstGeom prst="rect">
            <a:avLst/>
          </a:prstGeom>
        </p:spPr>
        <p:txBody>
          <a:bodyPr wrap="square">
            <a:spAutoFit/>
          </a:bodyPr>
          <a:lstStyle/>
          <a:p>
            <a:pPr marL="489844" indent="-489844">
              <a:buClr>
                <a:schemeClr val="accent1"/>
              </a:buClr>
              <a:buFont typeface="Wingdings" panose="05000000000000000000" pitchFamily="2" charset="2"/>
              <a:buChar char="Ø"/>
            </a:pPr>
            <a:r>
              <a:rPr lang="de-DE" sz="3200" b="1" dirty="0"/>
              <a:t>Gesetz zur Stärkung von Kindern und Jugendlichen (KJSG), Juni </a:t>
            </a:r>
            <a:r>
              <a:rPr lang="de-DE" sz="3200" b="1" dirty="0" smtClean="0"/>
              <a:t>2021</a:t>
            </a:r>
          </a:p>
          <a:p>
            <a:pPr marL="489844" indent="-489844">
              <a:buClr>
                <a:schemeClr val="accent1"/>
              </a:buClr>
              <a:buFont typeface="Arial" panose="020B0604020202020204" pitchFamily="34" charset="0"/>
              <a:buChar char="•"/>
            </a:pPr>
            <a:endParaRPr lang="de-DE" sz="3200" dirty="0"/>
          </a:p>
          <a:p>
            <a:pPr marL="489844" indent="-489844">
              <a:buClr>
                <a:schemeClr val="accent1"/>
              </a:buClr>
              <a:buFont typeface="Arial" panose="020B0604020202020204" pitchFamily="34" charset="0"/>
              <a:buChar char="•"/>
            </a:pPr>
            <a:r>
              <a:rPr lang="de-DE" sz="3200" dirty="0"/>
              <a:t>eigener, uneingeschränkter Beratungsanspruch für </a:t>
            </a:r>
            <a:r>
              <a:rPr lang="de-DE" sz="3200" dirty="0" err="1"/>
              <a:t>Ki</a:t>
            </a:r>
            <a:r>
              <a:rPr lang="de-DE" sz="3200" dirty="0"/>
              <a:t>/</a:t>
            </a:r>
            <a:r>
              <a:rPr lang="de-DE" sz="3200" dirty="0" err="1"/>
              <a:t>Jug</a:t>
            </a:r>
            <a:r>
              <a:rPr lang="de-DE" sz="3200" dirty="0"/>
              <a:t> gegenüber der Kinder- und Jugendhilfe</a:t>
            </a:r>
          </a:p>
          <a:p>
            <a:pPr marL="489844" indent="-489844">
              <a:buClr>
                <a:schemeClr val="accent1"/>
              </a:buClr>
              <a:buFont typeface="Arial" panose="020B0604020202020204" pitchFamily="34" charset="0"/>
              <a:buChar char="•"/>
            </a:pPr>
            <a:r>
              <a:rPr lang="de-DE" sz="3200" dirty="0"/>
              <a:t>erweiterte Mitteilungspflicht der Strafverfolgungsbehörden und der Gerichte an die Jugendämter § 5 KKG</a:t>
            </a:r>
          </a:p>
          <a:p>
            <a:pPr marL="489844" indent="-489844">
              <a:buClr>
                <a:schemeClr val="accent1"/>
              </a:buClr>
              <a:buFont typeface="Arial" panose="020B0604020202020204" pitchFamily="34" charset="0"/>
              <a:buChar char="•"/>
            </a:pPr>
            <a:endParaRPr lang="de-DE" sz="3200" dirty="0"/>
          </a:p>
          <a:p>
            <a:pPr marL="489844" indent="-489844">
              <a:buClr>
                <a:schemeClr val="accent1"/>
              </a:buClr>
              <a:buFont typeface="Arial" panose="020B0604020202020204" pitchFamily="34" charset="0"/>
              <a:buChar char="•"/>
            </a:pPr>
            <a:endParaRPr lang="de-DE" sz="3200" dirty="0"/>
          </a:p>
          <a:p>
            <a:pPr marL="489844" indent="-489844">
              <a:buClr>
                <a:schemeClr val="accent1"/>
              </a:buClr>
              <a:buFont typeface="Wingdings" panose="05000000000000000000" pitchFamily="2" charset="2"/>
              <a:buChar char="Ø"/>
            </a:pPr>
            <a:r>
              <a:rPr lang="de-DE" sz="3200" b="1" dirty="0"/>
              <a:t>Reform des Sozialen Entschädigungsrechts</a:t>
            </a:r>
          </a:p>
          <a:p>
            <a:pPr marL="489844" indent="-489844">
              <a:buClr>
                <a:schemeClr val="accent1"/>
              </a:buClr>
              <a:buFont typeface="Wingdings" panose="05000000000000000000" pitchFamily="2" charset="2"/>
              <a:buChar char="Ø"/>
            </a:pPr>
            <a:r>
              <a:rPr lang="de-DE" sz="3200" b="1" dirty="0"/>
              <a:t>Reform der Psychotherapieausbildung</a:t>
            </a:r>
          </a:p>
          <a:p>
            <a:pPr marL="489844" indent="-489844">
              <a:buClr>
                <a:schemeClr val="accent1"/>
              </a:buClr>
              <a:buFont typeface="Wingdings" panose="05000000000000000000" pitchFamily="2" charset="2"/>
              <a:buChar char="Ø"/>
            </a:pPr>
            <a:r>
              <a:rPr lang="de-DE" sz="3200" b="1" dirty="0" err="1"/>
              <a:t>Traumaambulanzverordnung</a:t>
            </a:r>
            <a:endParaRPr lang="de-DE" sz="3200" b="1" dirty="0"/>
          </a:p>
        </p:txBody>
      </p:sp>
    </p:spTree>
    <p:extLst>
      <p:ext uri="{BB962C8B-B14F-4D97-AF65-F5344CB8AC3E}">
        <p14:creationId xmlns:p14="http://schemas.microsoft.com/office/powerpoint/2010/main" val="1027322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1354477" y="-16411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990600" y="486431"/>
            <a:ext cx="15425983" cy="794448"/>
          </a:xfrm>
          <a:prstGeom prst="rect">
            <a:avLst/>
          </a:prstGeom>
        </p:spPr>
        <p:txBody>
          <a:bodyPr lIns="0" tIns="0" rIns="0" bIns="0" rtlCol="0" anchor="t">
            <a:spAutoFit/>
          </a:bodyPr>
          <a:lstStyle/>
          <a:p>
            <a:pPr algn="ctr">
              <a:lnSpc>
                <a:spcPts val="7274"/>
              </a:lnSpc>
              <a:spcBef>
                <a:spcPct val="0"/>
              </a:spcBef>
            </a:pPr>
            <a:r>
              <a:rPr lang="en-US" sz="3600" dirty="0" smtClean="0">
                <a:solidFill>
                  <a:srgbClr val="2D5974"/>
                </a:solidFill>
                <a:effectLst>
                  <a:outerShdw blurRad="38100" dist="38100" dir="2700000" algn="tl">
                    <a:srgbClr val="000000">
                      <a:alpha val="43137"/>
                    </a:srgbClr>
                  </a:outerShdw>
                </a:effectLst>
                <a:latin typeface="Barlow Bold"/>
              </a:rPr>
              <a:t>Der </a:t>
            </a:r>
            <a:r>
              <a:rPr lang="en-US" sz="3600" dirty="0" err="1" smtClean="0">
                <a:solidFill>
                  <a:srgbClr val="2D5974"/>
                </a:solidFill>
                <a:effectLst>
                  <a:outerShdw blurRad="38100" dist="38100" dir="2700000" algn="tl">
                    <a:srgbClr val="000000">
                      <a:alpha val="43137"/>
                    </a:srgbClr>
                  </a:outerShdw>
                </a:effectLst>
                <a:latin typeface="Barlow Bold"/>
              </a:rPr>
              <a:t>Nationale</a:t>
            </a:r>
            <a:r>
              <a:rPr lang="en-US" sz="3600" dirty="0" smtClean="0">
                <a:solidFill>
                  <a:srgbClr val="2D5974"/>
                </a:solidFill>
                <a:effectLst>
                  <a:outerShdw blurRad="38100" dist="38100" dir="2700000" algn="tl">
                    <a:srgbClr val="000000">
                      <a:alpha val="43137"/>
                    </a:srgbClr>
                  </a:outerShdw>
                </a:effectLst>
                <a:latin typeface="Barlow Bold"/>
              </a:rPr>
              <a:t> Rat </a:t>
            </a:r>
            <a:r>
              <a:rPr lang="en-US" sz="3600" dirty="0" err="1" smtClean="0">
                <a:solidFill>
                  <a:srgbClr val="2D5974"/>
                </a:solidFill>
                <a:effectLst>
                  <a:outerShdw blurRad="38100" dist="38100" dir="2700000" algn="tl">
                    <a:srgbClr val="000000">
                      <a:alpha val="43137"/>
                    </a:srgbClr>
                  </a:outerShdw>
                </a:effectLst>
                <a:latin typeface="Barlow Bold"/>
              </a:rPr>
              <a:t>gegen</a:t>
            </a:r>
            <a:r>
              <a:rPr lang="en-US" sz="3600" dirty="0" smtClean="0">
                <a:solidFill>
                  <a:srgbClr val="2D5974"/>
                </a:solidFill>
                <a:effectLst>
                  <a:outerShdw blurRad="38100" dist="38100" dir="2700000" algn="tl">
                    <a:srgbClr val="000000">
                      <a:alpha val="43137"/>
                    </a:srgbClr>
                  </a:outerShdw>
                </a:effectLst>
                <a:latin typeface="Barlow Bold"/>
              </a:rPr>
              <a:t> </a:t>
            </a:r>
            <a:r>
              <a:rPr lang="en-US" sz="3600" dirty="0" err="1" smtClean="0">
                <a:solidFill>
                  <a:srgbClr val="2D5974"/>
                </a:solidFill>
                <a:effectLst>
                  <a:outerShdw blurRad="38100" dist="38100" dir="2700000" algn="tl">
                    <a:srgbClr val="000000">
                      <a:alpha val="43137"/>
                    </a:srgbClr>
                  </a:outerShdw>
                </a:effectLst>
                <a:latin typeface="Barlow Bold"/>
              </a:rPr>
              <a:t>sexuelle</a:t>
            </a:r>
            <a:r>
              <a:rPr lang="en-US" sz="3600" dirty="0" smtClean="0">
                <a:solidFill>
                  <a:srgbClr val="2D5974"/>
                </a:solidFill>
                <a:effectLst>
                  <a:outerShdw blurRad="38100" dist="38100" dir="2700000" algn="tl">
                    <a:srgbClr val="000000">
                      <a:alpha val="43137"/>
                    </a:srgbClr>
                  </a:outerShdw>
                </a:effectLst>
                <a:latin typeface="Barlow Bold"/>
              </a:rPr>
              <a:t> </a:t>
            </a:r>
            <a:r>
              <a:rPr lang="en-US" sz="3600" dirty="0" err="1" smtClean="0">
                <a:solidFill>
                  <a:srgbClr val="2D5974"/>
                </a:solidFill>
                <a:effectLst>
                  <a:outerShdw blurRad="38100" dist="38100" dir="2700000" algn="tl">
                    <a:srgbClr val="000000">
                      <a:alpha val="43137"/>
                    </a:srgbClr>
                  </a:outerShdw>
                </a:effectLst>
                <a:latin typeface="Barlow Bold"/>
              </a:rPr>
              <a:t>Gewalt</a:t>
            </a:r>
            <a:r>
              <a:rPr lang="en-US" sz="3600" dirty="0" smtClean="0">
                <a:solidFill>
                  <a:srgbClr val="2D5974"/>
                </a:solidFill>
                <a:effectLst>
                  <a:outerShdw blurRad="38100" dist="38100" dir="2700000" algn="tl">
                    <a:srgbClr val="000000">
                      <a:alpha val="43137"/>
                    </a:srgbClr>
                  </a:outerShdw>
                </a:effectLst>
                <a:latin typeface="Barlow Bold"/>
              </a:rPr>
              <a:t> an </a:t>
            </a:r>
            <a:r>
              <a:rPr lang="en-US" sz="3600" dirty="0" err="1" smtClean="0">
                <a:solidFill>
                  <a:srgbClr val="2D5974"/>
                </a:solidFill>
                <a:effectLst>
                  <a:outerShdw blurRad="38100" dist="38100" dir="2700000" algn="tl">
                    <a:srgbClr val="000000">
                      <a:alpha val="43137"/>
                    </a:srgbClr>
                  </a:outerShdw>
                </a:effectLst>
                <a:latin typeface="Barlow Bold"/>
              </a:rPr>
              <a:t>Kindern</a:t>
            </a:r>
            <a:r>
              <a:rPr lang="en-US" sz="3600" dirty="0" smtClean="0">
                <a:solidFill>
                  <a:srgbClr val="2D5974"/>
                </a:solidFill>
                <a:effectLst>
                  <a:outerShdw blurRad="38100" dist="38100" dir="2700000" algn="tl">
                    <a:srgbClr val="000000">
                      <a:alpha val="43137"/>
                    </a:srgbClr>
                  </a:outerShdw>
                </a:effectLst>
                <a:latin typeface="Barlow Bold"/>
              </a:rPr>
              <a:t> und </a:t>
            </a:r>
            <a:r>
              <a:rPr lang="en-US" sz="3600" dirty="0" err="1" smtClean="0">
                <a:solidFill>
                  <a:srgbClr val="2D5974"/>
                </a:solidFill>
                <a:effectLst>
                  <a:outerShdw blurRad="38100" dist="38100" dir="2700000" algn="tl">
                    <a:srgbClr val="000000">
                      <a:alpha val="43137"/>
                    </a:srgbClr>
                  </a:outerShdw>
                </a:effectLst>
                <a:latin typeface="Barlow Bold"/>
              </a:rPr>
              <a:t>Jugendlichen</a:t>
            </a:r>
            <a:r>
              <a:rPr lang="en-US" sz="3600" dirty="0" smtClean="0">
                <a:solidFill>
                  <a:srgbClr val="2D5974"/>
                </a:solidFill>
                <a:effectLst>
                  <a:outerShdw blurRad="38100" dist="38100" dir="2700000" algn="tl">
                    <a:srgbClr val="000000">
                      <a:alpha val="43137"/>
                    </a:srgbClr>
                  </a:outerShdw>
                </a:effectLst>
                <a:latin typeface="Barlow Bold"/>
              </a:rPr>
              <a:t> </a:t>
            </a:r>
            <a:endParaRPr lang="en-US" sz="36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28</a:t>
            </a:fld>
            <a:endParaRPr lang="en-US"/>
          </a:p>
        </p:txBody>
      </p:sp>
      <p:sp>
        <p:nvSpPr>
          <p:cNvPr id="12" name="Textplatzhalter 6">
            <a:extLst>
              <a:ext uri="{FF2B5EF4-FFF2-40B4-BE49-F238E27FC236}">
                <a16:creationId xmlns:a16="http://schemas.microsoft.com/office/drawing/2014/main" id="{6AAA8D25-62FA-4EDC-8E97-625840BD7FF8}"/>
              </a:ext>
            </a:extLst>
          </p:cNvPr>
          <p:cNvSpPr txBox="1">
            <a:spLocks/>
          </p:cNvSpPr>
          <p:nvPr/>
        </p:nvSpPr>
        <p:spPr bwMode="auto">
          <a:xfrm>
            <a:off x="1981200" y="1866901"/>
            <a:ext cx="14020799" cy="648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ts val="1500"/>
              </a:spcBef>
              <a:spcAft>
                <a:spcPct val="0"/>
              </a:spcAft>
              <a:defRPr sz="3536" b="1" kern="1200">
                <a:solidFill>
                  <a:schemeClr val="tx1"/>
                </a:solidFill>
                <a:latin typeface="+mn-lt"/>
                <a:ea typeface="+mn-ea"/>
                <a:cs typeface="+mn-cs"/>
              </a:defRPr>
            </a:lvl1pPr>
            <a:lvl2pPr algn="l" rtl="0" eaLnBrk="0" fontAlgn="base" hangingPunct="0">
              <a:spcBef>
                <a:spcPts val="1795"/>
              </a:spcBef>
              <a:spcAft>
                <a:spcPct val="0"/>
              </a:spcAft>
              <a:buFont typeface="Arial" panose="020B0604020202020204" pitchFamily="34" charset="0"/>
              <a:defRPr sz="3000" kern="1200">
                <a:solidFill>
                  <a:schemeClr val="tx1"/>
                </a:solidFill>
                <a:latin typeface="+mn-lt"/>
                <a:ea typeface="+mn-ea"/>
                <a:cs typeface="+mn-cs"/>
              </a:defRPr>
            </a:lvl2pPr>
            <a:lvl3pPr marL="348674" indent="-348674" algn="l" rtl="0" eaLnBrk="0" fontAlgn="base" hangingPunct="0">
              <a:spcBef>
                <a:spcPts val="1795"/>
              </a:spcBef>
              <a:spcAft>
                <a:spcPct val="0"/>
              </a:spcAft>
              <a:buClr>
                <a:schemeClr val="accent1"/>
              </a:buClr>
              <a:buSzPct val="120000"/>
              <a:buFont typeface="Arial" panose="020B0604020202020204" pitchFamily="34" charset="0"/>
              <a:buChar char="•"/>
              <a:defRPr sz="3000" kern="1200">
                <a:solidFill>
                  <a:schemeClr val="tx1"/>
                </a:solidFill>
                <a:latin typeface="+mn-lt"/>
                <a:ea typeface="+mn-ea"/>
                <a:cs typeface="+mn-cs"/>
              </a:defRPr>
            </a:lvl3pPr>
            <a:lvl4pPr marL="2399896" indent="-341871" algn="l" rtl="0" eaLnBrk="0" fontAlgn="base" hangingPunct="0">
              <a:lnSpc>
                <a:spcPct val="90000"/>
              </a:lnSpc>
              <a:spcBef>
                <a:spcPts val="750"/>
              </a:spcBef>
              <a:spcAft>
                <a:spcPct val="0"/>
              </a:spcAft>
              <a:buFont typeface="Arial" panose="020B0604020202020204" pitchFamily="34" charset="0"/>
              <a:buChar char="•"/>
              <a:defRPr sz="3536" kern="1200">
                <a:solidFill>
                  <a:schemeClr val="tx1"/>
                </a:solidFill>
                <a:latin typeface="+mn-lt"/>
                <a:ea typeface="+mn-ea"/>
                <a:cs typeface="+mn-cs"/>
              </a:defRPr>
            </a:lvl4pPr>
            <a:lvl5pPr marL="3085337" indent="-341871" algn="l" rtl="0" eaLnBrk="0" fontAlgn="base" hangingPunct="0">
              <a:lnSpc>
                <a:spcPct val="90000"/>
              </a:lnSpc>
              <a:spcBef>
                <a:spcPts val="750"/>
              </a:spcBef>
              <a:spcAft>
                <a:spcPct val="0"/>
              </a:spcAft>
              <a:buFont typeface="Arial" panose="020B0604020202020204" pitchFamily="34" charset="0"/>
              <a:buChar char="•"/>
              <a:defRPr sz="3536" kern="1200">
                <a:solidFill>
                  <a:schemeClr val="tx1"/>
                </a:solidFill>
                <a:latin typeface="+mn-lt"/>
                <a:ea typeface="+mn-ea"/>
                <a:cs typeface="+mn-cs"/>
              </a:defRPr>
            </a:lvl5pPr>
            <a:lvl6pPr marL="3771799"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1"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63"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45" indent="-342891" algn="l" defTabSz="137156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89844" indent="-489844">
              <a:buClr>
                <a:schemeClr val="accent1"/>
              </a:buClr>
              <a:buFont typeface="Arial" panose="020B0604020202020204" pitchFamily="34" charset="0"/>
              <a:buChar char="•"/>
            </a:pPr>
            <a:r>
              <a:rPr lang="de-DE" sz="3000" dirty="0" smtClean="0"/>
              <a:t>Mitglieder</a:t>
            </a:r>
          </a:p>
          <a:p>
            <a:pPr>
              <a:buClr>
                <a:schemeClr val="accent1"/>
              </a:buClr>
            </a:pPr>
            <a:r>
              <a:rPr lang="de-DE" sz="3000" b="0" dirty="0" smtClean="0"/>
              <a:t>Bund, Länder, Kommune, Zivilgesellschaft, Wissenschaft und Fachpraxis, Betroffenenrat beim UBSKM</a:t>
            </a:r>
          </a:p>
          <a:p>
            <a:pPr marL="489844" indent="-489844">
              <a:buClr>
                <a:schemeClr val="accent1"/>
              </a:buClr>
              <a:buFont typeface="Arial" panose="020B0604020202020204" pitchFamily="34" charset="0"/>
              <a:buChar char="•"/>
            </a:pPr>
            <a:r>
              <a:rPr lang="de-DE" sz="3000" dirty="0" smtClean="0"/>
              <a:t>Ziel</a:t>
            </a:r>
          </a:p>
          <a:p>
            <a:pPr>
              <a:buClr>
                <a:schemeClr val="accent1"/>
              </a:buClr>
            </a:pPr>
            <a:r>
              <a:rPr lang="de-DE" sz="3000" b="0" dirty="0" smtClean="0"/>
              <a:t>Sexueller Gewalt und Ausbeutung gegen Kinder und Jugendliche und deren Folgen dauerhaft entgegen wirken.</a:t>
            </a:r>
          </a:p>
          <a:p>
            <a:pPr>
              <a:buClr>
                <a:schemeClr val="accent1"/>
              </a:buClr>
            </a:pPr>
            <a:r>
              <a:rPr lang="de-DE" sz="3000" b="0" dirty="0" smtClean="0"/>
              <a:t>„</a:t>
            </a:r>
            <a:r>
              <a:rPr lang="de-DE" sz="3000" b="0" dirty="0" smtClean="0">
                <a:highlight>
                  <a:srgbClr val="E2DEE1"/>
                </a:highlight>
              </a:rPr>
              <a:t>Gemeinsame Verständigung“ zu Zielen und Maßnahmen</a:t>
            </a:r>
            <a:endParaRPr lang="de-DE" sz="2464" dirty="0" smtClean="0"/>
          </a:p>
          <a:p>
            <a:pPr marL="838518" lvl="2" indent="-489844">
              <a:buFont typeface="Wingdings" panose="05000000000000000000" pitchFamily="2" charset="2"/>
              <a:buChar char="v"/>
            </a:pPr>
            <a:r>
              <a:rPr lang="de-DE" sz="2464" dirty="0" smtClean="0">
                <a:hlinkClick r:id="rId6"/>
              </a:rPr>
              <a:t>https://www.nationaler-rat.de/ergebnisse</a:t>
            </a:r>
            <a:r>
              <a:rPr lang="de-DE" sz="2464" dirty="0" smtClean="0"/>
              <a:t> </a:t>
            </a:r>
          </a:p>
          <a:p>
            <a:pPr marL="489844" indent="-489844">
              <a:buClr>
                <a:schemeClr val="accent1"/>
              </a:buClr>
              <a:buFont typeface="Arial" panose="020B0604020202020204" pitchFamily="34" charset="0"/>
              <a:buChar char="•"/>
            </a:pPr>
            <a:r>
              <a:rPr lang="de-DE" sz="3000" dirty="0" smtClean="0"/>
              <a:t>AG „Kindgerechte Justiz“ des Nationalen Rates</a:t>
            </a:r>
          </a:p>
          <a:p>
            <a:pPr>
              <a:buClr>
                <a:schemeClr val="accent1"/>
              </a:buClr>
            </a:pPr>
            <a:r>
              <a:rPr lang="de-DE" sz="3000" b="0" dirty="0" smtClean="0"/>
              <a:t>„Praxisleitfaden zur Anwendung kindgerechter Kriterien für das Strafverfahren“</a:t>
            </a:r>
          </a:p>
          <a:p>
            <a:pPr>
              <a:buClr>
                <a:schemeClr val="accent1"/>
              </a:buClr>
            </a:pPr>
            <a:r>
              <a:rPr lang="de-DE" sz="3000" b="0" dirty="0" smtClean="0"/>
              <a:t>„Praxisleitfaden zur Anwendung kindgerechter Kriterien für das </a:t>
            </a:r>
            <a:r>
              <a:rPr lang="de-DE" sz="3000" b="0" dirty="0" err="1" smtClean="0"/>
              <a:t>famg</a:t>
            </a:r>
            <a:r>
              <a:rPr lang="de-DE" sz="3000" b="0" dirty="0" smtClean="0"/>
              <a:t>. Verfahren“</a:t>
            </a:r>
          </a:p>
          <a:p>
            <a:pPr marL="838518" lvl="2" indent="-489844">
              <a:buFont typeface="Wingdings" panose="05000000000000000000" pitchFamily="2" charset="2"/>
              <a:buChar char="v"/>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pPr marL="489844" indent="-489844">
              <a:buClr>
                <a:schemeClr val="accent1"/>
              </a:buClr>
              <a:buFont typeface="Arial" panose="020B0604020202020204" pitchFamily="34" charset="0"/>
              <a:buChar char="•"/>
            </a:pPr>
            <a:endParaRPr lang="de-DE" dirty="0" smtClean="0"/>
          </a:p>
          <a:p>
            <a:endParaRPr lang="de-DE" dirty="0"/>
          </a:p>
        </p:txBody>
      </p:sp>
    </p:spTree>
    <p:extLst>
      <p:ext uri="{BB962C8B-B14F-4D97-AF65-F5344CB8AC3E}">
        <p14:creationId xmlns:p14="http://schemas.microsoft.com/office/powerpoint/2010/main" val="235117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1659278" y="-1641191"/>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533400" y="654759"/>
            <a:ext cx="16916400" cy="936154"/>
          </a:xfrm>
          <a:prstGeom prst="rect">
            <a:avLst/>
          </a:prstGeom>
        </p:spPr>
        <p:txBody>
          <a:bodyPr wrap="square" lIns="0" tIns="0" rIns="0" bIns="0" rtlCol="0" anchor="t">
            <a:spAutoFit/>
          </a:bodyPr>
          <a:lstStyle/>
          <a:p>
            <a:pPr algn="ctr">
              <a:lnSpc>
                <a:spcPts val="7274"/>
              </a:lnSpc>
              <a:spcBef>
                <a:spcPct val="0"/>
              </a:spcBef>
            </a:pPr>
            <a:r>
              <a:rPr lang="en-US" sz="3200" dirty="0" err="1" smtClean="0">
                <a:solidFill>
                  <a:srgbClr val="2D5974"/>
                </a:solidFill>
                <a:effectLst>
                  <a:outerShdw blurRad="38100" dist="38100" dir="2700000" algn="tl">
                    <a:srgbClr val="000000">
                      <a:alpha val="43137"/>
                    </a:srgbClr>
                  </a:outerShdw>
                </a:effectLst>
                <a:latin typeface="Barlow Bold"/>
              </a:rPr>
              <a:t>Opferschutzmaßnahmen</a:t>
            </a:r>
            <a:r>
              <a:rPr lang="en-US" sz="3200" dirty="0" smtClean="0">
                <a:solidFill>
                  <a:srgbClr val="2D5974"/>
                </a:solidFill>
                <a:effectLst>
                  <a:outerShdw blurRad="38100" dist="38100" dir="2700000" algn="tl">
                    <a:srgbClr val="000000">
                      <a:alpha val="43137"/>
                    </a:srgbClr>
                  </a:outerShdw>
                </a:effectLst>
                <a:latin typeface="Barlow Bold"/>
              </a:rPr>
              <a:t> in </a:t>
            </a:r>
            <a:r>
              <a:rPr lang="en-US" sz="3200" dirty="0" err="1" smtClean="0">
                <a:solidFill>
                  <a:srgbClr val="2D5974"/>
                </a:solidFill>
                <a:effectLst>
                  <a:outerShdw blurRad="38100" dist="38100" dir="2700000" algn="tl">
                    <a:srgbClr val="000000">
                      <a:alpha val="43137"/>
                    </a:srgbClr>
                  </a:outerShdw>
                </a:effectLst>
                <a:latin typeface="Barlow Bold"/>
              </a:rPr>
              <a:t>Gesetzen</a:t>
            </a:r>
            <a:r>
              <a:rPr lang="en-US" sz="3200" dirty="0" smtClean="0">
                <a:solidFill>
                  <a:srgbClr val="2D5974"/>
                </a:solidFill>
                <a:effectLst>
                  <a:outerShdw blurRad="38100" dist="38100" dir="2700000" algn="tl">
                    <a:srgbClr val="000000">
                      <a:alpha val="43137"/>
                    </a:srgbClr>
                  </a:outerShdw>
                </a:effectLst>
                <a:latin typeface="Barlow Bold"/>
              </a:rPr>
              <a:t> und </a:t>
            </a:r>
            <a:r>
              <a:rPr lang="en-US" sz="3200" dirty="0" err="1" smtClean="0">
                <a:solidFill>
                  <a:srgbClr val="2D5974"/>
                </a:solidFill>
                <a:effectLst>
                  <a:outerShdw blurRad="38100" dist="38100" dir="2700000" algn="tl">
                    <a:srgbClr val="000000">
                      <a:alpha val="43137"/>
                    </a:srgbClr>
                  </a:outerShdw>
                </a:effectLst>
                <a:latin typeface="Barlow Bold"/>
              </a:rPr>
              <a:t>Richtlininen</a:t>
            </a:r>
            <a:r>
              <a:rPr lang="en-US" sz="3200" dirty="0" smtClean="0">
                <a:solidFill>
                  <a:srgbClr val="2D5974"/>
                </a:solidFill>
                <a:effectLst>
                  <a:outerShdw blurRad="38100" dist="38100" dir="2700000" algn="tl">
                    <a:srgbClr val="000000">
                      <a:alpha val="43137"/>
                    </a:srgbClr>
                  </a:outerShdw>
                </a:effectLst>
                <a:latin typeface="Barlow Bold"/>
              </a:rPr>
              <a:t> </a:t>
            </a:r>
            <a:r>
              <a:rPr lang="en-US" sz="3200" dirty="0" err="1" smtClean="0">
                <a:solidFill>
                  <a:srgbClr val="2D5974"/>
                </a:solidFill>
                <a:effectLst>
                  <a:outerShdw blurRad="38100" dist="38100" dir="2700000" algn="tl">
                    <a:srgbClr val="000000">
                      <a:alpha val="43137"/>
                    </a:srgbClr>
                  </a:outerShdw>
                </a:effectLst>
                <a:latin typeface="Barlow Bold"/>
              </a:rPr>
              <a:t>für</a:t>
            </a:r>
            <a:r>
              <a:rPr lang="en-US" sz="3200" dirty="0" smtClean="0">
                <a:solidFill>
                  <a:srgbClr val="2D5974"/>
                </a:solidFill>
                <a:effectLst>
                  <a:outerShdw blurRad="38100" dist="38100" dir="2700000" algn="tl">
                    <a:srgbClr val="000000">
                      <a:alpha val="43137"/>
                    </a:srgbClr>
                  </a:outerShdw>
                </a:effectLst>
                <a:latin typeface="Barlow Bold"/>
              </a:rPr>
              <a:t> </a:t>
            </a:r>
            <a:r>
              <a:rPr lang="en-US" sz="3200" dirty="0" err="1" smtClean="0">
                <a:solidFill>
                  <a:srgbClr val="2D5974"/>
                </a:solidFill>
                <a:effectLst>
                  <a:outerShdw blurRad="38100" dist="38100" dir="2700000" algn="tl">
                    <a:srgbClr val="000000">
                      <a:alpha val="43137"/>
                    </a:srgbClr>
                  </a:outerShdw>
                </a:effectLst>
                <a:latin typeface="Barlow Bold"/>
              </a:rPr>
              <a:t>minderjährige</a:t>
            </a:r>
            <a:r>
              <a:rPr lang="en-US" sz="3200" dirty="0" smtClean="0">
                <a:solidFill>
                  <a:srgbClr val="2D5974"/>
                </a:solidFill>
                <a:effectLst>
                  <a:outerShdw blurRad="38100" dist="38100" dir="2700000" algn="tl">
                    <a:srgbClr val="000000">
                      <a:alpha val="43137"/>
                    </a:srgbClr>
                  </a:outerShdw>
                </a:effectLst>
                <a:latin typeface="Barlow Bold"/>
              </a:rPr>
              <a:t> </a:t>
            </a:r>
            <a:r>
              <a:rPr lang="en-US" sz="3200" dirty="0" err="1" smtClean="0">
                <a:solidFill>
                  <a:srgbClr val="2D5974"/>
                </a:solidFill>
                <a:effectLst>
                  <a:outerShdw blurRad="38100" dist="38100" dir="2700000" algn="tl">
                    <a:srgbClr val="000000">
                      <a:alpha val="43137"/>
                    </a:srgbClr>
                  </a:outerShdw>
                </a:effectLst>
                <a:latin typeface="Barlow Bold"/>
              </a:rPr>
              <a:t>Verletzte</a:t>
            </a:r>
            <a:endParaRPr lang="en-US" sz="32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29</a:t>
            </a:fld>
            <a:endParaRPr lang="en-US"/>
          </a:p>
        </p:txBody>
      </p:sp>
      <p:sp>
        <p:nvSpPr>
          <p:cNvPr id="8" name="Rechteck 7"/>
          <p:cNvSpPr/>
          <p:nvPr/>
        </p:nvSpPr>
        <p:spPr>
          <a:xfrm>
            <a:off x="1890467" y="2236903"/>
            <a:ext cx="14325600" cy="5016758"/>
          </a:xfrm>
          <a:prstGeom prst="rect">
            <a:avLst/>
          </a:prstGeom>
        </p:spPr>
        <p:txBody>
          <a:bodyPr wrap="square">
            <a:spAutoFit/>
          </a:bodyPr>
          <a:lstStyle/>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Rechtsbeistand</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Begleitung durch Psychosoziale Prozessbegleitung</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beschleunigte Bearbeitung (§48a Abs.2 StPO)</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richterliche Videovernehmung im Ermittlungsverfahren</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Beachtung der Schutzbedürftigkeit</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a:t>
            </a:r>
            <a:r>
              <a:rPr lang="de-DE" sz="3200" dirty="0">
                <a:solidFill>
                  <a:srgbClr val="FF0000"/>
                </a:solidFill>
                <a:latin typeface="Calibri" panose="020F0502020204030204" pitchFamily="34" charset="0"/>
                <a:cs typeface="Calibri" panose="020F0502020204030204" pitchFamily="34" charset="0"/>
              </a:rPr>
              <a:t>verständliche</a:t>
            </a:r>
            <a:r>
              <a:rPr lang="de-DE" sz="3200" dirty="0">
                <a:latin typeface="Calibri" panose="020F0502020204030204" pitchFamily="34" charset="0"/>
                <a:cs typeface="Calibri" panose="020F0502020204030204" pitchFamily="34" charset="0"/>
              </a:rPr>
              <a:t> Information über Opferrechte im und außerhalb d. </a:t>
            </a:r>
            <a:r>
              <a:rPr lang="de-DE" sz="3200" dirty="0" err="1">
                <a:latin typeface="Calibri" panose="020F0502020204030204" pitchFamily="34" charset="0"/>
                <a:cs typeface="Calibri" panose="020F0502020204030204" pitchFamily="34" charset="0"/>
              </a:rPr>
              <a:t>StrafV</a:t>
            </a:r>
            <a:endParaRPr lang="de-DE" sz="3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Recht auf Aussage in Abwesenheit von Öffentlichkeit und Angeklagtem</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(Grundsätzliches) Recht auf fortgebildete Jurist*innen (§37 JGG, 23b Abs.3 GVG)</a:t>
            </a:r>
          </a:p>
          <a:p>
            <a:pPr marL="457200" indent="-457200">
              <a:buFont typeface="Arial" panose="020B0604020202020204" pitchFamily="34" charset="0"/>
              <a:buChar char="•"/>
            </a:pPr>
            <a:r>
              <a:rPr lang="de-DE" sz="3200" dirty="0">
                <a:latin typeface="Calibri" panose="020F0502020204030204" pitchFamily="34" charset="0"/>
                <a:cs typeface="Calibri" panose="020F0502020204030204" pitchFamily="34" charset="0"/>
              </a:rPr>
              <a:t>- jeweils bei Vorliegen der entsprechenden Voraussetzungen</a:t>
            </a:r>
          </a:p>
          <a:p>
            <a:pPr marL="457200" indent="-457200">
              <a:buFont typeface="Arial" panose="020B0604020202020204" pitchFamily="34" charset="0"/>
              <a:buChar char="•"/>
            </a:pPr>
            <a:r>
              <a:rPr lang="de-DE" sz="3200" dirty="0">
                <a:solidFill>
                  <a:srgbClr val="FF0000"/>
                </a:solidFill>
                <a:latin typeface="Calibri" panose="020F0502020204030204" pitchFamily="34" charset="0"/>
                <a:cs typeface="Calibri" panose="020F0502020204030204" pitchFamily="34" charset="0"/>
              </a:rPr>
              <a:t>→ Gesetze und Richtlinien pp. enthalten viele Opferschutzmaßnahmen </a:t>
            </a:r>
          </a:p>
        </p:txBody>
      </p:sp>
      <p:pic>
        <p:nvPicPr>
          <p:cNvPr id="13" name="Grafik 12"/>
          <p:cNvPicPr>
            <a:picLocks noChangeAspect="1"/>
          </p:cNvPicPr>
          <p:nvPr/>
        </p:nvPicPr>
        <p:blipFill>
          <a:blip r:embed="rId6"/>
          <a:stretch>
            <a:fillRect/>
          </a:stretch>
        </p:blipFill>
        <p:spPr>
          <a:xfrm>
            <a:off x="14289704" y="6648291"/>
            <a:ext cx="2520492" cy="1746066"/>
          </a:xfrm>
          <a:prstGeom prst="rect">
            <a:avLst/>
          </a:prstGeom>
        </p:spPr>
      </p:pic>
    </p:spTree>
    <p:extLst>
      <p:ext uri="{BB962C8B-B14F-4D97-AF65-F5344CB8AC3E}">
        <p14:creationId xmlns:p14="http://schemas.microsoft.com/office/powerpoint/2010/main" val="225809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30400" y="8009558"/>
            <a:ext cx="3458620" cy="209403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083783" y="6672804"/>
            <a:ext cx="3643537" cy="5170992"/>
          </a:xfrm>
          <a:prstGeom prst="rect">
            <a:avLst/>
          </a:prstGeom>
        </p:spPr>
      </p:pic>
      <p:grpSp>
        <p:nvGrpSpPr>
          <p:cNvPr id="4" name="Group 4"/>
          <p:cNvGrpSpPr/>
          <p:nvPr/>
        </p:nvGrpSpPr>
        <p:grpSpPr>
          <a:xfrm rot="-8100000">
            <a:off x="-2088488" y="7103307"/>
            <a:ext cx="9171852" cy="2270618"/>
            <a:chOff x="0" y="0"/>
            <a:chExt cx="33252581" cy="8232133"/>
          </a:xfrm>
        </p:grpSpPr>
        <p:sp>
          <p:nvSpPr>
            <p:cNvPr id="5" name="Freeform 5"/>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6" name="TextBox 6"/>
          <p:cNvSpPr txBox="1"/>
          <p:nvPr/>
        </p:nvSpPr>
        <p:spPr>
          <a:xfrm>
            <a:off x="737985" y="2472677"/>
            <a:ext cx="16535400" cy="4924425"/>
          </a:xfrm>
          <a:prstGeom prst="rect">
            <a:avLst/>
          </a:prstGeom>
        </p:spPr>
        <p:txBody>
          <a:bodyPr wrap="square" lIns="0" tIns="0" rIns="0" bIns="0" rtlCol="0" anchor="t">
            <a:spAutoFit/>
          </a:bodyPr>
          <a:lstStyle/>
          <a:p>
            <a:pPr algn="ctr">
              <a:lnSpc>
                <a:spcPts val="4839"/>
              </a:lnSpc>
            </a:pPr>
            <a:endParaRPr lang="en-US" sz="3600" dirty="0">
              <a:solidFill>
                <a:srgbClr val="FFFFFF"/>
              </a:solidFill>
              <a:latin typeface="Arimo Bold" panose="020B0604020202020204" charset="0"/>
              <a:ea typeface="Arimo Bold" panose="020B0604020202020204" charset="0"/>
              <a:cs typeface="Arimo Bold" panose="020B0604020202020204" charset="0"/>
            </a:endParaRPr>
          </a:p>
          <a:p>
            <a:pPr marL="514350" indent="-514350" algn="ctr">
              <a:lnSpc>
                <a:spcPts val="4839"/>
              </a:lnSpc>
              <a:buAutoNum type="arabicPeriod"/>
            </a:pPr>
            <a:r>
              <a:rPr lang="de-DE" sz="3600" dirty="0">
                <a:solidFill>
                  <a:srgbClr val="30526A"/>
                </a:solidFill>
                <a:latin typeface="Arimo Bold" panose="020B0604020202020204" charset="0"/>
                <a:ea typeface="Arimo Bold" panose="020B0604020202020204" charset="0"/>
                <a:cs typeface="Arimo Bold" panose="020B0604020202020204" charset="0"/>
              </a:rPr>
              <a:t>Trauma-</a:t>
            </a:r>
            <a:r>
              <a:rPr lang="de-DE" sz="3600" dirty="0" err="1">
                <a:solidFill>
                  <a:srgbClr val="30526A"/>
                </a:solidFill>
                <a:latin typeface="Arimo Bold" panose="020B0604020202020204" charset="0"/>
                <a:ea typeface="Arimo Bold" panose="020B0604020202020204" charset="0"/>
                <a:cs typeface="Arimo Bold" panose="020B0604020202020204" charset="0"/>
              </a:rPr>
              <a:t>Informed</a:t>
            </a:r>
            <a:r>
              <a:rPr lang="de-DE" sz="3600" dirty="0">
                <a:solidFill>
                  <a:srgbClr val="30526A"/>
                </a:solidFill>
                <a:latin typeface="Arimo Bold" panose="020B0604020202020204" charset="0"/>
                <a:ea typeface="Arimo Bold" panose="020B0604020202020204" charset="0"/>
                <a:cs typeface="Arimo Bold" panose="020B0604020202020204" charset="0"/>
              </a:rPr>
              <a:t> Care (TIC): Entwicklung, </a:t>
            </a:r>
            <a:r>
              <a:rPr lang="de-DE" sz="3600" dirty="0" smtClean="0">
                <a:solidFill>
                  <a:srgbClr val="30526A"/>
                </a:solidFill>
                <a:latin typeface="Arimo Bold" panose="020B0604020202020204" charset="0"/>
                <a:ea typeface="Arimo Bold" panose="020B0604020202020204" charset="0"/>
                <a:cs typeface="Arimo Bold" panose="020B0604020202020204" charset="0"/>
              </a:rPr>
              <a:t>Grundprinzipien </a:t>
            </a:r>
            <a:r>
              <a:rPr lang="de-DE" sz="3600" dirty="0">
                <a:solidFill>
                  <a:srgbClr val="30526A"/>
                </a:solidFill>
                <a:latin typeface="Arimo Bold" panose="020B0604020202020204" charset="0"/>
                <a:ea typeface="Arimo Bold" panose="020B0604020202020204" charset="0"/>
                <a:cs typeface="Arimo Bold" panose="020B0604020202020204" charset="0"/>
              </a:rPr>
              <a:t>und Umsetzung</a:t>
            </a:r>
          </a:p>
          <a:p>
            <a:pPr algn="ctr">
              <a:lnSpc>
                <a:spcPts val="4839"/>
              </a:lnSpc>
            </a:pP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4839"/>
              </a:lnSpc>
            </a:pPr>
            <a:r>
              <a:rPr lang="de-DE" sz="3600" dirty="0">
                <a:solidFill>
                  <a:srgbClr val="30526A"/>
                </a:solidFill>
                <a:latin typeface="Arimo Bold" panose="020B0604020202020204" charset="0"/>
                <a:ea typeface="Arimo Bold" panose="020B0604020202020204" charset="0"/>
                <a:cs typeface="Arimo Bold" panose="020B0604020202020204" charset="0"/>
              </a:rPr>
              <a:t>2. </a:t>
            </a:r>
            <a:r>
              <a:rPr lang="de-DE" sz="3600" dirty="0" smtClean="0">
                <a:solidFill>
                  <a:srgbClr val="30526A"/>
                </a:solidFill>
                <a:latin typeface="Arimo Bold" panose="020B0604020202020204" charset="0"/>
                <a:ea typeface="Arimo Bold" panose="020B0604020202020204" charset="0"/>
                <a:cs typeface="Arimo Bold" panose="020B0604020202020204" charset="0"/>
              </a:rPr>
              <a:t>Systemübergreifende </a:t>
            </a:r>
            <a:r>
              <a:rPr lang="de-DE" sz="3600" dirty="0">
                <a:solidFill>
                  <a:srgbClr val="30526A"/>
                </a:solidFill>
                <a:latin typeface="Arimo Bold" panose="020B0604020202020204" charset="0"/>
                <a:ea typeface="Arimo Bold" panose="020B0604020202020204" charset="0"/>
                <a:cs typeface="Arimo Bold" panose="020B0604020202020204" charset="0"/>
              </a:rPr>
              <a:t>Zusammenarbeit und Integration von Angeboten</a:t>
            </a:r>
          </a:p>
          <a:p>
            <a:pPr algn="ctr">
              <a:lnSpc>
                <a:spcPts val="4839"/>
              </a:lnSpc>
            </a:pP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4839"/>
              </a:lnSpc>
            </a:pPr>
            <a:r>
              <a:rPr lang="de-DE" sz="3600" dirty="0">
                <a:solidFill>
                  <a:srgbClr val="30526A"/>
                </a:solidFill>
                <a:latin typeface="Arimo Bold" panose="020B0604020202020204" charset="0"/>
                <a:ea typeface="Arimo Bold" panose="020B0604020202020204" charset="0"/>
                <a:cs typeface="Arimo Bold" panose="020B0604020202020204" charset="0"/>
              </a:rPr>
              <a:t>3. Kindgerechte Justiz und </a:t>
            </a:r>
            <a:r>
              <a:rPr lang="de-DE" sz="3600" dirty="0" err="1">
                <a:solidFill>
                  <a:srgbClr val="30526A"/>
                </a:solidFill>
                <a:latin typeface="Arimo Bold" panose="020B0604020202020204" charset="0"/>
                <a:ea typeface="Arimo Bold" panose="020B0604020202020204" charset="0"/>
                <a:cs typeface="Arimo Bold" panose="020B0604020202020204" charset="0"/>
              </a:rPr>
              <a:t>Barnahus</a:t>
            </a: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4839"/>
              </a:lnSpc>
            </a:pPr>
            <a:endParaRPr lang="de-DE" sz="3600" dirty="0">
              <a:solidFill>
                <a:srgbClr val="30526A"/>
              </a:solidFill>
              <a:latin typeface="Arimo Bold" panose="020B0604020202020204" charset="0"/>
              <a:ea typeface="Arimo Bold" panose="020B0604020202020204" charset="0"/>
              <a:cs typeface="Arimo Bold" panose="020B0604020202020204" charset="0"/>
            </a:endParaRPr>
          </a:p>
        </p:txBody>
      </p:sp>
      <p:grpSp>
        <p:nvGrpSpPr>
          <p:cNvPr id="7" name="Group 7"/>
          <p:cNvGrpSpPr/>
          <p:nvPr/>
        </p:nvGrpSpPr>
        <p:grpSpPr>
          <a:xfrm>
            <a:off x="4079926" y="482108"/>
            <a:ext cx="10128148" cy="1749381"/>
            <a:chOff x="0" y="0"/>
            <a:chExt cx="2534938" cy="406400"/>
          </a:xfrm>
        </p:grpSpPr>
        <p:sp>
          <p:nvSpPr>
            <p:cNvPr id="8" name="Freeform 8"/>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9" name="TextBox 9"/>
          <p:cNvSpPr txBox="1"/>
          <p:nvPr/>
        </p:nvSpPr>
        <p:spPr>
          <a:xfrm>
            <a:off x="2550207" y="757946"/>
            <a:ext cx="13682190" cy="936154"/>
          </a:xfrm>
          <a:prstGeom prst="rect">
            <a:avLst/>
          </a:prstGeom>
        </p:spPr>
        <p:txBody>
          <a:bodyPr lIns="0" tIns="0" rIns="0" bIns="0" rtlCol="0" anchor="t">
            <a:spAutoFit/>
          </a:bodyPr>
          <a:lstStyle/>
          <a:p>
            <a:pPr algn="ctr">
              <a:lnSpc>
                <a:spcPts val="7274"/>
              </a:lnSpc>
              <a:spcBef>
                <a:spcPct val="0"/>
              </a:spcBef>
            </a:pPr>
            <a:r>
              <a:rPr lang="en-US" sz="6600" dirty="0">
                <a:solidFill>
                  <a:srgbClr val="2D5974"/>
                </a:solidFill>
                <a:latin typeface="Barlow Bold Bold" panose="020B0604020202020204" charset="0"/>
              </a:rPr>
              <a:t>EINFÜHRUNG</a:t>
            </a:r>
          </a:p>
        </p:txBody>
      </p:sp>
      <p:sp>
        <p:nvSpPr>
          <p:cNvPr id="10" name="Foliennummernplatzhalter 9"/>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1985849" y="-16411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533400" y="654759"/>
            <a:ext cx="16916400" cy="804707"/>
          </a:xfrm>
          <a:prstGeom prst="rect">
            <a:avLst/>
          </a:prstGeom>
        </p:spPr>
        <p:txBody>
          <a:bodyPr wrap="square" lIns="0" tIns="0" rIns="0" bIns="0" rtlCol="0" anchor="t">
            <a:spAutoFit/>
          </a:bodyPr>
          <a:lstStyle/>
          <a:p>
            <a:pPr algn="ctr">
              <a:lnSpc>
                <a:spcPts val="7274"/>
              </a:lnSpc>
              <a:spcBef>
                <a:spcPct val="0"/>
              </a:spcBef>
            </a:pPr>
            <a:r>
              <a:rPr lang="en-US" sz="4000" dirty="0" err="1" smtClean="0">
                <a:solidFill>
                  <a:srgbClr val="2D5974"/>
                </a:solidFill>
                <a:effectLst>
                  <a:outerShdw blurRad="38100" dist="38100" dir="2700000" algn="tl">
                    <a:srgbClr val="000000">
                      <a:alpha val="43137"/>
                    </a:srgbClr>
                  </a:outerShdw>
                </a:effectLst>
                <a:latin typeface="Barlow Bold"/>
              </a:rPr>
              <a:t>Warum</a:t>
            </a:r>
            <a:r>
              <a:rPr lang="en-US" sz="4000" dirty="0" smtClean="0">
                <a:solidFill>
                  <a:srgbClr val="2D5974"/>
                </a:solidFill>
                <a:effectLst>
                  <a:outerShdw blurRad="38100" dist="38100" dir="2700000" algn="tl">
                    <a:srgbClr val="000000">
                      <a:alpha val="43137"/>
                    </a:srgbClr>
                  </a:outerShdw>
                </a:effectLst>
                <a:latin typeface="Barlow Bold"/>
              </a:rPr>
              <a:t> </a:t>
            </a:r>
            <a:r>
              <a:rPr lang="en-US" sz="4000" dirty="0" err="1" smtClean="0">
                <a:solidFill>
                  <a:srgbClr val="2D5974"/>
                </a:solidFill>
                <a:effectLst>
                  <a:outerShdw blurRad="38100" dist="38100" dir="2700000" algn="tl">
                    <a:srgbClr val="000000">
                      <a:alpha val="43137"/>
                    </a:srgbClr>
                  </a:outerShdw>
                </a:effectLst>
                <a:latin typeface="Barlow Bold"/>
              </a:rPr>
              <a:t>dann</a:t>
            </a:r>
            <a:r>
              <a:rPr lang="en-US" sz="4000" dirty="0" smtClean="0">
                <a:solidFill>
                  <a:srgbClr val="2D5974"/>
                </a:solidFill>
                <a:effectLst>
                  <a:outerShdw blurRad="38100" dist="38100" dir="2700000" algn="tl">
                    <a:srgbClr val="000000">
                      <a:alpha val="43137"/>
                    </a:srgbClr>
                  </a:outerShdw>
                </a:effectLst>
                <a:latin typeface="Barlow Bold"/>
              </a:rPr>
              <a:t> </a:t>
            </a:r>
            <a:r>
              <a:rPr lang="en-US" sz="4000" dirty="0" err="1" smtClean="0">
                <a:solidFill>
                  <a:srgbClr val="2D5974"/>
                </a:solidFill>
                <a:effectLst>
                  <a:outerShdw blurRad="38100" dist="38100" dir="2700000" algn="tl">
                    <a:srgbClr val="000000">
                      <a:alpha val="43137"/>
                    </a:srgbClr>
                  </a:outerShdw>
                </a:effectLst>
                <a:latin typeface="Barlow Bold"/>
              </a:rPr>
              <a:t>noch</a:t>
            </a:r>
            <a:r>
              <a:rPr lang="en-US" sz="4000" dirty="0" smtClean="0">
                <a:solidFill>
                  <a:srgbClr val="2D5974"/>
                </a:solidFill>
                <a:effectLst>
                  <a:outerShdw blurRad="38100" dist="38100" dir="2700000" algn="tl">
                    <a:srgbClr val="000000">
                      <a:alpha val="43137"/>
                    </a:srgbClr>
                  </a:outerShdw>
                </a:effectLst>
                <a:latin typeface="Barlow Bold"/>
              </a:rPr>
              <a:t> </a:t>
            </a:r>
            <a:r>
              <a:rPr lang="en-US" sz="4000" dirty="0" err="1" smtClean="0">
                <a:solidFill>
                  <a:srgbClr val="2D5974"/>
                </a:solidFill>
                <a:effectLst>
                  <a:outerShdw blurRad="38100" dist="38100" dir="2700000" algn="tl">
                    <a:srgbClr val="000000">
                      <a:alpha val="43137"/>
                    </a:srgbClr>
                  </a:outerShdw>
                </a:effectLst>
                <a:latin typeface="Barlow Bold"/>
              </a:rPr>
              <a:t>ein</a:t>
            </a:r>
            <a:r>
              <a:rPr lang="en-US" sz="4000" dirty="0" smtClean="0">
                <a:solidFill>
                  <a:srgbClr val="2D5974"/>
                </a:solidFill>
                <a:effectLst>
                  <a:outerShdw blurRad="38100" dist="38100" dir="2700000" algn="tl">
                    <a:srgbClr val="000000">
                      <a:alpha val="43137"/>
                    </a:srgbClr>
                  </a:outerShdw>
                </a:effectLst>
                <a:latin typeface="Barlow Bold"/>
              </a:rPr>
              <a:t> </a:t>
            </a:r>
            <a:r>
              <a:rPr lang="en-US" sz="4000" dirty="0" err="1" smtClean="0">
                <a:solidFill>
                  <a:srgbClr val="2D5974"/>
                </a:solidFill>
                <a:effectLst>
                  <a:outerShdw blurRad="38100" dist="38100" dir="2700000" algn="tl">
                    <a:srgbClr val="000000">
                      <a:alpha val="43137"/>
                    </a:srgbClr>
                  </a:outerShdw>
                </a:effectLst>
                <a:latin typeface="Barlow Bold"/>
              </a:rPr>
              <a:t>Praxisleitfaden</a:t>
            </a:r>
            <a:r>
              <a:rPr lang="en-US" sz="4000" dirty="0" smtClean="0">
                <a:solidFill>
                  <a:srgbClr val="2D5974"/>
                </a:solidFill>
                <a:effectLst>
                  <a:outerShdw blurRad="38100" dist="38100" dir="2700000" algn="tl">
                    <a:srgbClr val="000000">
                      <a:alpha val="43137"/>
                    </a:srgbClr>
                  </a:outerShdw>
                </a:effectLst>
                <a:latin typeface="Barlow Bold"/>
              </a:rPr>
              <a:t> </a:t>
            </a:r>
            <a:r>
              <a:rPr lang="en-US" sz="4000" dirty="0" err="1" smtClean="0">
                <a:solidFill>
                  <a:srgbClr val="2D5974"/>
                </a:solidFill>
                <a:effectLst>
                  <a:outerShdw blurRad="38100" dist="38100" dir="2700000" algn="tl">
                    <a:srgbClr val="000000">
                      <a:alpha val="43137"/>
                    </a:srgbClr>
                  </a:outerShdw>
                </a:effectLst>
                <a:latin typeface="Barlow Bold"/>
              </a:rPr>
              <a:t>für</a:t>
            </a:r>
            <a:r>
              <a:rPr lang="en-US" sz="4000" dirty="0" smtClean="0">
                <a:solidFill>
                  <a:srgbClr val="2D5974"/>
                </a:solidFill>
                <a:effectLst>
                  <a:outerShdw blurRad="38100" dist="38100" dir="2700000" algn="tl">
                    <a:srgbClr val="000000">
                      <a:alpha val="43137"/>
                    </a:srgbClr>
                  </a:outerShdw>
                </a:effectLst>
                <a:latin typeface="Barlow Bold"/>
              </a:rPr>
              <a:t> das </a:t>
            </a:r>
            <a:r>
              <a:rPr lang="en-US" sz="4000" dirty="0" err="1" smtClean="0">
                <a:solidFill>
                  <a:srgbClr val="2D5974"/>
                </a:solidFill>
                <a:effectLst>
                  <a:outerShdw blurRad="38100" dist="38100" dir="2700000" algn="tl">
                    <a:srgbClr val="000000">
                      <a:alpha val="43137"/>
                    </a:srgbClr>
                  </a:outerShdw>
                </a:effectLst>
                <a:latin typeface="Barlow Bold"/>
              </a:rPr>
              <a:t>Strafverfahren</a:t>
            </a:r>
            <a:r>
              <a:rPr lang="en-US" sz="4000" dirty="0" smtClean="0">
                <a:solidFill>
                  <a:srgbClr val="2D5974"/>
                </a:solidFill>
                <a:effectLst>
                  <a:outerShdw blurRad="38100" dist="38100" dir="2700000" algn="tl">
                    <a:srgbClr val="000000">
                      <a:alpha val="43137"/>
                    </a:srgbClr>
                  </a:outerShdw>
                </a:effectLst>
                <a:latin typeface="Barlow Bold"/>
              </a:rPr>
              <a:t>?</a:t>
            </a:r>
            <a:endParaRPr lang="en-US" sz="40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30</a:t>
            </a:fld>
            <a:endParaRPr lang="en-US"/>
          </a:p>
        </p:txBody>
      </p:sp>
      <p:pic>
        <p:nvPicPr>
          <p:cNvPr id="13" name="Grafik 12"/>
          <p:cNvPicPr>
            <a:picLocks noChangeAspect="1"/>
          </p:cNvPicPr>
          <p:nvPr/>
        </p:nvPicPr>
        <p:blipFill>
          <a:blip r:embed="rId6"/>
          <a:stretch>
            <a:fillRect/>
          </a:stretch>
        </p:blipFill>
        <p:spPr>
          <a:xfrm>
            <a:off x="15680871" y="5317481"/>
            <a:ext cx="2520492" cy="1746066"/>
          </a:xfrm>
          <a:prstGeom prst="rect">
            <a:avLst/>
          </a:prstGeom>
        </p:spPr>
      </p:pic>
      <p:sp>
        <p:nvSpPr>
          <p:cNvPr id="12" name="Inhaltsplatzhalter 2"/>
          <p:cNvSpPr txBox="1">
            <a:spLocks/>
          </p:cNvSpPr>
          <p:nvPr/>
        </p:nvSpPr>
        <p:spPr>
          <a:xfrm>
            <a:off x="1083582" y="2042863"/>
            <a:ext cx="15070818" cy="6313814"/>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r>
              <a:rPr lang="de-DE" sz="4600" dirty="0" smtClean="0">
                <a:latin typeface="Calibri" panose="020F0502020204030204" pitchFamily="34" charset="0"/>
                <a:cs typeface="Calibri" panose="020F0502020204030204" pitchFamily="34" charset="0"/>
              </a:rPr>
              <a:t>Umsetzung der Opferschutzmaßnahmen erfolgt in den Ländern sehr unterschiedlich, z.T. gar nicht (</a:t>
            </a:r>
            <a:r>
              <a:rPr lang="de-DE" sz="4600" dirty="0" err="1" smtClean="0">
                <a:latin typeface="Calibri" panose="020F0502020204030204" pitchFamily="34" charset="0"/>
                <a:cs typeface="Calibri" panose="020F0502020204030204" pitchFamily="34" charset="0"/>
              </a:rPr>
              <a:t>PsPB</a:t>
            </a:r>
            <a:r>
              <a:rPr lang="de-DE" sz="4600" dirty="0" smtClean="0">
                <a:latin typeface="Calibri" panose="020F0502020204030204" pitchFamily="34" charset="0"/>
                <a:cs typeface="Calibri" panose="020F0502020204030204" pitchFamily="34" charset="0"/>
              </a:rPr>
              <a:t>, richterliche Videovernehmung)</a:t>
            </a:r>
          </a:p>
          <a:p>
            <a:pPr marL="571500" indent="-571500"/>
            <a:r>
              <a:rPr lang="de-DE" sz="4600" dirty="0" smtClean="0">
                <a:latin typeface="Calibri" panose="020F0502020204030204" pitchFamily="34" charset="0"/>
                <a:cs typeface="Calibri" panose="020F0502020204030204" pitchFamily="34" charset="0"/>
              </a:rPr>
              <a:t>→ keine Gewähr auf regelmäßige Anwendung , keine Garantie der Umsetzung z.B. der neuen Regelungen zur Fortbildung</a:t>
            </a:r>
          </a:p>
          <a:p>
            <a:pPr marL="571500" indent="-571500"/>
            <a:r>
              <a:rPr lang="de-DE" sz="4600" dirty="0" smtClean="0">
                <a:latin typeface="Calibri" panose="020F0502020204030204" pitchFamily="34" charset="0"/>
                <a:cs typeface="Calibri" panose="020F0502020204030204" pitchFamily="34" charset="0"/>
              </a:rPr>
              <a:t>Keine Konsequenzen, wenn Opferrechte nicht angewandt werden oder keine ausreichende Information über Opferrechte erfolgt ist</a:t>
            </a:r>
          </a:p>
          <a:p>
            <a:pPr marL="571500" indent="-571500"/>
            <a:r>
              <a:rPr lang="de-DE" sz="4600" dirty="0" smtClean="0">
                <a:latin typeface="Calibri" panose="020F0502020204030204" pitchFamily="34" charset="0"/>
                <a:cs typeface="Calibri" panose="020F0502020204030204" pitchFamily="34" charset="0"/>
              </a:rPr>
              <a:t>Fortbildung zum Thema Trauma ist nicht vorgesehen (Problem Strafverfolgung versus Therapie)</a:t>
            </a:r>
          </a:p>
          <a:p>
            <a:pPr marL="571500" indent="-571500"/>
            <a:r>
              <a:rPr lang="de-DE" sz="4600" dirty="0" smtClean="0">
                <a:latin typeface="Calibri" panose="020F0502020204030204" pitchFamily="34" charset="0"/>
                <a:cs typeface="Calibri" panose="020F0502020204030204" pitchFamily="34" charset="0"/>
              </a:rPr>
              <a:t>Teilnahme an interdisziplinären Treffen ist freiwillig, nicht gesetzlich geregelt</a:t>
            </a:r>
          </a:p>
          <a:p>
            <a:pPr marL="571500" indent="-571500"/>
            <a:r>
              <a:rPr lang="de-DE" sz="4600" dirty="0" smtClean="0">
                <a:latin typeface="Calibri" panose="020F0502020204030204" pitchFamily="34" charset="0"/>
                <a:cs typeface="Calibri" panose="020F0502020204030204" pitchFamily="34" charset="0"/>
              </a:rPr>
              <a:t>Teilnahme an Supervision ist freiwillig</a:t>
            </a:r>
          </a:p>
          <a:p>
            <a:pPr marL="571500" indent="-571500"/>
            <a:r>
              <a:rPr lang="de-DE" sz="4600" dirty="0" smtClean="0">
                <a:latin typeface="Calibri" panose="020F0502020204030204" pitchFamily="34" charset="0"/>
                <a:cs typeface="Calibri" panose="020F0502020204030204" pitchFamily="34" charset="0"/>
              </a:rPr>
              <a:t>Kindgerechte Materialien für Opferrechte fehlen </a:t>
            </a:r>
            <a:r>
              <a:rPr lang="de-DE" sz="4600" dirty="0" err="1" smtClean="0">
                <a:latin typeface="Calibri" panose="020F0502020204030204" pitchFamily="34" charset="0"/>
                <a:cs typeface="Calibri" panose="020F0502020204030204" pitchFamily="34" charset="0"/>
              </a:rPr>
              <a:t>idR</a:t>
            </a:r>
            <a:r>
              <a:rPr lang="de-DE" sz="4600" dirty="0" smtClean="0">
                <a:latin typeface="Calibri" panose="020F0502020204030204" pitchFamily="34" charset="0"/>
                <a:cs typeface="Calibri" panose="020F0502020204030204" pitchFamily="34" charset="0"/>
              </a:rPr>
              <a:t>, Verständnis der (polizeilichen und richterlichen) Belehrungen werden nicht überprüft</a:t>
            </a:r>
          </a:p>
          <a:p>
            <a:pPr marL="571500" indent="-571500"/>
            <a:r>
              <a:rPr lang="de-DE" sz="4600" dirty="0" smtClean="0">
                <a:latin typeface="Calibri" panose="020F0502020204030204" pitchFamily="34" charset="0"/>
                <a:cs typeface="Calibri" panose="020F0502020204030204" pitchFamily="34" charset="0"/>
              </a:rPr>
              <a:t>Unterstützung durch Justizverwaltung ist nicht immer gegeben, Personalwechsel ohne Einarbeitung </a:t>
            </a:r>
          </a:p>
          <a:p>
            <a:endParaRPr lang="de-DE" sz="3600" dirty="0" smtClean="0"/>
          </a:p>
          <a:p>
            <a:endParaRPr lang="de-DE" dirty="0"/>
          </a:p>
        </p:txBody>
      </p:sp>
      <p:pic>
        <p:nvPicPr>
          <p:cNvPr id="14" name="Bild 1" descr="https://images.emojiterra.com/google/android-11/512px/1f914.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0246" y="1289709"/>
            <a:ext cx="838200" cy="838200"/>
          </a:xfrm>
          <a:prstGeom prst="rect">
            <a:avLst/>
          </a:prstGeom>
          <a:noFill/>
          <a:ln>
            <a:noFill/>
          </a:ln>
        </p:spPr>
      </p:pic>
    </p:spTree>
    <p:extLst>
      <p:ext uri="{BB962C8B-B14F-4D97-AF65-F5344CB8AC3E}">
        <p14:creationId xmlns:p14="http://schemas.microsoft.com/office/powerpoint/2010/main" val="2090029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cjd trauma-informed-care 2/3 2022 Stahlmann-Liebelt</a:t>
            </a:r>
            <a:endParaRPr lang="de-DE"/>
          </a:p>
        </p:txBody>
      </p:sp>
      <p:sp>
        <p:nvSpPr>
          <p:cNvPr id="5" name="Foliennummernplatzhalter 4"/>
          <p:cNvSpPr>
            <a:spLocks noGrp="1"/>
          </p:cNvSpPr>
          <p:nvPr>
            <p:ph type="sldNum" sz="quarter" idx="12"/>
          </p:nvPr>
        </p:nvSpPr>
        <p:spPr/>
        <p:txBody>
          <a:bodyPr/>
          <a:lstStyle/>
          <a:p>
            <a:fld id="{8731AA7E-8815-41CD-B773-1745C738ABBA}" type="slidenum">
              <a:rPr lang="de-DE" smtClean="0"/>
              <a:t>31</a:t>
            </a:fld>
            <a:endParaRPr lang="de-DE"/>
          </a:p>
        </p:txBody>
      </p:sp>
      <p:pic>
        <p:nvPicPr>
          <p:cNvPr id="6" name="Grafik 5">
            <a:extLst>
              <a:ext uri="{FF2B5EF4-FFF2-40B4-BE49-F238E27FC236}">
                <a16:creationId xmlns:a16="http://schemas.microsoft.com/office/drawing/2014/main" id="{2839FA3D-5E02-43F5-AED9-34734AC22F6E}"/>
              </a:ext>
            </a:extLst>
          </p:cNvPr>
          <p:cNvPicPr>
            <a:picLocks noChangeAspect="1"/>
          </p:cNvPicPr>
          <p:nvPr/>
        </p:nvPicPr>
        <p:blipFill>
          <a:blip r:embed="rId3"/>
          <a:stretch>
            <a:fillRect/>
          </a:stretch>
        </p:blipFill>
        <p:spPr>
          <a:xfrm>
            <a:off x="1219200" y="1562100"/>
            <a:ext cx="13106400" cy="7720354"/>
          </a:xfrm>
          <a:prstGeom prst="rect">
            <a:avLst/>
          </a:prstGeom>
        </p:spPr>
      </p:pic>
    </p:spTree>
    <p:extLst>
      <p:ext uri="{BB962C8B-B14F-4D97-AF65-F5344CB8AC3E}">
        <p14:creationId xmlns:p14="http://schemas.microsoft.com/office/powerpoint/2010/main" val="2253646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cjd trauma-informed-care 2/3 2022 Stahlmann-Liebelt</a:t>
            </a:r>
            <a:endParaRPr lang="de-DE"/>
          </a:p>
        </p:txBody>
      </p:sp>
      <p:sp>
        <p:nvSpPr>
          <p:cNvPr id="5" name="Foliennummernplatzhalter 4"/>
          <p:cNvSpPr>
            <a:spLocks noGrp="1"/>
          </p:cNvSpPr>
          <p:nvPr>
            <p:ph type="sldNum" sz="quarter" idx="12"/>
          </p:nvPr>
        </p:nvSpPr>
        <p:spPr/>
        <p:txBody>
          <a:bodyPr/>
          <a:lstStyle/>
          <a:p>
            <a:fld id="{8731AA7E-8815-41CD-B773-1745C738ABBA}" type="slidenum">
              <a:rPr lang="de-DE" smtClean="0"/>
              <a:t>32</a:t>
            </a:fld>
            <a:endParaRPr lang="de-DE"/>
          </a:p>
        </p:txBody>
      </p:sp>
      <p:pic>
        <p:nvPicPr>
          <p:cNvPr id="6" name="Inhaltsplatzhalter 5">
            <a:extLst>
              <a:ext uri="{FF2B5EF4-FFF2-40B4-BE49-F238E27FC236}">
                <a16:creationId xmlns:a16="http://schemas.microsoft.com/office/drawing/2014/main" id="{E7B07CFD-2FE4-4713-BEFF-4A14AA763F71}"/>
              </a:ext>
            </a:extLst>
          </p:cNvPr>
          <p:cNvPicPr>
            <a:picLocks noGrp="1" noChangeAspect="1"/>
          </p:cNvPicPr>
          <p:nvPr>
            <p:ph idx="1"/>
          </p:nvPr>
        </p:nvPicPr>
        <p:blipFill>
          <a:blip r:embed="rId3"/>
          <a:stretch>
            <a:fillRect/>
          </a:stretch>
        </p:blipFill>
        <p:spPr>
          <a:xfrm>
            <a:off x="2895600" y="1104900"/>
            <a:ext cx="11023856" cy="8504831"/>
          </a:xfrm>
          <a:prstGeom prst="rect">
            <a:avLst/>
          </a:prstGeom>
        </p:spPr>
      </p:pic>
    </p:spTree>
    <p:extLst>
      <p:ext uri="{BB962C8B-B14F-4D97-AF65-F5344CB8AC3E}">
        <p14:creationId xmlns:p14="http://schemas.microsoft.com/office/powerpoint/2010/main" val="912209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Fußzeilenplatzhalter 3"/>
          <p:cNvSpPr>
            <a:spLocks noGrp="1"/>
          </p:cNvSpPr>
          <p:nvPr>
            <p:ph type="ftr" sz="quarter" idx="11"/>
          </p:nvPr>
        </p:nvSpPr>
        <p:spPr/>
        <p:txBody>
          <a:bodyPr/>
          <a:lstStyle/>
          <a:p>
            <a:r>
              <a:rPr lang="de-DE" smtClean="0"/>
              <a:t>cjd trauma-informed-care 2/3 2022 Stahlmann-Liebelt</a:t>
            </a:r>
            <a:endParaRPr lang="de-DE"/>
          </a:p>
        </p:txBody>
      </p:sp>
      <p:sp>
        <p:nvSpPr>
          <p:cNvPr id="5" name="Foliennummernplatzhalter 4"/>
          <p:cNvSpPr>
            <a:spLocks noGrp="1"/>
          </p:cNvSpPr>
          <p:nvPr>
            <p:ph type="sldNum" sz="quarter" idx="12"/>
          </p:nvPr>
        </p:nvSpPr>
        <p:spPr/>
        <p:txBody>
          <a:bodyPr/>
          <a:lstStyle/>
          <a:p>
            <a:fld id="{8731AA7E-8815-41CD-B773-1745C738ABBA}" type="slidenum">
              <a:rPr lang="de-DE" smtClean="0"/>
              <a:t>33</a:t>
            </a:fld>
            <a:endParaRPr lang="de-DE"/>
          </a:p>
        </p:txBody>
      </p:sp>
      <p:pic>
        <p:nvPicPr>
          <p:cNvPr id="6" name="Inhaltsplatzhalter 5">
            <a:extLst>
              <a:ext uri="{FF2B5EF4-FFF2-40B4-BE49-F238E27FC236}">
                <a16:creationId xmlns:a16="http://schemas.microsoft.com/office/drawing/2014/main" id="{643580CF-F56C-439C-BBFD-2A342B2C1DC1}"/>
              </a:ext>
            </a:extLst>
          </p:cNvPr>
          <p:cNvPicPr>
            <a:picLocks noGrp="1" noChangeAspect="1"/>
          </p:cNvPicPr>
          <p:nvPr>
            <p:ph idx="1"/>
          </p:nvPr>
        </p:nvPicPr>
        <p:blipFill>
          <a:blip r:embed="rId3"/>
          <a:stretch>
            <a:fillRect/>
          </a:stretch>
        </p:blipFill>
        <p:spPr>
          <a:xfrm>
            <a:off x="990600" y="1409700"/>
            <a:ext cx="15700828" cy="7848600"/>
          </a:xfrm>
          <a:prstGeom prst="rect">
            <a:avLst/>
          </a:prstGeom>
        </p:spPr>
      </p:pic>
    </p:spTree>
    <p:extLst>
      <p:ext uri="{BB962C8B-B14F-4D97-AF65-F5344CB8AC3E}">
        <p14:creationId xmlns:p14="http://schemas.microsoft.com/office/powerpoint/2010/main" val="2650939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132763" y="-1641192"/>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9" name="TextBox 9"/>
          <p:cNvSpPr txBox="1"/>
          <p:nvPr/>
        </p:nvSpPr>
        <p:spPr>
          <a:xfrm>
            <a:off x="20823" y="306420"/>
            <a:ext cx="16916400" cy="804707"/>
          </a:xfrm>
          <a:prstGeom prst="rect">
            <a:avLst/>
          </a:prstGeom>
        </p:spPr>
        <p:txBody>
          <a:bodyPr wrap="square" lIns="0" tIns="0" rIns="0" bIns="0" rtlCol="0" anchor="t">
            <a:spAutoFit/>
          </a:bodyPr>
          <a:lstStyle/>
          <a:p>
            <a:pPr algn="ctr">
              <a:lnSpc>
                <a:spcPts val="7274"/>
              </a:lnSpc>
              <a:spcBef>
                <a:spcPct val="0"/>
              </a:spcBef>
            </a:pPr>
            <a:r>
              <a:rPr lang="en-US" sz="4000" dirty="0" err="1" smtClean="0">
                <a:solidFill>
                  <a:srgbClr val="2D5974"/>
                </a:solidFill>
                <a:effectLst>
                  <a:outerShdw blurRad="38100" dist="38100" dir="2700000" algn="tl">
                    <a:srgbClr val="000000">
                      <a:alpha val="43137"/>
                    </a:srgbClr>
                  </a:outerShdw>
                </a:effectLst>
                <a:latin typeface="Barlow Bold"/>
              </a:rPr>
              <a:t>Wie</a:t>
            </a:r>
            <a:r>
              <a:rPr lang="en-US" sz="4000" dirty="0" smtClean="0">
                <a:solidFill>
                  <a:srgbClr val="2D5974"/>
                </a:solidFill>
                <a:effectLst>
                  <a:outerShdw blurRad="38100" dist="38100" dir="2700000" algn="tl">
                    <a:srgbClr val="000000">
                      <a:alpha val="43137"/>
                    </a:srgbClr>
                  </a:outerShdw>
                </a:effectLst>
                <a:latin typeface="Barlow Bold"/>
              </a:rPr>
              <a:t> </a:t>
            </a:r>
            <a:r>
              <a:rPr lang="en-US" sz="4000" dirty="0" err="1" smtClean="0">
                <a:solidFill>
                  <a:srgbClr val="2D5974"/>
                </a:solidFill>
                <a:effectLst>
                  <a:outerShdw blurRad="38100" dist="38100" dir="2700000" algn="tl">
                    <a:srgbClr val="000000">
                      <a:alpha val="43137"/>
                    </a:srgbClr>
                  </a:outerShdw>
                </a:effectLst>
                <a:latin typeface="Barlow Bold"/>
              </a:rPr>
              <a:t>entstand</a:t>
            </a:r>
            <a:r>
              <a:rPr lang="en-US" sz="4000" dirty="0" smtClean="0">
                <a:solidFill>
                  <a:srgbClr val="2D5974"/>
                </a:solidFill>
                <a:effectLst>
                  <a:outerShdw blurRad="38100" dist="38100" dir="2700000" algn="tl">
                    <a:srgbClr val="000000">
                      <a:alpha val="43137"/>
                    </a:srgbClr>
                  </a:outerShdw>
                </a:effectLst>
                <a:latin typeface="Barlow Bold"/>
              </a:rPr>
              <a:t> und was </a:t>
            </a:r>
            <a:r>
              <a:rPr lang="en-US" sz="4000" dirty="0" err="1" smtClean="0">
                <a:solidFill>
                  <a:srgbClr val="2D5974"/>
                </a:solidFill>
                <a:effectLst>
                  <a:outerShdw blurRad="38100" dist="38100" dir="2700000" algn="tl">
                    <a:srgbClr val="000000">
                      <a:alpha val="43137"/>
                    </a:srgbClr>
                  </a:outerShdw>
                </a:effectLst>
                <a:latin typeface="Barlow Bold"/>
              </a:rPr>
              <a:t>bezweckt</a:t>
            </a:r>
            <a:r>
              <a:rPr lang="en-US" sz="4000" dirty="0" smtClean="0">
                <a:solidFill>
                  <a:srgbClr val="2D5974"/>
                </a:solidFill>
                <a:effectLst>
                  <a:outerShdw blurRad="38100" dist="38100" dir="2700000" algn="tl">
                    <a:srgbClr val="000000">
                      <a:alpha val="43137"/>
                    </a:srgbClr>
                  </a:outerShdw>
                </a:effectLst>
                <a:latin typeface="Barlow Bold"/>
              </a:rPr>
              <a:t> der </a:t>
            </a:r>
            <a:r>
              <a:rPr lang="en-US" sz="4000" dirty="0" err="1" smtClean="0">
                <a:solidFill>
                  <a:srgbClr val="2D5974"/>
                </a:solidFill>
                <a:effectLst>
                  <a:outerShdw blurRad="38100" dist="38100" dir="2700000" algn="tl">
                    <a:srgbClr val="000000">
                      <a:alpha val="43137"/>
                    </a:srgbClr>
                  </a:outerShdw>
                </a:effectLst>
                <a:latin typeface="Barlow Bold"/>
              </a:rPr>
              <a:t>Leitfaden</a:t>
            </a:r>
            <a:r>
              <a:rPr lang="en-US" sz="4000" dirty="0" smtClean="0">
                <a:solidFill>
                  <a:srgbClr val="2D5974"/>
                </a:solidFill>
                <a:effectLst>
                  <a:outerShdw blurRad="38100" dist="38100" dir="2700000" algn="tl">
                    <a:srgbClr val="000000">
                      <a:alpha val="43137"/>
                    </a:srgbClr>
                  </a:outerShdw>
                </a:effectLst>
                <a:latin typeface="Barlow Bold"/>
              </a:rPr>
              <a:t>?</a:t>
            </a:r>
            <a:endParaRPr lang="en-US" sz="40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34</a:t>
            </a:fld>
            <a:endParaRPr lang="en-US"/>
          </a:p>
        </p:txBody>
      </p:sp>
      <p:sp>
        <p:nvSpPr>
          <p:cNvPr id="12" name="Inhaltsplatzhalter 2"/>
          <p:cNvSpPr txBox="1">
            <a:spLocks/>
          </p:cNvSpPr>
          <p:nvPr/>
        </p:nvSpPr>
        <p:spPr>
          <a:xfrm>
            <a:off x="902214" y="1323196"/>
            <a:ext cx="15816036" cy="7467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r>
              <a:rPr lang="de-DE" dirty="0" smtClean="0">
                <a:latin typeface="Calibri" panose="020F0502020204030204" pitchFamily="34" charset="0"/>
                <a:cs typeface="Calibri" panose="020F0502020204030204" pitchFamily="34" charset="0"/>
              </a:rPr>
              <a:t>Grundlage des Leitfadens: interdisziplinärer Austausche der Mitglieder des Nationalen Rates </a:t>
            </a:r>
          </a:p>
          <a:p>
            <a:pPr marL="457200" indent="-457200"/>
            <a:r>
              <a:rPr lang="de-DE" dirty="0" smtClean="0">
                <a:latin typeface="Calibri" panose="020F0502020204030204" pitchFamily="34" charset="0"/>
                <a:cs typeface="Calibri" panose="020F0502020204030204" pitchFamily="34" charset="0"/>
              </a:rPr>
              <a:t>Entwicklung einer Haltung und Ermunterung, bestimmte Verfahren von Beginn an im Rahmen der prozessualen Vorgaben, </a:t>
            </a:r>
            <a:r>
              <a:rPr lang="de-DE" dirty="0" smtClean="0">
                <a:solidFill>
                  <a:srgbClr val="FF0000"/>
                </a:solidFill>
                <a:latin typeface="Calibri" panose="020F0502020204030204" pitchFamily="34" charset="0"/>
                <a:cs typeface="Calibri" panose="020F0502020204030204" pitchFamily="34" charset="0"/>
              </a:rPr>
              <a:t>aber auch der tatsächlichen Möglichkeiten, </a:t>
            </a:r>
            <a:r>
              <a:rPr lang="de-DE" dirty="0" smtClean="0">
                <a:latin typeface="Calibri" panose="020F0502020204030204" pitchFamily="34" charset="0"/>
                <a:cs typeface="Calibri" panose="020F0502020204030204" pitchFamily="34" charset="0"/>
              </a:rPr>
              <a:t>vom Kind her zu gestalten</a:t>
            </a:r>
          </a:p>
          <a:p>
            <a:pPr marL="457200" indent="-457200"/>
            <a:r>
              <a:rPr lang="de-DE" dirty="0" smtClean="0">
                <a:latin typeface="Calibri" panose="020F0502020204030204" pitchFamily="34" charset="0"/>
                <a:cs typeface="Calibri" panose="020F0502020204030204" pitchFamily="34" charset="0"/>
              </a:rPr>
              <a:t> Polizei, Staatsanwaltschaft, Ermittlungsgericht, Spruchgerichte bekommen für jedes Stadium des Verfahrens umfangreiche  Informationen: </a:t>
            </a:r>
          </a:p>
          <a:p>
            <a:pPr marL="457200" indent="-457200"/>
            <a:r>
              <a:rPr lang="de-DE" dirty="0" smtClean="0">
                <a:latin typeface="Calibri" panose="020F0502020204030204" pitchFamily="34" charset="0"/>
                <a:cs typeface="Calibri" panose="020F0502020204030204" pitchFamily="34" charset="0"/>
              </a:rPr>
              <a:t>≥ zu gesetzlich vorgesehenen Opferschutzmaßnahmen und</a:t>
            </a:r>
          </a:p>
          <a:p>
            <a:pPr marL="457200" indent="-457200"/>
            <a:r>
              <a:rPr lang="de-DE" dirty="0" smtClean="0">
                <a:latin typeface="Calibri" panose="020F0502020204030204" pitchFamily="34" charset="0"/>
                <a:cs typeface="Calibri" panose="020F0502020204030204" pitchFamily="34" charset="0"/>
              </a:rPr>
              <a:t>≥ weiteren Empfehlungen, um Verfahren kindgerecht zu gestalten </a:t>
            </a:r>
          </a:p>
          <a:p>
            <a:pPr marL="457200" indent="-457200"/>
            <a:r>
              <a:rPr lang="de-DE" dirty="0" smtClean="0">
                <a:latin typeface="Calibri" panose="020F0502020204030204" pitchFamily="34" charset="0"/>
                <a:cs typeface="Calibri" panose="020F0502020204030204" pitchFamily="34" charset="0"/>
              </a:rPr>
              <a:t>Der Leitfaden ist eine Orientierung für individuelle Verantwortlichkeiten und Zuständigkeiten, niemand kann sagen: das wusste ich nicht</a:t>
            </a:r>
          </a:p>
          <a:p>
            <a:pPr marL="457200" indent="-457200"/>
            <a:r>
              <a:rPr lang="de-DE" dirty="0" smtClean="0">
                <a:latin typeface="Calibri" panose="020F0502020204030204" pitchFamily="34" charset="0"/>
                <a:cs typeface="Calibri" panose="020F0502020204030204" pitchFamily="34" charset="0"/>
              </a:rPr>
              <a:t>Verbesserung der Verfahrensabläufe durch eine gemeinsame Wissens-und Erkenntnisbasis</a:t>
            </a:r>
            <a:endParaRPr lang="de-DE" dirty="0" smtClean="0"/>
          </a:p>
          <a:p>
            <a:r>
              <a:rPr lang="de-DE" dirty="0" smtClean="0">
                <a:solidFill>
                  <a:srgbClr val="FF0000"/>
                </a:solidFill>
              </a:rPr>
              <a:t>→  Ergebnis: Reduzierung der Belastungen für Minderjährige durch Sicherheit im Opferschutz</a:t>
            </a:r>
            <a:endParaRPr lang="de-DE" dirty="0">
              <a:solidFill>
                <a:srgbClr val="FF0000"/>
              </a:solidFill>
            </a:endParaRPr>
          </a:p>
        </p:txBody>
      </p:sp>
    </p:spTree>
    <p:extLst>
      <p:ext uri="{BB962C8B-B14F-4D97-AF65-F5344CB8AC3E}">
        <p14:creationId xmlns:p14="http://schemas.microsoft.com/office/powerpoint/2010/main" val="3011507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5310883" y="95013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GRUPPENDISKUSSION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751" y="731330"/>
            <a:ext cx="1473227" cy="1506087"/>
          </a:xfrm>
          <a:prstGeom prst="rect">
            <a:avLst/>
          </a:prstGeom>
        </p:spPr>
      </p:pic>
      <p:grpSp>
        <p:nvGrpSpPr>
          <p:cNvPr id="6" name="Group 6"/>
          <p:cNvGrpSpPr/>
          <p:nvPr/>
        </p:nvGrpSpPr>
        <p:grpSpPr>
          <a:xfrm>
            <a:off x="1528354" y="2721763"/>
            <a:ext cx="16306800" cy="4538212"/>
            <a:chOff x="98107" y="-413966"/>
            <a:chExt cx="16857876" cy="5301688"/>
          </a:xfrm>
        </p:grpSpPr>
        <p:sp>
          <p:nvSpPr>
            <p:cNvPr id="7" name="Freeform 7"/>
            <p:cNvSpPr/>
            <p:nvPr/>
          </p:nvSpPr>
          <p:spPr>
            <a:xfrm>
              <a:off x="98107" y="-413966"/>
              <a:ext cx="16857876" cy="5301688"/>
            </a:xfrm>
            <a:custGeom>
              <a:avLst/>
              <a:gdLst/>
              <a:ahLst/>
              <a:cxnLst/>
              <a:rect l="l" t="t" r="r" b="b"/>
              <a:pathLst>
                <a:path w="16330777" h="4563574">
                  <a:moveTo>
                    <a:pt x="496570" y="0"/>
                  </a:moveTo>
                  <a:lnTo>
                    <a:pt x="496570" y="4563574"/>
                  </a:lnTo>
                  <a:lnTo>
                    <a:pt x="14584527" y="4563574"/>
                  </a:lnTo>
                  <a:lnTo>
                    <a:pt x="14584527" y="0"/>
                  </a:lnTo>
                  <a:cubicBezTo>
                    <a:pt x="14584527" y="0"/>
                    <a:pt x="496570" y="0"/>
                    <a:pt x="496570" y="0"/>
                  </a:cubicBezTo>
                  <a:close/>
                  <a:moveTo>
                    <a:pt x="15081097" y="2014684"/>
                  </a:moveTo>
                  <a:lnTo>
                    <a:pt x="15081097" y="486003"/>
                  </a:lnTo>
                  <a:cubicBezTo>
                    <a:pt x="15081097" y="222250"/>
                    <a:pt x="14858847" y="0"/>
                    <a:pt x="14584527" y="0"/>
                  </a:cubicBezTo>
                  <a:lnTo>
                    <a:pt x="14584527" y="4563574"/>
                  </a:lnTo>
                  <a:cubicBezTo>
                    <a:pt x="14858847" y="4563574"/>
                    <a:pt x="15081097" y="4341324"/>
                    <a:pt x="15081097" y="4067004"/>
                  </a:cubicBezTo>
                  <a:lnTo>
                    <a:pt x="15081097" y="2487124"/>
                  </a:lnTo>
                  <a:cubicBezTo>
                    <a:pt x="15589097" y="2502364"/>
                    <a:pt x="16093286" y="2478234"/>
                    <a:pt x="16330777" y="2521414"/>
                  </a:cubicBezTo>
                  <a:cubicBezTo>
                    <a:pt x="15926916" y="2334724"/>
                    <a:pt x="15492577" y="2198834"/>
                    <a:pt x="15081097" y="2014684"/>
                  </a:cubicBezTo>
                  <a:close/>
                  <a:moveTo>
                    <a:pt x="0" y="486003"/>
                  </a:moveTo>
                  <a:lnTo>
                    <a:pt x="0" y="4067004"/>
                  </a:lnTo>
                  <a:cubicBezTo>
                    <a:pt x="0" y="4341324"/>
                    <a:pt x="222250" y="4563574"/>
                    <a:pt x="496570" y="4563574"/>
                  </a:cubicBezTo>
                  <a:lnTo>
                    <a:pt x="496570" y="0"/>
                  </a:lnTo>
                  <a:cubicBezTo>
                    <a:pt x="222250" y="0"/>
                    <a:pt x="0" y="222250"/>
                    <a:pt x="0" y="486003"/>
                  </a:cubicBezTo>
                  <a:close/>
                </a:path>
              </a:pathLst>
            </a:custGeom>
            <a:solidFill>
              <a:srgbClr val="FFFFFF"/>
            </a:solidFill>
          </p:spPr>
        </p:sp>
      </p:grpSp>
      <p:sp>
        <p:nvSpPr>
          <p:cNvPr id="8" name="TextBox 8"/>
          <p:cNvSpPr txBox="1"/>
          <p:nvPr/>
        </p:nvSpPr>
        <p:spPr>
          <a:xfrm>
            <a:off x="1528354" y="2680428"/>
            <a:ext cx="14549846" cy="5001369"/>
          </a:xfrm>
          <a:prstGeom prst="rect">
            <a:avLst/>
          </a:prstGeom>
        </p:spPr>
        <p:txBody>
          <a:bodyPr wrap="square" lIns="0" tIns="0" rIns="0" bIns="0" rtlCol="0" anchor="t">
            <a:spAutoFit/>
          </a:bodyPr>
          <a:lstStyle/>
          <a:p>
            <a:pPr marL="808208" lvl="1" indent="-404104" algn="ctr">
              <a:lnSpc>
                <a:spcPts val="5914"/>
              </a:lnSpc>
              <a:buFont typeface="Arial"/>
              <a:buChar char="•"/>
            </a:pPr>
            <a:r>
              <a:rPr lang="de-DE" sz="3200" dirty="0">
                <a:solidFill>
                  <a:srgbClr val="FC3D5F"/>
                </a:solidFill>
                <a:latin typeface="Arimo Bold" panose="020B0604020202020204" charset="0"/>
                <a:ea typeface="Arimo Bold" panose="020B0604020202020204" charset="0"/>
                <a:cs typeface="Arimo Bold" panose="020B0604020202020204" charset="0"/>
              </a:rPr>
              <a:t>Was kann Ihrer Meinung nach getan werden, um die </a:t>
            </a:r>
            <a:r>
              <a:rPr lang="de-DE" sz="3200" dirty="0" smtClean="0">
                <a:solidFill>
                  <a:srgbClr val="FC3D5F"/>
                </a:solidFill>
                <a:latin typeface="Arimo Bold" panose="020B0604020202020204" charset="0"/>
                <a:ea typeface="Arimo Bold" panose="020B0604020202020204" charset="0"/>
                <a:cs typeface="Arimo Bold" panose="020B0604020202020204" charset="0"/>
              </a:rPr>
              <a:t>Justiz kindgerechter </a:t>
            </a:r>
            <a:r>
              <a:rPr lang="de-DE" sz="3200" dirty="0">
                <a:solidFill>
                  <a:srgbClr val="FC3D5F"/>
                </a:solidFill>
                <a:latin typeface="Arimo Bold" panose="020B0604020202020204" charset="0"/>
                <a:ea typeface="Arimo Bold" panose="020B0604020202020204" charset="0"/>
                <a:cs typeface="Arimo Bold" panose="020B0604020202020204" charset="0"/>
              </a:rPr>
              <a:t>zu gestalten? </a:t>
            </a:r>
          </a:p>
          <a:p>
            <a:pPr marL="808208" lvl="1" indent="-404104" algn="ctr">
              <a:lnSpc>
                <a:spcPts val="5914"/>
              </a:lnSpc>
              <a:buFont typeface="Arial"/>
              <a:buChar char="•"/>
            </a:pPr>
            <a:r>
              <a:rPr lang="de-DE" sz="3200" dirty="0">
                <a:solidFill>
                  <a:srgbClr val="FC3D5F"/>
                </a:solidFill>
                <a:latin typeface="Arimo Bold" panose="020B0604020202020204" charset="0"/>
                <a:ea typeface="Arimo Bold" panose="020B0604020202020204" charset="0"/>
                <a:cs typeface="Arimo Bold" panose="020B0604020202020204" charset="0"/>
              </a:rPr>
              <a:t>Welche Gesetze oder Verfahren müssten geändert werden?</a:t>
            </a:r>
          </a:p>
          <a:p>
            <a:pPr marL="808208" lvl="1" indent="-404104" algn="ctr">
              <a:lnSpc>
                <a:spcPts val="5914"/>
              </a:lnSpc>
              <a:buFont typeface="Arial"/>
              <a:buChar char="•"/>
            </a:pPr>
            <a:r>
              <a:rPr lang="de-DE" sz="3200" dirty="0">
                <a:solidFill>
                  <a:srgbClr val="FC3D5F"/>
                </a:solidFill>
                <a:latin typeface="Arimo Bold" panose="020B0604020202020204" charset="0"/>
                <a:ea typeface="Arimo Bold" panose="020B0604020202020204" charset="0"/>
                <a:cs typeface="Arimo Bold" panose="020B0604020202020204" charset="0"/>
              </a:rPr>
              <a:t> Welche systemischen Änderungen müssten vorgenommen werden? </a:t>
            </a:r>
          </a:p>
          <a:p>
            <a:pPr marL="808208" lvl="1" indent="-404104" algn="ctr">
              <a:lnSpc>
                <a:spcPts val="5914"/>
              </a:lnSpc>
              <a:buFont typeface="Arial"/>
              <a:buChar char="•"/>
            </a:pPr>
            <a:r>
              <a:rPr lang="de-DE" sz="3200" dirty="0">
                <a:solidFill>
                  <a:srgbClr val="FC3D5F"/>
                </a:solidFill>
                <a:latin typeface="Arimo Bold" panose="020B0604020202020204" charset="0"/>
                <a:ea typeface="Arimo Bold" panose="020B0604020202020204" charset="0"/>
                <a:cs typeface="Arimo Bold" panose="020B0604020202020204" charset="0"/>
              </a:rPr>
              <a:t>Was könnten die einzelnen Berufsgruppen (</a:t>
            </a:r>
            <a:r>
              <a:rPr lang="de-DE" sz="3200" dirty="0" smtClean="0">
                <a:solidFill>
                  <a:srgbClr val="FC3D5F"/>
                </a:solidFill>
                <a:latin typeface="Arimo Bold" panose="020B0604020202020204" charset="0"/>
                <a:ea typeface="Arimo Bold" panose="020B0604020202020204" charset="0"/>
                <a:cs typeface="Arimo Bold" panose="020B0604020202020204" charset="0"/>
              </a:rPr>
              <a:t>Richter*innen/</a:t>
            </a:r>
            <a:r>
              <a:rPr lang="de-DE" sz="3200" dirty="0" err="1" smtClean="0">
                <a:solidFill>
                  <a:srgbClr val="FC3D5F"/>
                </a:solidFill>
                <a:latin typeface="Arimo Bold" panose="020B0604020202020204" charset="0"/>
                <a:ea typeface="Arimo Bold" panose="020B0604020202020204" charset="0"/>
                <a:cs typeface="Arimo Bold" panose="020B0604020202020204" charset="0"/>
              </a:rPr>
              <a:t>Staatsanwält</a:t>
            </a:r>
            <a:r>
              <a:rPr lang="de-DE" sz="3200" dirty="0" smtClean="0">
                <a:solidFill>
                  <a:srgbClr val="FC3D5F"/>
                </a:solidFill>
                <a:latin typeface="Arimo Bold" panose="020B0604020202020204" charset="0"/>
                <a:ea typeface="Arimo Bold" panose="020B0604020202020204" charset="0"/>
                <a:cs typeface="Arimo Bold" panose="020B0604020202020204" charset="0"/>
              </a:rPr>
              <a:t>*innen) tun?</a:t>
            </a:r>
            <a:endParaRPr lang="en-US" sz="3200" dirty="0">
              <a:solidFill>
                <a:srgbClr val="FC3D5F"/>
              </a:solidFill>
              <a:latin typeface="Barlow Bold"/>
            </a:endParaRPr>
          </a:p>
          <a:p>
            <a:pPr algn="ctr">
              <a:lnSpc>
                <a:spcPts val="3636"/>
              </a:lnSpc>
              <a:spcBef>
                <a:spcPct val="0"/>
              </a:spcBef>
            </a:pPr>
            <a:endParaRPr lang="en-US" sz="3743" dirty="0">
              <a:solidFill>
                <a:srgbClr val="FC3D5F"/>
              </a:solidFill>
              <a:latin typeface="Barlow Bold"/>
            </a:endParaRP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87984" y="6972300"/>
            <a:ext cx="5112032" cy="3095103"/>
          </a:xfrm>
          <a:prstGeom prst="rect">
            <a:avLst/>
          </a:prstGeom>
        </p:spPr>
      </p:pic>
      <p:sp>
        <p:nvSpPr>
          <p:cNvPr id="10" name="Foliennummernplatzhalter 9"/>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1001936" y="1870883"/>
            <a:ext cx="16284127" cy="6463308"/>
          </a:xfrm>
          <a:prstGeom prst="rect">
            <a:avLst/>
          </a:prstGeom>
        </p:spPr>
        <p:txBody>
          <a:bodyPr lIns="0" tIns="0" rIns="0" bIns="0" rtlCol="0" anchor="t">
            <a:spAutoFit/>
          </a:bodyPr>
          <a:lstStyle/>
          <a:p>
            <a:pPr algn="ctr">
              <a:lnSpc>
                <a:spcPts val="3119"/>
              </a:lnSpc>
              <a:spcBef>
                <a:spcPct val="0"/>
              </a:spcBef>
            </a:pPr>
            <a:endParaRPr lang="en-GB" dirty="0"/>
          </a:p>
          <a:p>
            <a:pPr algn="ctr">
              <a:lnSpc>
                <a:spcPts val="3359"/>
              </a:lnSpc>
              <a:spcBef>
                <a:spcPct val="0"/>
              </a:spcBef>
            </a:pPr>
            <a:r>
              <a:rPr lang="de-DE" sz="2799" dirty="0">
                <a:solidFill>
                  <a:srgbClr val="204D68"/>
                </a:solidFill>
                <a:latin typeface="Arimo Bold" panose="020B0604020202020204" charset="0"/>
                <a:ea typeface="Arimo Bold" panose="020B0604020202020204" charset="0"/>
                <a:cs typeface="Arimo Bold" panose="020B0604020202020204" charset="0"/>
              </a:rPr>
              <a:t>Die Notwendigkeit eines integrierten Strafverfahrens für Kinder, die Opfer von Gewalt geworden sind, wurde erstmals bei der Entwicklung von Child </a:t>
            </a:r>
            <a:r>
              <a:rPr lang="de-DE" sz="2799" dirty="0" err="1">
                <a:solidFill>
                  <a:srgbClr val="204D68"/>
                </a:solidFill>
                <a:latin typeface="Arimo Bold" panose="020B0604020202020204" charset="0"/>
                <a:ea typeface="Arimo Bold" panose="020B0604020202020204" charset="0"/>
                <a:cs typeface="Arimo Bold" panose="020B0604020202020204" charset="0"/>
              </a:rPr>
              <a:t>Advocacy</a:t>
            </a:r>
            <a:r>
              <a:rPr lang="de-DE" sz="2799" dirty="0">
                <a:solidFill>
                  <a:srgbClr val="204D68"/>
                </a:solidFill>
                <a:latin typeface="Arimo Bold" panose="020B0604020202020204" charset="0"/>
                <a:ea typeface="Arimo Bold" panose="020B0604020202020204" charset="0"/>
                <a:cs typeface="Arimo Bold" panose="020B0604020202020204" charset="0"/>
              </a:rPr>
              <a:t> </a:t>
            </a:r>
            <a:r>
              <a:rPr lang="de-DE" sz="2799" dirty="0" err="1">
                <a:solidFill>
                  <a:srgbClr val="204D68"/>
                </a:solidFill>
                <a:latin typeface="Arimo Bold" panose="020B0604020202020204" charset="0"/>
                <a:ea typeface="Arimo Bold" panose="020B0604020202020204" charset="0"/>
                <a:cs typeface="Arimo Bold" panose="020B0604020202020204" charset="0"/>
              </a:rPr>
              <a:t>Centres</a:t>
            </a:r>
            <a:r>
              <a:rPr lang="de-DE" sz="2799" dirty="0">
                <a:solidFill>
                  <a:srgbClr val="204D68"/>
                </a:solidFill>
                <a:latin typeface="Arimo Bold" panose="020B0604020202020204" charset="0"/>
                <a:ea typeface="Arimo Bold" panose="020B0604020202020204" charset="0"/>
                <a:cs typeface="Arimo Bold" panose="020B0604020202020204" charset="0"/>
              </a:rPr>
              <a:t> in den Vereinigten Staaten angesprochen, die das Risiko einer Retraumatisierung von Kindern, die Opfer sexueller Übergriffe geworden sind, verringern sollten. </a:t>
            </a:r>
          </a:p>
          <a:p>
            <a:pPr algn="ctr">
              <a:lnSpc>
                <a:spcPts val="3359"/>
              </a:lnSpc>
              <a:spcBef>
                <a:spcPct val="0"/>
              </a:spcBef>
            </a:pPr>
            <a:endParaRPr lang="de-DE"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204D68"/>
                </a:solidFill>
                <a:latin typeface="Arimo Bold" panose="020B0604020202020204" charset="0"/>
                <a:ea typeface="Arimo Bold" panose="020B0604020202020204" charset="0"/>
                <a:cs typeface="Arimo Bold" panose="020B0604020202020204" charset="0"/>
              </a:rPr>
              <a:t>Die Idee war, alle Ermittlungs- und sonstigen Dienste unter einem Dach zu vereinen, um die Beweiserhebung im Interesse des Kindes zu vereinfachen. </a:t>
            </a:r>
            <a:r>
              <a:rPr lang="en-GB" sz="2799" dirty="0">
                <a:solidFill>
                  <a:srgbClr val="204D68"/>
                </a:solidFill>
                <a:latin typeface="Arimo Bold" panose="020B0604020202020204" charset="0"/>
                <a:ea typeface="Arimo Bold" panose="020B0604020202020204" charset="0"/>
                <a:cs typeface="Arimo Bold" panose="020B0604020202020204" charset="0"/>
              </a:rPr>
              <a:t> </a:t>
            </a:r>
          </a:p>
          <a:p>
            <a:pPr algn="ctr">
              <a:lnSpc>
                <a:spcPts val="3359"/>
              </a:lnSpc>
              <a:spcBef>
                <a:spcPct val="0"/>
              </a:spcBef>
            </a:pPr>
            <a:endParaRPr lang="en-GB"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204D68"/>
                </a:solidFill>
                <a:latin typeface="Arimo Bold" panose="020B0604020202020204" charset="0"/>
                <a:ea typeface="Arimo Bold" panose="020B0604020202020204" charset="0"/>
                <a:cs typeface="Arimo Bold" panose="020B0604020202020204" charset="0"/>
              </a:rPr>
              <a:t>Das Modell kam </a:t>
            </a:r>
            <a:r>
              <a:rPr lang="de-DE" sz="2799" dirty="0">
                <a:solidFill>
                  <a:srgbClr val="F59382"/>
                </a:solidFill>
                <a:latin typeface="Arimo Bold" panose="020B0604020202020204" charset="0"/>
                <a:ea typeface="Arimo Bold" panose="020B0604020202020204" charset="0"/>
                <a:cs typeface="Arimo Bold" panose="020B0604020202020204" charset="0"/>
              </a:rPr>
              <a:t>ursprünglich über Island, das das </a:t>
            </a:r>
            <a:r>
              <a:rPr lang="de-DE" sz="2799" dirty="0" err="1">
                <a:solidFill>
                  <a:srgbClr val="F59382"/>
                </a:solidFill>
                <a:latin typeface="Arimo Bold" panose="020B0604020202020204" charset="0"/>
                <a:ea typeface="Arimo Bold" panose="020B0604020202020204" charset="0"/>
                <a:cs typeface="Arimo Bold" panose="020B0604020202020204" charset="0"/>
              </a:rPr>
              <a:t>Barnahus</a:t>
            </a:r>
            <a:r>
              <a:rPr lang="de-DE" sz="2799" dirty="0">
                <a:solidFill>
                  <a:srgbClr val="F59382"/>
                </a:solidFill>
                <a:latin typeface="Arimo Bold" panose="020B0604020202020204" charset="0"/>
                <a:ea typeface="Arimo Bold" panose="020B0604020202020204" charset="0"/>
                <a:cs typeface="Arimo Bold" panose="020B0604020202020204" charset="0"/>
              </a:rPr>
              <a:t>-Modell übernahm</a:t>
            </a:r>
            <a:r>
              <a:rPr lang="de-DE" sz="2799" dirty="0">
                <a:solidFill>
                  <a:srgbClr val="204D68"/>
                </a:solidFill>
                <a:latin typeface="Arimo Bold" panose="020B0604020202020204" charset="0"/>
                <a:ea typeface="Arimo Bold" panose="020B0604020202020204" charset="0"/>
                <a:cs typeface="Arimo Bold" panose="020B0604020202020204" charset="0"/>
              </a:rPr>
              <a:t>, nach Europa und hat sich seitdem in ganz Europa verbreitet. </a:t>
            </a:r>
          </a:p>
          <a:p>
            <a:pPr algn="ctr">
              <a:lnSpc>
                <a:spcPts val="3359"/>
              </a:lnSpc>
              <a:spcBef>
                <a:spcPct val="0"/>
              </a:spcBef>
            </a:pPr>
            <a:endParaRPr lang="de-DE" sz="2799" dirty="0">
              <a:solidFill>
                <a:srgbClr val="204D68"/>
              </a:solidFill>
              <a:latin typeface="Arimo Bold" panose="020B0604020202020204" charset="0"/>
              <a:ea typeface="Arimo Bold" panose="020B0604020202020204" charset="0"/>
              <a:cs typeface="Arimo Bold" panose="020B0604020202020204" charset="0"/>
            </a:endParaRPr>
          </a:p>
          <a:p>
            <a:pPr algn="ctr">
              <a:lnSpc>
                <a:spcPts val="3359"/>
              </a:lnSpc>
              <a:spcBef>
                <a:spcPct val="0"/>
              </a:spcBef>
            </a:pPr>
            <a:r>
              <a:rPr lang="de-DE" sz="2799" dirty="0">
                <a:solidFill>
                  <a:srgbClr val="204D68"/>
                </a:solidFill>
                <a:latin typeface="Arimo Bold" panose="020B0604020202020204" charset="0"/>
                <a:ea typeface="Arimo Bold" panose="020B0604020202020204" charset="0"/>
                <a:cs typeface="Arimo Bold" panose="020B0604020202020204" charset="0"/>
              </a:rPr>
              <a:t>Das </a:t>
            </a:r>
            <a:r>
              <a:rPr lang="de-DE" sz="2799" dirty="0" err="1">
                <a:solidFill>
                  <a:srgbClr val="F59382"/>
                </a:solidFill>
                <a:latin typeface="Arimo Bold" panose="020B0604020202020204" charset="0"/>
                <a:ea typeface="Arimo Bold" panose="020B0604020202020204" charset="0"/>
                <a:cs typeface="Arimo Bold" panose="020B0604020202020204" charset="0"/>
              </a:rPr>
              <a:t>Barnahus</a:t>
            </a:r>
            <a:r>
              <a:rPr lang="de-DE" sz="2799" dirty="0">
                <a:solidFill>
                  <a:srgbClr val="F59382"/>
                </a:solidFill>
                <a:latin typeface="Arimo Bold" panose="020B0604020202020204" charset="0"/>
                <a:ea typeface="Arimo Bold" panose="020B0604020202020204" charset="0"/>
                <a:cs typeface="Arimo Bold" panose="020B0604020202020204" charset="0"/>
              </a:rPr>
              <a:t> bzw. </a:t>
            </a:r>
            <a:r>
              <a:rPr lang="de-DE" sz="2799" dirty="0" err="1">
                <a:solidFill>
                  <a:srgbClr val="F59382"/>
                </a:solidFill>
                <a:latin typeface="Arimo Bold" panose="020B0604020202020204" charset="0"/>
                <a:ea typeface="Arimo Bold" panose="020B0604020202020204" charset="0"/>
                <a:cs typeface="Arimo Bold" panose="020B0604020202020204" charset="0"/>
              </a:rPr>
              <a:t>Childhood</a:t>
            </a:r>
            <a:r>
              <a:rPr lang="de-DE" sz="2799" dirty="0">
                <a:solidFill>
                  <a:srgbClr val="F59382"/>
                </a:solidFill>
                <a:latin typeface="Arimo Bold" panose="020B0604020202020204" charset="0"/>
                <a:ea typeface="Arimo Bold" panose="020B0604020202020204" charset="0"/>
                <a:cs typeface="Arimo Bold" panose="020B0604020202020204" charset="0"/>
              </a:rPr>
              <a:t> Haus </a:t>
            </a:r>
            <a:r>
              <a:rPr lang="de-DE" sz="2799" dirty="0">
                <a:solidFill>
                  <a:srgbClr val="204D68"/>
                </a:solidFill>
                <a:latin typeface="Arimo Bold" panose="020B0604020202020204" charset="0"/>
                <a:ea typeface="Arimo Bold" panose="020B0604020202020204" charset="0"/>
                <a:cs typeface="Arimo Bold" panose="020B0604020202020204" charset="0"/>
              </a:rPr>
              <a:t>bietet eine Reihe von </a:t>
            </a:r>
            <a:r>
              <a:rPr lang="de-DE" sz="2799" dirty="0" smtClean="0">
                <a:solidFill>
                  <a:srgbClr val="204D68"/>
                </a:solidFill>
                <a:latin typeface="Arimo Bold" panose="020B0604020202020204" charset="0"/>
                <a:ea typeface="Arimo Bold" panose="020B0604020202020204" charset="0"/>
                <a:cs typeface="Arimo Bold" panose="020B0604020202020204" charset="0"/>
              </a:rPr>
              <a:t>Angeboten </a:t>
            </a:r>
            <a:r>
              <a:rPr lang="de-DE" sz="2799" dirty="0">
                <a:solidFill>
                  <a:srgbClr val="204D68"/>
                </a:solidFill>
                <a:latin typeface="Arimo Bold" panose="020B0604020202020204" charset="0"/>
                <a:ea typeface="Arimo Bold" panose="020B0604020202020204" charset="0"/>
                <a:cs typeface="Arimo Bold" panose="020B0604020202020204" charset="0"/>
              </a:rPr>
              <a:t>unter einem Dach an, die einen kinderfreundlichen und traumainformierten Ansatz der Justiz gewährleisten sollen. </a:t>
            </a:r>
            <a:endParaRPr lang="en-US" sz="2799" dirty="0">
              <a:solidFill>
                <a:srgbClr val="204D68"/>
              </a:solidFill>
              <a:latin typeface="Barlow Bold"/>
            </a:endParaRPr>
          </a:p>
          <a:p>
            <a:pPr algn="ctr">
              <a:lnSpc>
                <a:spcPts val="3119"/>
              </a:lnSpc>
              <a:spcBef>
                <a:spcPct val="0"/>
              </a:spcBef>
            </a:pPr>
            <a:endParaRPr lang="en-US" sz="2799" dirty="0">
              <a:solidFill>
                <a:srgbClr val="204D68"/>
              </a:solidFill>
              <a:latin typeface="Barlow Bold"/>
            </a:endParaRPr>
          </a:p>
        </p:txBody>
      </p:sp>
      <p:sp>
        <p:nvSpPr>
          <p:cNvPr id="9" name="TextBox 9"/>
          <p:cNvSpPr txBox="1"/>
          <p:nvPr/>
        </p:nvSpPr>
        <p:spPr>
          <a:xfrm>
            <a:off x="806414" y="507855"/>
            <a:ext cx="15425983" cy="936154"/>
          </a:xfrm>
          <a:prstGeom prst="rect">
            <a:avLst/>
          </a:prstGeom>
        </p:spPr>
        <p:txBody>
          <a:bodyPr lIns="0" tIns="0" rIns="0" bIns="0" rtlCol="0" anchor="t">
            <a:spAutoFit/>
          </a:bodyPr>
          <a:lstStyle/>
          <a:p>
            <a:pPr algn="ctr">
              <a:lnSpc>
                <a:spcPts val="7274"/>
              </a:lnSpc>
              <a:spcBef>
                <a:spcPct val="0"/>
              </a:spcBef>
            </a:pPr>
            <a:r>
              <a:rPr lang="en-US" sz="6000" dirty="0">
                <a:solidFill>
                  <a:srgbClr val="2D5974"/>
                </a:solidFill>
                <a:effectLst>
                  <a:outerShdw blurRad="38100" dist="38100" dir="2700000" algn="tl">
                    <a:srgbClr val="000000">
                      <a:alpha val="43137"/>
                    </a:srgbClr>
                  </a:outerShdw>
                </a:effectLst>
                <a:latin typeface="Barlow Bold"/>
              </a:rPr>
              <a:t>Childhood </a:t>
            </a:r>
            <a:r>
              <a:rPr lang="en-US" sz="6000" dirty="0" err="1">
                <a:solidFill>
                  <a:srgbClr val="2D5974"/>
                </a:solidFill>
                <a:effectLst>
                  <a:outerShdw blurRad="38100" dist="38100" dir="2700000" algn="tl">
                    <a:srgbClr val="000000">
                      <a:alpha val="43137"/>
                    </a:srgbClr>
                  </a:outerShdw>
                </a:effectLst>
                <a:latin typeface="Barlow Bold"/>
              </a:rPr>
              <a:t>Häuser</a:t>
            </a:r>
            <a:r>
              <a:rPr lang="en-US" sz="6000" dirty="0">
                <a:solidFill>
                  <a:srgbClr val="2D5974"/>
                </a:solidFill>
                <a:effectLst>
                  <a:outerShdw blurRad="38100" dist="38100" dir="2700000" algn="tl">
                    <a:srgbClr val="000000">
                      <a:alpha val="43137"/>
                    </a:srgbClr>
                  </a:outerShdw>
                </a:effectLst>
                <a:latin typeface="Barlow Bold"/>
              </a:rPr>
              <a:t> und </a:t>
            </a:r>
            <a:r>
              <a:rPr lang="en-US" sz="6000" dirty="0" err="1">
                <a:solidFill>
                  <a:srgbClr val="2D5974"/>
                </a:solidFill>
                <a:effectLst>
                  <a:outerShdw blurRad="38100" dist="38100" dir="2700000" algn="tl">
                    <a:srgbClr val="000000">
                      <a:alpha val="43137"/>
                    </a:srgbClr>
                  </a:outerShdw>
                </a:effectLst>
                <a:latin typeface="Barlow Bold"/>
              </a:rPr>
              <a:t>Barnahus</a:t>
            </a:r>
            <a:endParaRPr lang="en-US" sz="60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sp>
        <p:nvSpPr>
          <p:cNvPr id="2" name="TextBox 2"/>
          <p:cNvSpPr txBox="1"/>
          <p:nvPr/>
        </p:nvSpPr>
        <p:spPr>
          <a:xfrm>
            <a:off x="3276600" y="2324100"/>
            <a:ext cx="12354384" cy="7305333"/>
          </a:xfrm>
          <a:prstGeom prst="rect">
            <a:avLst/>
          </a:prstGeom>
        </p:spPr>
        <p:txBody>
          <a:bodyPr lIns="0" tIns="0" rIns="0" bIns="0" rtlCol="0" anchor="t">
            <a:spAutoFit/>
          </a:bodyPr>
          <a:lstStyle/>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1: </a:t>
            </a:r>
            <a:r>
              <a:rPr lang="de-DE" sz="2800" dirty="0">
                <a:solidFill>
                  <a:schemeClr val="bg1"/>
                </a:solidFill>
                <a:latin typeface="Arimo Bold" panose="020B0604020202020204" charset="0"/>
                <a:ea typeface="Arimo Bold" panose="020B0604020202020204" charset="0"/>
                <a:cs typeface="Arimo Bold" panose="020B0604020202020204" charset="0"/>
              </a:rPr>
              <a:t>Zentrale Grundsätze und bereichsübergreifende Aktivitäten</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2: </a:t>
            </a:r>
            <a:r>
              <a:rPr lang="de-DE" sz="2800" dirty="0">
                <a:solidFill>
                  <a:schemeClr val="bg1"/>
                </a:solidFill>
                <a:latin typeface="Arimo Bold" panose="020B0604020202020204" charset="0"/>
                <a:ea typeface="Arimo Bold" panose="020B0604020202020204" charset="0"/>
                <a:cs typeface="Arimo Bold" panose="020B0604020202020204" charset="0"/>
              </a:rPr>
              <a:t>Multidisziplinäre und behördenübergreifende Zusammenarbeit</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 3: </a:t>
            </a:r>
            <a:r>
              <a:rPr lang="de-DE" sz="2800" dirty="0">
                <a:solidFill>
                  <a:schemeClr val="bg1"/>
                </a:solidFill>
                <a:latin typeface="Arimo Bold" panose="020B0604020202020204" charset="0"/>
                <a:ea typeface="Arimo Bold" panose="020B0604020202020204" charset="0"/>
                <a:cs typeface="Arimo Bold" panose="020B0604020202020204" charset="0"/>
              </a:rPr>
              <a:t>Inklusive Zielgruppe</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 4: </a:t>
            </a:r>
            <a:r>
              <a:rPr lang="de-DE" sz="2800" dirty="0">
                <a:solidFill>
                  <a:schemeClr val="bg1"/>
                </a:solidFill>
                <a:latin typeface="Arimo Bold" panose="020B0604020202020204" charset="0"/>
                <a:ea typeface="Arimo Bold" panose="020B0604020202020204" charset="0"/>
                <a:cs typeface="Arimo Bold" panose="020B0604020202020204" charset="0"/>
              </a:rPr>
              <a:t>Kinderfreundliches Umfeld</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5: </a:t>
            </a:r>
            <a:r>
              <a:rPr lang="de-DE" sz="2800" dirty="0">
                <a:solidFill>
                  <a:schemeClr val="bg1"/>
                </a:solidFill>
                <a:latin typeface="Arimo Bold" panose="020B0604020202020204" charset="0"/>
                <a:ea typeface="Arimo Bold" panose="020B0604020202020204" charset="0"/>
                <a:cs typeface="Arimo Bold" panose="020B0604020202020204" charset="0"/>
              </a:rPr>
              <a:t>Behördenübergreifendes Fallmanagement </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 6: </a:t>
            </a:r>
            <a:r>
              <a:rPr lang="de-DE" sz="2800" dirty="0">
                <a:solidFill>
                  <a:schemeClr val="bg1"/>
                </a:solidFill>
                <a:latin typeface="Arimo Bold" panose="020B0604020202020204" charset="0"/>
                <a:ea typeface="Arimo Bold" panose="020B0604020202020204" charset="0"/>
                <a:cs typeface="Arimo Bold" panose="020B0604020202020204" charset="0"/>
              </a:rPr>
              <a:t>Forensische Befragung</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7: </a:t>
            </a:r>
            <a:r>
              <a:rPr lang="de-DE" sz="2800" dirty="0">
                <a:solidFill>
                  <a:schemeClr val="bg1"/>
                </a:solidFill>
                <a:latin typeface="Arimo Bold" panose="020B0604020202020204" charset="0"/>
                <a:ea typeface="Arimo Bold" panose="020B0604020202020204" charset="0"/>
                <a:cs typeface="Arimo Bold" panose="020B0604020202020204" charset="0"/>
              </a:rPr>
              <a:t>Medizinische Untersuchung</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8: </a:t>
            </a:r>
            <a:r>
              <a:rPr lang="de-DE" sz="2800" dirty="0">
                <a:solidFill>
                  <a:schemeClr val="bg1"/>
                </a:solidFill>
                <a:latin typeface="Arimo Bold" panose="020B0604020202020204" charset="0"/>
                <a:ea typeface="Arimo Bold" panose="020B0604020202020204" charset="0"/>
                <a:cs typeface="Arimo Bold" panose="020B0604020202020204" charset="0"/>
              </a:rPr>
              <a:t>Therapeutische Dienste</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9: </a:t>
            </a:r>
            <a:r>
              <a:rPr lang="de-DE" sz="2800" dirty="0">
                <a:solidFill>
                  <a:schemeClr val="bg1"/>
                </a:solidFill>
                <a:latin typeface="Arimo Bold" panose="020B0604020202020204" charset="0"/>
                <a:ea typeface="Arimo Bold" panose="020B0604020202020204" charset="0"/>
                <a:cs typeface="Arimo Bold" panose="020B0604020202020204" charset="0"/>
              </a:rPr>
              <a:t>Aufbau von Kapazitäten</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 10: </a:t>
            </a:r>
            <a:r>
              <a:rPr lang="de-DE" sz="2800" dirty="0">
                <a:solidFill>
                  <a:schemeClr val="bg1"/>
                </a:solidFill>
                <a:latin typeface="Arimo Bold" panose="020B0604020202020204" charset="0"/>
                <a:ea typeface="Arimo Bold" panose="020B0604020202020204" charset="0"/>
                <a:cs typeface="Arimo Bold" panose="020B0604020202020204" charset="0"/>
              </a:rPr>
              <a:t>Prävention: Informationsaustausch </a:t>
            </a:r>
          </a:p>
          <a:p>
            <a:pPr algn="ctr">
              <a:lnSpc>
                <a:spcPts val="4783"/>
              </a:lnSpc>
            </a:pPr>
            <a:r>
              <a:rPr lang="de-DE" sz="2800" dirty="0">
                <a:solidFill>
                  <a:srgbClr val="E8A590"/>
                </a:solidFill>
                <a:latin typeface="Arimo Bold" panose="020B0604020202020204" charset="0"/>
                <a:ea typeface="Arimo Bold" panose="020B0604020202020204" charset="0"/>
                <a:cs typeface="Arimo Bold" panose="020B0604020202020204" charset="0"/>
              </a:rPr>
              <a:t>11: </a:t>
            </a:r>
            <a:r>
              <a:rPr lang="de-DE" sz="2800" dirty="0">
                <a:solidFill>
                  <a:schemeClr val="bg1"/>
                </a:solidFill>
                <a:latin typeface="Arimo Bold" panose="020B0604020202020204" charset="0"/>
                <a:ea typeface="Arimo Bold" panose="020B0604020202020204" charset="0"/>
                <a:cs typeface="Arimo Bold" panose="020B0604020202020204" charset="0"/>
              </a:rPr>
              <a:t>Sensibilisierung und Aufbau externer Kompetenzen</a:t>
            </a:r>
          </a:p>
          <a:p>
            <a:pPr algn="ctr">
              <a:lnSpc>
                <a:spcPts val="4783"/>
              </a:lnSpc>
            </a:pPr>
            <a:endParaRPr lang="en-US" sz="2830" dirty="0">
              <a:solidFill>
                <a:srgbClr val="FFFFFF"/>
              </a:solidFill>
              <a:latin typeface="Barlow Bold"/>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4305300"/>
            <a:ext cx="4114800" cy="3890356"/>
          </a:xfrm>
          <a:prstGeom prst="rect">
            <a:avLst/>
          </a:prstGeom>
        </p:spPr>
      </p:pic>
      <p:sp>
        <p:nvSpPr>
          <p:cNvPr id="4" name="TextBox 4"/>
          <p:cNvSpPr txBox="1"/>
          <p:nvPr/>
        </p:nvSpPr>
        <p:spPr>
          <a:xfrm>
            <a:off x="1431008" y="339418"/>
            <a:ext cx="15425983" cy="857607"/>
          </a:xfrm>
          <a:prstGeom prst="rect">
            <a:avLst/>
          </a:prstGeom>
        </p:spPr>
        <p:txBody>
          <a:bodyPr lIns="0" tIns="0" rIns="0" bIns="0" rtlCol="0" anchor="t">
            <a:spAutoFit/>
          </a:bodyPr>
          <a:lstStyle/>
          <a:p>
            <a:pPr algn="ctr">
              <a:lnSpc>
                <a:spcPts val="7274"/>
              </a:lnSpc>
              <a:spcBef>
                <a:spcPct val="0"/>
              </a:spcBef>
            </a:pPr>
            <a:r>
              <a:rPr lang="en-US" sz="6000" dirty="0" err="1">
                <a:solidFill>
                  <a:srgbClr val="E8A590"/>
                </a:solidFill>
                <a:effectLst>
                  <a:outerShdw blurRad="38100" dist="38100" dir="2700000" algn="tl">
                    <a:srgbClr val="000000">
                      <a:alpha val="43137"/>
                    </a:srgbClr>
                  </a:outerShdw>
                </a:effectLst>
                <a:latin typeface="Barlow Bold"/>
              </a:rPr>
              <a:t>Barnahus</a:t>
            </a:r>
            <a:r>
              <a:rPr lang="en-US" sz="6000" dirty="0">
                <a:solidFill>
                  <a:srgbClr val="E8A590"/>
                </a:solidFill>
                <a:effectLst>
                  <a:outerShdw blurRad="38100" dist="38100" dir="2700000" algn="tl">
                    <a:srgbClr val="000000">
                      <a:alpha val="43137"/>
                    </a:srgbClr>
                  </a:outerShdw>
                </a:effectLst>
                <a:latin typeface="Barlow Bold"/>
              </a:rPr>
              <a:t> </a:t>
            </a:r>
            <a:r>
              <a:rPr lang="en-US" sz="6000" dirty="0" err="1">
                <a:solidFill>
                  <a:srgbClr val="E8A590"/>
                </a:solidFill>
                <a:effectLst>
                  <a:outerShdw blurRad="38100" dist="38100" dir="2700000" algn="tl">
                    <a:srgbClr val="000000">
                      <a:alpha val="43137"/>
                    </a:srgbClr>
                  </a:outerShdw>
                </a:effectLst>
                <a:latin typeface="Barlow Bold"/>
              </a:rPr>
              <a:t>Qualitätsstandards</a:t>
            </a:r>
            <a:endParaRPr lang="en-US" sz="6000" dirty="0">
              <a:solidFill>
                <a:srgbClr val="E8A590"/>
              </a:solidFill>
              <a:effectLst>
                <a:outerShdw blurRad="38100" dist="38100" dir="2700000" algn="tl">
                  <a:srgbClr val="000000">
                    <a:alpha val="43137"/>
                  </a:srgbClr>
                </a:outerShdw>
              </a:effectLst>
              <a:latin typeface="Barlow Bold"/>
            </a:endParaRPr>
          </a:p>
        </p:txBody>
      </p:sp>
      <p:sp>
        <p:nvSpPr>
          <p:cNvPr id="5" name="TextBox 5"/>
          <p:cNvSpPr txBox="1"/>
          <p:nvPr/>
        </p:nvSpPr>
        <p:spPr>
          <a:xfrm>
            <a:off x="307162" y="1524298"/>
            <a:ext cx="17673674" cy="1115690"/>
          </a:xfrm>
          <a:prstGeom prst="rect">
            <a:avLst/>
          </a:prstGeom>
        </p:spPr>
        <p:txBody>
          <a:bodyPr lIns="0" tIns="0" rIns="0" bIns="0" rtlCol="0" anchor="t">
            <a:spAutoFit/>
          </a:bodyPr>
          <a:lstStyle/>
          <a:p>
            <a:pPr algn="ctr">
              <a:lnSpc>
                <a:spcPts val="2879"/>
              </a:lnSpc>
              <a:spcBef>
                <a:spcPct val="0"/>
              </a:spcBef>
            </a:pPr>
            <a:endParaRPr lang="de-DE" sz="2400" dirty="0">
              <a:solidFill>
                <a:srgbClr val="F4CAAC"/>
              </a:solidFill>
              <a:latin typeface="Arimo Bold" panose="020B0604020202020204" charset="0"/>
              <a:ea typeface="Arimo Bold" panose="020B0604020202020204" charset="0"/>
              <a:cs typeface="Arimo Bold" panose="020B0604020202020204" charset="0"/>
            </a:endParaRPr>
          </a:p>
          <a:p>
            <a:pPr algn="ctr">
              <a:lnSpc>
                <a:spcPts val="2879"/>
              </a:lnSpc>
              <a:spcBef>
                <a:spcPct val="0"/>
              </a:spcBef>
            </a:pPr>
            <a:endParaRPr lang="de-DE" sz="2400" dirty="0">
              <a:solidFill>
                <a:srgbClr val="F4CAAC"/>
              </a:solidFill>
              <a:latin typeface="Arimo Bold" panose="020B0604020202020204" charset="0"/>
              <a:ea typeface="Arimo Bold" panose="020B0604020202020204" charset="0"/>
              <a:cs typeface="Arimo Bold" panose="020B0604020202020204" charset="0"/>
            </a:endParaRPr>
          </a:p>
          <a:p>
            <a:pPr algn="ctr">
              <a:lnSpc>
                <a:spcPts val="2879"/>
              </a:lnSpc>
              <a:spcBef>
                <a:spcPct val="0"/>
              </a:spcBef>
            </a:pPr>
            <a:endParaRPr lang="en-US" sz="2400" dirty="0">
              <a:solidFill>
                <a:srgbClr val="F4CAAC"/>
              </a:solidFill>
              <a:latin typeface="Arimo Bold" panose="020B0604020202020204" charset="0"/>
              <a:ea typeface="Arimo Bold" panose="020B0604020202020204" charset="0"/>
              <a:cs typeface="Arimo Bold" panose="020B0604020202020204" charset="0"/>
            </a:endParaRPr>
          </a:p>
        </p:txBody>
      </p:sp>
      <p:sp>
        <p:nvSpPr>
          <p:cNvPr id="6" name="Foliennummernplatzhalter 5"/>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5318378" y="1007160"/>
            <a:ext cx="9798484" cy="944903"/>
          </a:xfrm>
          <a:prstGeom prst="rect">
            <a:avLst/>
          </a:prstGeom>
        </p:spPr>
        <p:txBody>
          <a:bodyPr lIns="0" tIns="0" rIns="0" bIns="0" rtlCol="0" anchor="t">
            <a:spAutoFit/>
          </a:bodyPr>
          <a:lstStyle/>
          <a:p>
            <a:pPr algn="ctr">
              <a:lnSpc>
                <a:spcPts val="7410"/>
              </a:lnSpc>
              <a:spcBef>
                <a:spcPct val="0"/>
              </a:spcBef>
            </a:pPr>
            <a:r>
              <a:rPr lang="en-US" sz="6175" dirty="0">
                <a:solidFill>
                  <a:srgbClr val="204D68"/>
                </a:solidFill>
                <a:effectLst>
                  <a:outerShdw blurRad="38100" dist="38100" dir="2700000" algn="tl">
                    <a:srgbClr val="000000">
                      <a:alpha val="43137"/>
                    </a:srgbClr>
                  </a:outerShdw>
                </a:effectLst>
                <a:latin typeface="Barlow Bold"/>
              </a:rPr>
              <a:t>GRUPPENDISKUSSION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751" y="731330"/>
            <a:ext cx="1473227" cy="1506087"/>
          </a:xfrm>
          <a:prstGeom prst="rect">
            <a:avLst/>
          </a:prstGeom>
        </p:spPr>
      </p:pic>
      <p:grpSp>
        <p:nvGrpSpPr>
          <p:cNvPr id="6" name="Group 6"/>
          <p:cNvGrpSpPr/>
          <p:nvPr/>
        </p:nvGrpSpPr>
        <p:grpSpPr>
          <a:xfrm>
            <a:off x="1028700" y="2887593"/>
            <a:ext cx="14425277" cy="4788401"/>
            <a:chOff x="0" y="0"/>
            <a:chExt cx="16330776" cy="5420922"/>
          </a:xfrm>
        </p:grpSpPr>
        <p:sp>
          <p:nvSpPr>
            <p:cNvPr id="7" name="Freeform 7"/>
            <p:cNvSpPr/>
            <p:nvPr/>
          </p:nvSpPr>
          <p:spPr>
            <a:xfrm>
              <a:off x="0" y="0"/>
              <a:ext cx="16330777" cy="5420922"/>
            </a:xfrm>
            <a:custGeom>
              <a:avLst/>
              <a:gdLst/>
              <a:ahLst/>
              <a:cxnLst/>
              <a:rect l="l" t="t" r="r" b="b"/>
              <a:pathLst>
                <a:path w="16330777" h="5420922">
                  <a:moveTo>
                    <a:pt x="496570" y="0"/>
                  </a:moveTo>
                  <a:lnTo>
                    <a:pt x="496570" y="5420922"/>
                  </a:lnTo>
                  <a:lnTo>
                    <a:pt x="14584527" y="5420922"/>
                  </a:lnTo>
                  <a:lnTo>
                    <a:pt x="14584527" y="0"/>
                  </a:lnTo>
                  <a:cubicBezTo>
                    <a:pt x="14584527" y="0"/>
                    <a:pt x="496570" y="0"/>
                    <a:pt x="496570" y="0"/>
                  </a:cubicBezTo>
                  <a:close/>
                  <a:moveTo>
                    <a:pt x="15081097" y="2872032"/>
                  </a:moveTo>
                  <a:lnTo>
                    <a:pt x="15081097" y="502882"/>
                  </a:lnTo>
                  <a:cubicBezTo>
                    <a:pt x="15081097" y="222250"/>
                    <a:pt x="14858847" y="0"/>
                    <a:pt x="14584527" y="0"/>
                  </a:cubicBezTo>
                  <a:lnTo>
                    <a:pt x="14584527" y="5420922"/>
                  </a:lnTo>
                  <a:cubicBezTo>
                    <a:pt x="14858847" y="5420922"/>
                    <a:pt x="15081097" y="5198672"/>
                    <a:pt x="15081097" y="4924352"/>
                  </a:cubicBezTo>
                  <a:lnTo>
                    <a:pt x="15081097" y="3344472"/>
                  </a:lnTo>
                  <a:cubicBezTo>
                    <a:pt x="15589097" y="3359712"/>
                    <a:pt x="16093286" y="3335582"/>
                    <a:pt x="16330777" y="3378762"/>
                  </a:cubicBezTo>
                  <a:cubicBezTo>
                    <a:pt x="15926916" y="3192072"/>
                    <a:pt x="15492577" y="3056182"/>
                    <a:pt x="15081097" y="2872032"/>
                  </a:cubicBezTo>
                  <a:close/>
                  <a:moveTo>
                    <a:pt x="0" y="502882"/>
                  </a:moveTo>
                  <a:lnTo>
                    <a:pt x="0" y="4924352"/>
                  </a:lnTo>
                  <a:cubicBezTo>
                    <a:pt x="0" y="5198672"/>
                    <a:pt x="222250" y="5420922"/>
                    <a:pt x="496570" y="5420922"/>
                  </a:cubicBezTo>
                  <a:lnTo>
                    <a:pt x="496570" y="0"/>
                  </a:lnTo>
                  <a:cubicBezTo>
                    <a:pt x="222250" y="0"/>
                    <a:pt x="0" y="222250"/>
                    <a:pt x="0" y="502882"/>
                  </a:cubicBezTo>
                  <a:close/>
                </a:path>
              </a:pathLst>
            </a:custGeom>
            <a:solidFill>
              <a:srgbClr val="FFFFFF"/>
            </a:solidFill>
          </p:spPr>
        </p:sp>
      </p:grpSp>
      <p:sp>
        <p:nvSpPr>
          <p:cNvPr id="8" name="TextBox 8"/>
          <p:cNvSpPr txBox="1"/>
          <p:nvPr/>
        </p:nvSpPr>
        <p:spPr>
          <a:xfrm>
            <a:off x="1668494" y="3180757"/>
            <a:ext cx="12771667" cy="3911327"/>
          </a:xfrm>
          <a:prstGeom prst="rect">
            <a:avLst/>
          </a:prstGeom>
        </p:spPr>
        <p:txBody>
          <a:bodyPr lIns="0" tIns="0" rIns="0" bIns="0" rtlCol="0" anchor="t">
            <a:spAutoFit/>
          </a:bodyPr>
          <a:lstStyle/>
          <a:p>
            <a:pPr algn="ctr">
              <a:lnSpc>
                <a:spcPts val="6836"/>
              </a:lnSpc>
            </a:pPr>
            <a:r>
              <a:rPr lang="de-DE" sz="3200" dirty="0">
                <a:solidFill>
                  <a:srgbClr val="30526A"/>
                </a:solidFill>
                <a:latin typeface="Arimo Bold" panose="020B0604020202020204" charset="0"/>
                <a:ea typeface="Arimo Bold" panose="020B0604020202020204" charset="0"/>
                <a:cs typeface="Arimo Bold" panose="020B0604020202020204" charset="0"/>
              </a:rPr>
              <a:t>Inwieweit entspricht das </a:t>
            </a:r>
            <a:r>
              <a:rPr lang="de-DE" sz="3200" dirty="0" err="1" smtClean="0">
                <a:solidFill>
                  <a:srgbClr val="30526A"/>
                </a:solidFill>
                <a:latin typeface="Arimo Bold" panose="020B0604020202020204" charset="0"/>
                <a:ea typeface="Arimo Bold" panose="020B0604020202020204" charset="0"/>
                <a:cs typeface="Arimo Bold" panose="020B0604020202020204" charset="0"/>
              </a:rPr>
              <a:t>Childhood</a:t>
            </a:r>
            <a:r>
              <a:rPr lang="de-DE" sz="3200" dirty="0" smtClean="0">
                <a:solidFill>
                  <a:srgbClr val="30526A"/>
                </a:solidFill>
                <a:latin typeface="Arimo Bold" panose="020B0604020202020204" charset="0"/>
                <a:ea typeface="Arimo Bold" panose="020B0604020202020204" charset="0"/>
                <a:cs typeface="Arimo Bold" panose="020B0604020202020204" charset="0"/>
              </a:rPr>
              <a:t> Haus in </a:t>
            </a:r>
            <a:r>
              <a:rPr lang="de-DE" sz="3200" dirty="0">
                <a:solidFill>
                  <a:srgbClr val="30526A"/>
                </a:solidFill>
                <a:latin typeface="Arimo Bold" panose="020B0604020202020204" charset="0"/>
                <a:ea typeface="Arimo Bold" panose="020B0604020202020204" charset="0"/>
                <a:cs typeface="Arimo Bold" panose="020B0604020202020204" charset="0"/>
              </a:rPr>
              <a:t>Ihrem Land den </a:t>
            </a:r>
            <a:r>
              <a:rPr lang="de-DE" sz="3200" dirty="0" err="1">
                <a:solidFill>
                  <a:srgbClr val="30526A"/>
                </a:solidFill>
                <a:latin typeface="Arimo Bold" panose="020B0604020202020204" charset="0"/>
                <a:ea typeface="Arimo Bold" panose="020B0604020202020204" charset="0"/>
                <a:cs typeface="Arimo Bold" panose="020B0604020202020204" charset="0"/>
              </a:rPr>
              <a:t>Barnahus</a:t>
            </a:r>
            <a:r>
              <a:rPr lang="de-DE" sz="3200" dirty="0">
                <a:solidFill>
                  <a:srgbClr val="30526A"/>
                </a:solidFill>
                <a:latin typeface="Arimo Bold" panose="020B0604020202020204" charset="0"/>
                <a:ea typeface="Arimo Bold" panose="020B0604020202020204" charset="0"/>
                <a:cs typeface="Arimo Bold" panose="020B0604020202020204" charset="0"/>
              </a:rPr>
              <a:t>-Qualitätsstandards? </a:t>
            </a: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algn="ctr">
              <a:lnSpc>
                <a:spcPts val="6836"/>
              </a:lnSpc>
            </a:pPr>
            <a:r>
              <a:rPr lang="de-DE" sz="3200" dirty="0">
                <a:solidFill>
                  <a:srgbClr val="30526A"/>
                </a:solidFill>
                <a:latin typeface="Arimo Bold" panose="020B0604020202020204" charset="0"/>
                <a:ea typeface="Arimo Bold" panose="020B0604020202020204" charset="0"/>
                <a:cs typeface="Arimo Bold" panose="020B0604020202020204" charset="0"/>
              </a:rPr>
              <a:t>Welche Rolle spielt der traumainformierte Ansatz </a:t>
            </a:r>
          </a:p>
          <a:p>
            <a:pPr algn="ctr">
              <a:lnSpc>
                <a:spcPts val="6836"/>
              </a:lnSpc>
            </a:pPr>
            <a:r>
              <a:rPr lang="de-DE" sz="3200" dirty="0">
                <a:solidFill>
                  <a:srgbClr val="30526A"/>
                </a:solidFill>
                <a:latin typeface="Arimo Bold" panose="020B0604020202020204" charset="0"/>
                <a:ea typeface="Arimo Bold" panose="020B0604020202020204" charset="0"/>
                <a:cs typeface="Arimo Bold" panose="020B0604020202020204" charset="0"/>
              </a:rPr>
              <a:t>innerhalb des </a:t>
            </a:r>
            <a:r>
              <a:rPr lang="de-DE" sz="3200" dirty="0" err="1" smtClean="0">
                <a:solidFill>
                  <a:srgbClr val="30526A"/>
                </a:solidFill>
                <a:latin typeface="Arimo Bold" panose="020B0604020202020204" charset="0"/>
                <a:ea typeface="Arimo Bold" panose="020B0604020202020204" charset="0"/>
                <a:cs typeface="Arimo Bold" panose="020B0604020202020204" charset="0"/>
              </a:rPr>
              <a:t>Childhood</a:t>
            </a:r>
            <a:r>
              <a:rPr lang="de-DE" sz="3200" dirty="0" smtClean="0">
                <a:solidFill>
                  <a:srgbClr val="30526A"/>
                </a:solidFill>
                <a:latin typeface="Arimo Bold" panose="020B0604020202020204" charset="0"/>
                <a:ea typeface="Arimo Bold" panose="020B0604020202020204" charset="0"/>
                <a:cs typeface="Arimo Bold" panose="020B0604020202020204" charset="0"/>
              </a:rPr>
              <a:t> Hauses</a:t>
            </a:r>
            <a:r>
              <a:rPr lang="de-DE" sz="3200" dirty="0" smtClean="0">
                <a:solidFill>
                  <a:srgbClr val="30526A"/>
                </a:solidFill>
                <a:latin typeface="Arimo Bold" panose="020B0604020202020204" charset="0"/>
                <a:ea typeface="Arimo Bold" panose="020B0604020202020204" charset="0"/>
                <a:cs typeface="Arimo Bold" panose="020B0604020202020204" charset="0"/>
              </a:rPr>
              <a:t>?</a:t>
            </a:r>
            <a:endParaRPr lang="en-US" sz="3418" dirty="0">
              <a:solidFill>
                <a:srgbClr val="30526A"/>
              </a:solidFill>
              <a:latin typeface="Barlow Bold"/>
            </a:endParaRPr>
          </a:p>
          <a:p>
            <a:pPr algn="ctr">
              <a:lnSpc>
                <a:spcPts val="3320"/>
              </a:lnSpc>
              <a:spcBef>
                <a:spcPct val="0"/>
              </a:spcBef>
            </a:pPr>
            <a:endParaRPr lang="en-US" sz="3418" dirty="0">
              <a:solidFill>
                <a:srgbClr val="30526A"/>
              </a:solidFill>
              <a:latin typeface="Barlow Bold"/>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5310" y="3580182"/>
            <a:ext cx="413183" cy="414836"/>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5310" y="6136739"/>
            <a:ext cx="413183" cy="41483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228839" y="4381500"/>
            <a:ext cx="4903497" cy="4646063"/>
          </a:xfrm>
          <a:prstGeom prst="rect">
            <a:avLst/>
          </a:prstGeom>
        </p:spPr>
      </p:pic>
      <p:sp>
        <p:nvSpPr>
          <p:cNvPr id="12" name="Foliennummernplatzhalter 11"/>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2990" y="9258300"/>
            <a:ext cx="9175010" cy="1149503"/>
            <a:chOff x="0" y="0"/>
            <a:chExt cx="12233347" cy="1532671"/>
          </a:xfrm>
        </p:grpSpPr>
        <p:pic>
          <p:nvPicPr>
            <p:cNvPr id="3" name="Picture 3"/>
            <p:cNvPicPr>
              <a:picLocks noChangeAspect="1"/>
            </p:cNvPicPr>
            <p:nvPr/>
          </p:nvPicPr>
          <p:blipFill>
            <a:blip r:embed="rId3">
              <a:alphaModFix amt="15000"/>
            </a:blip>
            <a:srcRect/>
            <a:stretch>
              <a:fillRect/>
            </a:stretch>
          </p:blipFill>
          <p:spPr>
            <a:xfrm>
              <a:off x="0" y="0"/>
              <a:ext cx="3065342" cy="1532671"/>
            </a:xfrm>
            <a:prstGeom prst="rect">
              <a:avLst/>
            </a:prstGeom>
          </p:spPr>
        </p:pic>
        <p:pic>
          <p:nvPicPr>
            <p:cNvPr id="4" name="Picture 4"/>
            <p:cNvPicPr>
              <a:picLocks noChangeAspect="1"/>
            </p:cNvPicPr>
            <p:nvPr/>
          </p:nvPicPr>
          <p:blipFill>
            <a:blip r:embed="rId3">
              <a:alphaModFix amt="15000"/>
            </a:blip>
            <a:srcRect/>
            <a:stretch>
              <a:fillRect/>
            </a:stretch>
          </p:blipFill>
          <p:spPr>
            <a:xfrm>
              <a:off x="3065342" y="0"/>
              <a:ext cx="3065342" cy="1532671"/>
            </a:xfrm>
            <a:prstGeom prst="rect">
              <a:avLst/>
            </a:prstGeom>
          </p:spPr>
        </p:pic>
        <p:pic>
          <p:nvPicPr>
            <p:cNvPr id="5" name="Picture 5"/>
            <p:cNvPicPr>
              <a:picLocks noChangeAspect="1"/>
            </p:cNvPicPr>
            <p:nvPr/>
          </p:nvPicPr>
          <p:blipFill>
            <a:blip r:embed="rId3">
              <a:alphaModFix amt="15000"/>
            </a:blip>
            <a:srcRect/>
            <a:stretch>
              <a:fillRect/>
            </a:stretch>
          </p:blipFill>
          <p:spPr>
            <a:xfrm>
              <a:off x="6102663" y="0"/>
              <a:ext cx="3065342" cy="1532671"/>
            </a:xfrm>
            <a:prstGeom prst="rect">
              <a:avLst/>
            </a:prstGeom>
          </p:spPr>
        </p:pic>
        <p:pic>
          <p:nvPicPr>
            <p:cNvPr id="6" name="Picture 6"/>
            <p:cNvPicPr>
              <a:picLocks noChangeAspect="1"/>
            </p:cNvPicPr>
            <p:nvPr/>
          </p:nvPicPr>
          <p:blipFill>
            <a:blip r:embed="rId4">
              <a:alphaModFix amt="15000"/>
            </a:blip>
            <a:srcRect/>
            <a:stretch>
              <a:fillRect/>
            </a:stretch>
          </p:blipFill>
          <p:spPr>
            <a:xfrm>
              <a:off x="9168005" y="0"/>
              <a:ext cx="3065342" cy="1532671"/>
            </a:xfrm>
            <a:prstGeom prst="rect">
              <a:avLst/>
            </a:prstGeom>
          </p:spPr>
        </p:pic>
      </p:grpSp>
      <p:grpSp>
        <p:nvGrpSpPr>
          <p:cNvPr id="7" name="Group 7"/>
          <p:cNvGrpSpPr/>
          <p:nvPr/>
        </p:nvGrpSpPr>
        <p:grpSpPr>
          <a:xfrm>
            <a:off x="0" y="9258300"/>
            <a:ext cx="9175010" cy="1149503"/>
            <a:chOff x="0" y="0"/>
            <a:chExt cx="12233347" cy="1532671"/>
          </a:xfrm>
        </p:grpSpPr>
        <p:pic>
          <p:nvPicPr>
            <p:cNvPr id="8" name="Picture 8"/>
            <p:cNvPicPr>
              <a:picLocks noChangeAspect="1"/>
            </p:cNvPicPr>
            <p:nvPr/>
          </p:nvPicPr>
          <p:blipFill>
            <a:blip r:embed="rId3">
              <a:alphaModFix amt="15000"/>
            </a:blip>
            <a:srcRect/>
            <a:stretch>
              <a:fillRect/>
            </a:stretch>
          </p:blipFill>
          <p:spPr>
            <a:xfrm>
              <a:off x="0" y="0"/>
              <a:ext cx="3065342" cy="1532671"/>
            </a:xfrm>
            <a:prstGeom prst="rect">
              <a:avLst/>
            </a:prstGeom>
          </p:spPr>
        </p:pic>
        <p:pic>
          <p:nvPicPr>
            <p:cNvPr id="9" name="Picture 9"/>
            <p:cNvPicPr>
              <a:picLocks noChangeAspect="1"/>
            </p:cNvPicPr>
            <p:nvPr/>
          </p:nvPicPr>
          <p:blipFill>
            <a:blip r:embed="rId3">
              <a:alphaModFix amt="15000"/>
            </a:blip>
            <a:srcRect/>
            <a:stretch>
              <a:fillRect/>
            </a:stretch>
          </p:blipFill>
          <p:spPr>
            <a:xfrm>
              <a:off x="3065342" y="0"/>
              <a:ext cx="3065342" cy="1532671"/>
            </a:xfrm>
            <a:prstGeom prst="rect">
              <a:avLst/>
            </a:prstGeom>
          </p:spPr>
        </p:pic>
        <p:pic>
          <p:nvPicPr>
            <p:cNvPr id="10" name="Picture 10"/>
            <p:cNvPicPr>
              <a:picLocks noChangeAspect="1"/>
            </p:cNvPicPr>
            <p:nvPr/>
          </p:nvPicPr>
          <p:blipFill>
            <a:blip r:embed="rId3">
              <a:alphaModFix amt="15000"/>
            </a:blip>
            <a:srcRect/>
            <a:stretch>
              <a:fillRect/>
            </a:stretch>
          </p:blipFill>
          <p:spPr>
            <a:xfrm>
              <a:off x="6102663" y="0"/>
              <a:ext cx="3065342" cy="1532671"/>
            </a:xfrm>
            <a:prstGeom prst="rect">
              <a:avLst/>
            </a:prstGeom>
          </p:spPr>
        </p:pic>
        <p:pic>
          <p:nvPicPr>
            <p:cNvPr id="11" name="Picture 11"/>
            <p:cNvPicPr>
              <a:picLocks noChangeAspect="1"/>
            </p:cNvPicPr>
            <p:nvPr/>
          </p:nvPicPr>
          <p:blipFill>
            <a:blip r:embed="rId4">
              <a:alphaModFix amt="15000"/>
            </a:blip>
            <a:srcRect/>
            <a:stretch>
              <a:fillRect/>
            </a:stretch>
          </p:blipFill>
          <p:spPr>
            <a:xfrm>
              <a:off x="9168005" y="0"/>
              <a:ext cx="3065342" cy="1532671"/>
            </a:xfrm>
            <a:prstGeom prst="rect">
              <a:avLst/>
            </a:prstGeom>
          </p:spPr>
        </p:pic>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42474" r="629" b="32370"/>
          <a:stretch>
            <a:fillRect/>
          </a:stretch>
        </p:blipFill>
        <p:spPr>
          <a:xfrm rot="-10800000">
            <a:off x="3995006" y="3906844"/>
            <a:ext cx="10235969" cy="2591194"/>
          </a:xfrm>
          <a:prstGeom prst="rect">
            <a:avLst/>
          </a:prstGeom>
        </p:spPr>
      </p:pic>
      <p:pic>
        <p:nvPicPr>
          <p:cNvPr id="13" name="Picture 13"/>
          <p:cNvPicPr>
            <a:picLocks noChangeAspect="1"/>
          </p:cNvPicPr>
          <p:nvPr/>
        </p:nvPicPr>
        <p:blipFill>
          <a:blip r:embed="rId7"/>
          <a:srcRect/>
          <a:stretch>
            <a:fillRect/>
          </a:stretch>
        </p:blipFill>
        <p:spPr>
          <a:xfrm>
            <a:off x="9925224" y="2137412"/>
            <a:ext cx="7334076" cy="5659993"/>
          </a:xfrm>
          <a:prstGeom prst="rect">
            <a:avLst/>
          </a:prstGeom>
        </p:spPr>
      </p:pic>
      <p:sp>
        <p:nvSpPr>
          <p:cNvPr id="14" name="TextBox 14"/>
          <p:cNvSpPr txBox="1"/>
          <p:nvPr/>
        </p:nvSpPr>
        <p:spPr>
          <a:xfrm>
            <a:off x="2876398" y="4335666"/>
            <a:ext cx="10235969" cy="1442703"/>
          </a:xfrm>
          <a:prstGeom prst="rect">
            <a:avLst/>
          </a:prstGeom>
        </p:spPr>
        <p:txBody>
          <a:bodyPr lIns="0" tIns="0" rIns="0" bIns="0" rtlCol="0" anchor="t">
            <a:spAutoFit/>
          </a:bodyPr>
          <a:lstStyle/>
          <a:p>
            <a:pPr algn="ctr">
              <a:lnSpc>
                <a:spcPts val="12599"/>
              </a:lnSpc>
            </a:pPr>
            <a:r>
              <a:rPr lang="en-US" sz="9000" dirty="0">
                <a:solidFill>
                  <a:srgbClr val="F3EEDE"/>
                </a:solidFill>
                <a:latin typeface="Barlow Bold Bold"/>
              </a:rPr>
              <a:t>TAG 2 </a:t>
            </a:r>
          </a:p>
        </p:txBody>
      </p:sp>
      <p:sp>
        <p:nvSpPr>
          <p:cNvPr id="15" name="Foliennummernplatzhalter 14"/>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196388"/>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1048661" y="1670617"/>
            <a:ext cx="16685281" cy="5847755"/>
          </a:xfrm>
          <a:prstGeom prst="rect">
            <a:avLst/>
          </a:prstGeom>
        </p:spPr>
        <p:txBody>
          <a:bodyPr lIns="0" tIns="0" rIns="0" bIns="0" rtlCol="0" anchor="t">
            <a:spAutoFit/>
          </a:bodyPr>
          <a:lstStyle/>
          <a:p>
            <a:pPr algn="ctr">
              <a:lnSpc>
                <a:spcPts val="3840"/>
              </a:lnSpc>
              <a:spcBef>
                <a:spcPct val="0"/>
              </a:spcBef>
            </a:pPr>
            <a:endParaRPr dirty="0">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 </a:t>
            </a: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Der Ansatz der </a:t>
            </a:r>
            <a:r>
              <a:rPr lang="de-DE" sz="3200" dirty="0">
                <a:solidFill>
                  <a:srgbClr val="DD7373"/>
                </a:solidFill>
                <a:latin typeface="Arimo Bold" panose="020B0604020202020204" charset="0"/>
                <a:ea typeface="Arimo Bold" panose="020B0604020202020204" charset="0"/>
                <a:cs typeface="Arimo Bold" panose="020B0604020202020204" charset="0"/>
              </a:rPr>
              <a:t>"traumainformierten Versorgung" </a:t>
            </a: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soll die Versorgungssysteme im Umgang mit Trauma </a:t>
            </a:r>
            <a:r>
              <a:rPr lang="de-DE" sz="3200" dirty="0" smtClean="0">
                <a:solidFill>
                  <a:schemeClr val="tx2">
                    <a:lumMod val="75000"/>
                  </a:schemeClr>
                </a:solidFill>
                <a:latin typeface="Arimo Bold" panose="020B0604020202020204" charset="0"/>
                <a:ea typeface="Arimo Bold" panose="020B0604020202020204" charset="0"/>
                <a:cs typeface="Arimo Bold" panose="020B0604020202020204" charset="0"/>
              </a:rPr>
              <a:t>unterstützen und Gefahren der </a:t>
            </a:r>
            <a:r>
              <a:rPr lang="de-DE" sz="3200" dirty="0" err="1" smtClean="0">
                <a:solidFill>
                  <a:schemeClr val="tx2">
                    <a:lumMod val="75000"/>
                  </a:schemeClr>
                </a:solidFill>
                <a:latin typeface="Arimo Bold" panose="020B0604020202020204" charset="0"/>
                <a:ea typeface="Arimo Bold" panose="020B0604020202020204" charset="0"/>
                <a:cs typeface="Arimo Bold" panose="020B0604020202020204" charset="0"/>
              </a:rPr>
              <a:t>Retraumatisierung</a:t>
            </a:r>
            <a:r>
              <a:rPr lang="de-DE" sz="3200" dirty="0" smtClean="0">
                <a:solidFill>
                  <a:schemeClr val="tx2">
                    <a:lumMod val="75000"/>
                  </a:schemeClr>
                </a:solidFill>
                <a:latin typeface="Arimo Bold" panose="020B0604020202020204" charset="0"/>
                <a:ea typeface="Arimo Bold" panose="020B0604020202020204" charset="0"/>
                <a:cs typeface="Arimo Bold" panose="020B0604020202020204" charset="0"/>
              </a:rPr>
              <a:t> vorbeugen.</a:t>
            </a:r>
          </a:p>
          <a:p>
            <a:pPr algn="ctr">
              <a:lnSpc>
                <a:spcPts val="3840"/>
              </a:lnSpc>
              <a:spcBef>
                <a:spcPct val="0"/>
              </a:spcBef>
            </a:pPr>
            <a:endParaRPr lang="de-DE" sz="3200" dirty="0">
              <a:solidFill>
                <a:schemeClr val="tx2">
                  <a:lumMod val="75000"/>
                </a:schemeClr>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endParaRPr lang="de-DE" sz="3200" dirty="0">
              <a:solidFill>
                <a:schemeClr val="tx2">
                  <a:lumMod val="75000"/>
                </a:schemeClr>
              </a:solidFill>
              <a:latin typeface="Arimo Bold" panose="020B0604020202020204" charset="0"/>
              <a:ea typeface="Arimo Bold" panose="020B0604020202020204" charset="0"/>
              <a:cs typeface="Arimo Bold" panose="020B0604020202020204" charset="0"/>
            </a:endParaRPr>
          </a:p>
          <a:p>
            <a:pPr marL="457200" indent="-457200" algn="ctr">
              <a:lnSpc>
                <a:spcPts val="3840"/>
              </a:lnSpc>
              <a:spcBef>
                <a:spcPct val="0"/>
              </a:spcBef>
              <a:buFont typeface="Arial" panose="020B0604020202020204" pitchFamily="34" charset="0"/>
              <a:buChar char="•"/>
            </a:pP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Erste Forschungsarbeiten und Erhebungen wurden von der </a:t>
            </a:r>
            <a:r>
              <a:rPr lang="de-DE" sz="3200" dirty="0">
                <a:solidFill>
                  <a:srgbClr val="DD7373"/>
                </a:solidFill>
                <a:latin typeface="Arimo Bold" panose="020B0604020202020204" charset="0"/>
                <a:ea typeface="Arimo Bold" panose="020B0604020202020204" charset="0"/>
                <a:cs typeface="Arimo Bold" panose="020B0604020202020204" charset="0"/>
              </a:rPr>
              <a:t>US </a:t>
            </a:r>
            <a:r>
              <a:rPr lang="de-DE" sz="3200" dirty="0" err="1">
                <a:solidFill>
                  <a:srgbClr val="DD7373"/>
                </a:solidFill>
                <a:latin typeface="Arimo Bold" panose="020B0604020202020204" charset="0"/>
                <a:ea typeface="Arimo Bold" panose="020B0604020202020204" charset="0"/>
                <a:cs typeface="Arimo Bold" panose="020B0604020202020204" charset="0"/>
              </a:rPr>
              <a:t>Substance</a:t>
            </a:r>
            <a:r>
              <a:rPr lang="de-DE" sz="3200" dirty="0">
                <a:solidFill>
                  <a:srgbClr val="DD7373"/>
                </a:solidFill>
                <a:latin typeface="Arimo Bold" panose="020B0604020202020204" charset="0"/>
                <a:ea typeface="Arimo Bold" panose="020B0604020202020204" charset="0"/>
                <a:cs typeface="Arimo Bold" panose="020B0604020202020204" charset="0"/>
              </a:rPr>
              <a:t> </a:t>
            </a:r>
            <a:r>
              <a:rPr lang="de-DE" sz="3200" dirty="0" err="1">
                <a:solidFill>
                  <a:srgbClr val="DD7373"/>
                </a:solidFill>
                <a:latin typeface="Arimo Bold" panose="020B0604020202020204" charset="0"/>
                <a:ea typeface="Arimo Bold" panose="020B0604020202020204" charset="0"/>
                <a:cs typeface="Arimo Bold" panose="020B0604020202020204" charset="0"/>
              </a:rPr>
              <a:t>Abuse</a:t>
            </a:r>
            <a:r>
              <a:rPr lang="de-DE" sz="3200" dirty="0">
                <a:solidFill>
                  <a:srgbClr val="DD7373"/>
                </a:solidFill>
                <a:latin typeface="Arimo Bold" panose="020B0604020202020204" charset="0"/>
                <a:ea typeface="Arimo Bold" panose="020B0604020202020204" charset="0"/>
                <a:cs typeface="Arimo Bold" panose="020B0604020202020204" charset="0"/>
              </a:rPr>
              <a:t> and Mental Health Services Administration (SAMHSA) </a:t>
            </a: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finanziert und durchgeführt</a:t>
            </a:r>
            <a:r>
              <a:rPr lang="de-DE" sz="3200" dirty="0" smtClean="0">
                <a:solidFill>
                  <a:schemeClr val="tx2">
                    <a:lumMod val="75000"/>
                  </a:schemeClr>
                </a:solidFill>
                <a:latin typeface="Arimo Bold" panose="020B0604020202020204" charset="0"/>
                <a:ea typeface="Arimo Bold" panose="020B0604020202020204" charset="0"/>
                <a:cs typeface="Arimo Bold" panose="020B0604020202020204" charset="0"/>
              </a:rPr>
              <a:t>.</a:t>
            </a:r>
          </a:p>
          <a:p>
            <a:pPr marL="457200" indent="-457200" algn="ctr">
              <a:lnSpc>
                <a:spcPts val="3840"/>
              </a:lnSpc>
              <a:spcBef>
                <a:spcPct val="0"/>
              </a:spcBef>
              <a:buFont typeface="Arial" panose="020B0604020202020204" pitchFamily="34" charset="0"/>
              <a:buChar char="•"/>
            </a:pPr>
            <a:r>
              <a:rPr lang="de-DE" sz="3200" dirty="0" smtClean="0">
                <a:solidFill>
                  <a:srgbClr val="DD7373"/>
                </a:solidFill>
                <a:latin typeface="Arimo Bold" panose="020B0604020202020204" charset="0"/>
                <a:ea typeface="Arimo Bold" panose="020B0604020202020204" charset="0"/>
                <a:cs typeface="Arimo Bold" panose="020B0604020202020204" charset="0"/>
              </a:rPr>
              <a:t> </a:t>
            </a: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endParaRPr lang="en-US" sz="3200" dirty="0">
              <a:solidFill>
                <a:srgbClr val="204D68"/>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en-US" sz="3200" dirty="0">
                <a:solidFill>
                  <a:srgbClr val="204D68"/>
                </a:solidFill>
                <a:latin typeface="Arimo Bold" panose="020B0604020202020204" charset="0"/>
                <a:ea typeface="Arimo Bold" panose="020B0604020202020204" charset="0"/>
                <a:cs typeface="Arimo Bold" panose="020B0604020202020204" charset="0"/>
              </a:rPr>
              <a:t>• </a:t>
            </a:r>
            <a:r>
              <a:rPr lang="de-DE" sz="3200" dirty="0">
                <a:solidFill>
                  <a:srgbClr val="204D68"/>
                </a:solidFill>
                <a:latin typeface="Arimo Bold" panose="020B0604020202020204" charset="0"/>
                <a:ea typeface="Arimo Bold" panose="020B0604020202020204" charset="0"/>
                <a:cs typeface="Arimo Bold" panose="020B0604020202020204" charset="0"/>
              </a:rPr>
              <a:t>Diese Einführung in die </a:t>
            </a:r>
            <a:r>
              <a:rPr lang="de-DE" sz="3200" dirty="0">
                <a:solidFill>
                  <a:srgbClr val="DD7373"/>
                </a:solidFill>
                <a:latin typeface="Arimo Bold" panose="020B0604020202020204" charset="0"/>
                <a:ea typeface="Arimo Bold" panose="020B0604020202020204" charset="0"/>
                <a:cs typeface="Arimo Bold" panose="020B0604020202020204" charset="0"/>
              </a:rPr>
              <a:t>traumainformierte Versorgung </a:t>
            </a:r>
            <a:r>
              <a:rPr lang="de-DE" sz="3200" dirty="0">
                <a:solidFill>
                  <a:srgbClr val="204D68"/>
                </a:solidFill>
                <a:latin typeface="Arimo Bold" panose="020B0604020202020204" charset="0"/>
                <a:ea typeface="Arimo Bold" panose="020B0604020202020204" charset="0"/>
                <a:cs typeface="Arimo Bold" panose="020B0604020202020204" charset="0"/>
              </a:rPr>
              <a:t>beleuchtet die Kernprinzipien und Grundannahmen eines trauma</a:t>
            </a:r>
            <a:r>
              <a:rPr lang="de-DE" sz="3200" i="1" dirty="0">
                <a:solidFill>
                  <a:srgbClr val="204D68"/>
                </a:solidFill>
                <a:latin typeface="Arimo Bold" panose="020B0604020202020204" charset="0"/>
                <a:ea typeface="Arimo Bold" panose="020B0604020202020204" charset="0"/>
                <a:cs typeface="Arimo Bold" panose="020B0604020202020204" charset="0"/>
              </a:rPr>
              <a:t>informierten</a:t>
            </a:r>
            <a:r>
              <a:rPr lang="de-DE" sz="3200" dirty="0">
                <a:solidFill>
                  <a:srgbClr val="204D68"/>
                </a:solidFill>
                <a:latin typeface="Arimo Bold" panose="020B0604020202020204" charset="0"/>
                <a:ea typeface="Arimo Bold" panose="020B0604020202020204" charset="0"/>
                <a:cs typeface="Arimo Bold" panose="020B0604020202020204" charset="0"/>
              </a:rPr>
              <a:t> Ansatzes im Unterschied zu einem </a:t>
            </a:r>
            <a:r>
              <a:rPr lang="de-DE" sz="3200" dirty="0" err="1">
                <a:solidFill>
                  <a:srgbClr val="204D68"/>
                </a:solidFill>
                <a:latin typeface="Arimo Bold" panose="020B0604020202020204" charset="0"/>
                <a:ea typeface="Arimo Bold" panose="020B0604020202020204" charset="0"/>
                <a:cs typeface="Arimo Bold" panose="020B0604020202020204" charset="0"/>
              </a:rPr>
              <a:t>trauma</a:t>
            </a:r>
            <a:r>
              <a:rPr lang="de-DE" sz="3200" i="1" dirty="0" err="1">
                <a:solidFill>
                  <a:srgbClr val="204D68"/>
                </a:solidFill>
                <a:latin typeface="Arimo Bold" panose="020B0604020202020204" charset="0"/>
                <a:ea typeface="Arimo Bold" panose="020B0604020202020204" charset="0"/>
                <a:cs typeface="Arimo Bold" panose="020B0604020202020204" charset="0"/>
              </a:rPr>
              <a:t>spezifischen</a:t>
            </a:r>
            <a:r>
              <a:rPr lang="de-DE" sz="3200" dirty="0">
                <a:solidFill>
                  <a:srgbClr val="204D68"/>
                </a:solidFill>
                <a:latin typeface="Arimo Bold" panose="020B0604020202020204" charset="0"/>
                <a:ea typeface="Arimo Bold" panose="020B0604020202020204" charset="0"/>
                <a:cs typeface="Arimo Bold" panose="020B0604020202020204" charset="0"/>
              </a:rPr>
              <a:t> Ansatz. </a:t>
            </a:r>
            <a:endParaRPr lang="en-US" sz="3200" dirty="0">
              <a:solidFill>
                <a:srgbClr val="204D68"/>
              </a:solidFill>
              <a:latin typeface="Barlow Bold"/>
            </a:endParaRPr>
          </a:p>
        </p:txBody>
      </p:sp>
      <p:sp>
        <p:nvSpPr>
          <p:cNvPr id="9" name="TextBox 9"/>
          <p:cNvSpPr txBox="1"/>
          <p:nvPr/>
        </p:nvSpPr>
        <p:spPr>
          <a:xfrm>
            <a:off x="2550207" y="571271"/>
            <a:ext cx="13682190" cy="857607"/>
          </a:xfrm>
          <a:prstGeom prst="rect">
            <a:avLst/>
          </a:prstGeom>
        </p:spPr>
        <p:txBody>
          <a:bodyPr lIns="0" tIns="0" rIns="0" bIns="0" rtlCol="0" anchor="t">
            <a:spAutoFit/>
          </a:bodyPr>
          <a:lstStyle/>
          <a:p>
            <a:pPr algn="ctr">
              <a:lnSpc>
                <a:spcPts val="7274"/>
              </a:lnSpc>
              <a:spcBef>
                <a:spcPct val="0"/>
              </a:spcBef>
            </a:pPr>
            <a:r>
              <a:rPr lang="en-US" sz="6062" dirty="0" err="1">
                <a:solidFill>
                  <a:srgbClr val="2D5974"/>
                </a:solidFill>
                <a:effectLst>
                  <a:outerShdw blurRad="38100" dist="38100" dir="2700000" algn="tl">
                    <a:srgbClr val="000000">
                      <a:alpha val="43137"/>
                    </a:srgbClr>
                  </a:outerShdw>
                </a:effectLst>
                <a:latin typeface="Barlow Bold"/>
              </a:rPr>
              <a:t>Traumainformierte</a:t>
            </a:r>
            <a:r>
              <a:rPr lang="en-US" sz="6062" dirty="0">
                <a:solidFill>
                  <a:srgbClr val="2D5974"/>
                </a:solidFill>
                <a:effectLst>
                  <a:outerShdw blurRad="38100" dist="38100" dir="2700000" algn="tl">
                    <a:srgbClr val="000000">
                      <a:alpha val="43137"/>
                    </a:srgbClr>
                  </a:outerShdw>
                </a:effectLst>
                <a:latin typeface="Barlow Bold"/>
              </a:rPr>
              <a:t> </a:t>
            </a:r>
            <a:r>
              <a:rPr lang="en-US" sz="6062" dirty="0" err="1">
                <a:solidFill>
                  <a:srgbClr val="2D5974"/>
                </a:solidFill>
                <a:effectLst>
                  <a:outerShdw blurRad="38100" dist="38100" dir="2700000" algn="tl">
                    <a:srgbClr val="000000">
                      <a:alpha val="43137"/>
                    </a:srgbClr>
                  </a:outerShdw>
                </a:effectLst>
                <a:latin typeface="Barlow Bold"/>
              </a:rPr>
              <a:t>Versorgung</a:t>
            </a:r>
            <a:endParaRPr lang="en-US" sz="6062"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53470" y="8709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362483"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806414" y="1708544"/>
            <a:ext cx="16338586" cy="6335068"/>
          </a:xfrm>
          <a:prstGeom prst="rect">
            <a:avLst/>
          </a:prstGeom>
        </p:spPr>
        <p:txBody>
          <a:bodyPr wrap="square" lIns="0" tIns="0" rIns="0" bIns="0" rtlCol="0" anchor="t">
            <a:spAutoFit/>
          </a:bodyPr>
          <a:lstStyle/>
          <a:p>
            <a:pPr marL="690881" lvl="1" indent="-345440" algn="ctr">
              <a:lnSpc>
                <a:spcPts val="3840"/>
              </a:lnSpc>
              <a:buFont typeface="Arial"/>
              <a:buChar char="•"/>
            </a:pPr>
            <a:r>
              <a:rPr lang="de-DE" sz="3200" dirty="0">
                <a:solidFill>
                  <a:srgbClr val="DD7373"/>
                </a:solidFill>
                <a:latin typeface="Arimo Bold" panose="020B0604020202020204" charset="0"/>
                <a:ea typeface="Arimo Bold" panose="020B0604020202020204" charset="0"/>
                <a:cs typeface="Arimo Bold" panose="020B0604020202020204" charset="0"/>
              </a:rPr>
              <a:t>SAMHSA </a:t>
            </a: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entwickelte die Rahmenbedingungen auf der Grundlage akademischer Forschung, des Fachwissens von Fachkräften sowie der Expertise von </a:t>
            </a:r>
            <a:r>
              <a:rPr lang="de-DE" sz="3200" dirty="0" smtClean="0">
                <a:solidFill>
                  <a:schemeClr val="tx2">
                    <a:lumMod val="75000"/>
                  </a:schemeClr>
                </a:solidFill>
                <a:latin typeface="Arimo Bold" panose="020B0604020202020204" charset="0"/>
                <a:ea typeface="Arimo Bold" panose="020B0604020202020204" charset="0"/>
                <a:cs typeface="Arimo Bold" panose="020B0604020202020204" charset="0"/>
              </a:rPr>
              <a:t>Betroffenen/</a:t>
            </a:r>
            <a:r>
              <a:rPr lang="de-DE" sz="3200" dirty="0" err="1" smtClean="0">
                <a:solidFill>
                  <a:schemeClr val="tx2">
                    <a:lumMod val="75000"/>
                  </a:schemeClr>
                </a:solidFill>
                <a:latin typeface="Arimo Bold" panose="020B0604020202020204" charset="0"/>
                <a:ea typeface="Arimo Bold" panose="020B0604020202020204" charset="0"/>
                <a:cs typeface="Arimo Bold" panose="020B0604020202020204" charset="0"/>
              </a:rPr>
              <a:t>Traumaüberlebenden</a:t>
            </a: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a:t>
            </a:r>
          </a:p>
          <a:p>
            <a:pPr marL="690881" lvl="1" indent="-345440" algn="ctr">
              <a:lnSpc>
                <a:spcPts val="3840"/>
              </a:lnSpc>
              <a:buFont typeface="Arial"/>
              <a:buChar char="•"/>
            </a:pPr>
            <a:endParaRPr lang="en-US" sz="3200" dirty="0">
              <a:solidFill>
                <a:schemeClr val="tx2">
                  <a:lumMod val="75000"/>
                </a:schemeClr>
              </a:solidFill>
              <a:latin typeface="Arimo Bold" panose="020B0604020202020204" charset="0"/>
              <a:ea typeface="Arimo Bold" panose="020B0604020202020204" charset="0"/>
              <a:cs typeface="Arimo Bold" panose="020B0604020202020204" charset="0"/>
            </a:endParaRPr>
          </a:p>
          <a:p>
            <a:pPr marL="690881" lvl="1" indent="-345440" algn="ctr">
              <a:lnSpc>
                <a:spcPts val="3840"/>
              </a:lnSpc>
              <a:spcBef>
                <a:spcPct val="0"/>
              </a:spcBef>
              <a:buFont typeface="Arial"/>
              <a:buChar char="•"/>
            </a:pPr>
            <a:r>
              <a:rPr lang="de-DE" sz="3200" dirty="0">
                <a:solidFill>
                  <a:srgbClr val="DD7373"/>
                </a:solidFill>
                <a:latin typeface="Arimo Bold" panose="020B0604020202020204" charset="0"/>
                <a:ea typeface="Arimo Bold" panose="020B0604020202020204" charset="0"/>
                <a:cs typeface="Arimo Bold" panose="020B0604020202020204" charset="0"/>
              </a:rPr>
              <a:t>SAMHSA</a:t>
            </a:r>
            <a:r>
              <a:rPr lang="de-DE" sz="3200" dirty="0">
                <a:solidFill>
                  <a:schemeClr val="tx2">
                    <a:lumMod val="75000"/>
                  </a:schemeClr>
                </a:solidFill>
                <a:latin typeface="Arimo Bold" panose="020B0604020202020204" charset="0"/>
                <a:ea typeface="Arimo Bold" panose="020B0604020202020204" charset="0"/>
                <a:cs typeface="Arimo Bold" panose="020B0604020202020204" charset="0"/>
              </a:rPr>
              <a:t> definiert eine traumainformierte Einheit wie folgt:</a:t>
            </a:r>
          </a:p>
          <a:p>
            <a:pPr marL="690881" lvl="1" indent="-345440" algn="ctr">
              <a:lnSpc>
                <a:spcPts val="3840"/>
              </a:lnSpc>
              <a:spcBef>
                <a:spcPct val="0"/>
              </a:spcBef>
              <a:buFont typeface="Arial"/>
              <a:buChar char="•"/>
            </a:pPr>
            <a:endParaRPr lang="en-US" sz="3200" dirty="0">
              <a:solidFill>
                <a:schemeClr val="tx2">
                  <a:lumMod val="75000"/>
                </a:schemeClr>
              </a:solidFill>
              <a:latin typeface="Arimo Bold" panose="020B0604020202020204" charset="0"/>
              <a:ea typeface="Arimo Bold" panose="020B0604020202020204" charset="0"/>
              <a:cs typeface="Arimo Bold" panose="020B0604020202020204" charset="0"/>
            </a:endParaRPr>
          </a:p>
          <a:p>
            <a:pPr algn="ctr">
              <a:lnSpc>
                <a:spcPts val="3840"/>
              </a:lnSpc>
              <a:spcBef>
                <a:spcPct val="0"/>
              </a:spcBef>
            </a:pPr>
            <a:r>
              <a:rPr lang="de-DE" sz="3200" i="1" dirty="0">
                <a:solidFill>
                  <a:schemeClr val="tx2">
                    <a:lumMod val="75000"/>
                  </a:schemeClr>
                </a:solidFill>
                <a:latin typeface="Arimo Bold" panose="020B0604020202020204" charset="0"/>
                <a:ea typeface="Arimo Bold" panose="020B0604020202020204" charset="0"/>
                <a:cs typeface="Arimo Bold" panose="020B0604020202020204" charset="0"/>
              </a:rPr>
              <a:t>„Ein Programm, eine Organisation oder ein System, das traumainformiert ist, </a:t>
            </a:r>
            <a:r>
              <a:rPr lang="de-DE" sz="3200" i="1" dirty="0">
                <a:solidFill>
                  <a:srgbClr val="DD7373"/>
                </a:solidFill>
                <a:latin typeface="Arimo Bold" panose="020B0604020202020204" charset="0"/>
                <a:ea typeface="Arimo Bold" panose="020B0604020202020204" charset="0"/>
                <a:cs typeface="Arimo Bold" panose="020B0604020202020204" charset="0"/>
              </a:rPr>
              <a:t>realisiert</a:t>
            </a:r>
            <a:r>
              <a:rPr lang="de-DE" sz="3200" i="1" dirty="0">
                <a:solidFill>
                  <a:schemeClr val="tx2">
                    <a:lumMod val="75000"/>
                  </a:schemeClr>
                </a:solidFill>
                <a:latin typeface="Arimo Bold" panose="020B0604020202020204" charset="0"/>
                <a:ea typeface="Arimo Bold" panose="020B0604020202020204" charset="0"/>
                <a:cs typeface="Arimo Bold" panose="020B0604020202020204" charset="0"/>
              </a:rPr>
              <a:t> die umfassenden Auswirkungen von Trauma und  hat ein Verständnis für mögliche Wege zur Genesung; es </a:t>
            </a:r>
            <a:r>
              <a:rPr lang="de-DE" sz="3200" i="1" dirty="0">
                <a:solidFill>
                  <a:srgbClr val="DD7373"/>
                </a:solidFill>
                <a:latin typeface="Arimo Bold" panose="020B0604020202020204" charset="0"/>
                <a:ea typeface="Arimo Bold" panose="020B0604020202020204" charset="0"/>
                <a:cs typeface="Arimo Bold" panose="020B0604020202020204" charset="0"/>
              </a:rPr>
              <a:t>registriert </a:t>
            </a:r>
            <a:r>
              <a:rPr lang="de-DE" sz="3200" i="1" dirty="0">
                <a:solidFill>
                  <a:schemeClr val="tx2">
                    <a:lumMod val="75000"/>
                  </a:schemeClr>
                </a:solidFill>
                <a:latin typeface="Arimo Bold" panose="020B0604020202020204" charset="0"/>
                <a:ea typeface="Arimo Bold" panose="020B0604020202020204" charset="0"/>
                <a:cs typeface="Arimo Bold" panose="020B0604020202020204" charset="0"/>
              </a:rPr>
              <a:t>die Anzeichen und Symptome von Trauma bei Klient*innen, Familien, Mitarbeiter*innen und anderen; und </a:t>
            </a:r>
            <a:r>
              <a:rPr lang="de-DE" sz="3200" i="1" dirty="0">
                <a:solidFill>
                  <a:srgbClr val="DD7373"/>
                </a:solidFill>
                <a:latin typeface="Arimo Bold" panose="020B0604020202020204" charset="0"/>
                <a:ea typeface="Arimo Bold" panose="020B0604020202020204" charset="0"/>
                <a:cs typeface="Arimo Bold" panose="020B0604020202020204" charset="0"/>
              </a:rPr>
              <a:t>reagiert </a:t>
            </a:r>
            <a:r>
              <a:rPr lang="de-DE" sz="3200" i="1" dirty="0">
                <a:solidFill>
                  <a:schemeClr val="tx2">
                    <a:lumMod val="75000"/>
                  </a:schemeClr>
                </a:solidFill>
                <a:latin typeface="Arimo Bold" panose="020B0604020202020204" charset="0"/>
                <a:ea typeface="Arimo Bold" panose="020B0604020202020204" charset="0"/>
                <a:cs typeface="Arimo Bold" panose="020B0604020202020204" charset="0"/>
              </a:rPr>
              <a:t>auf diese Anzeichen, indem es vorhandenes Wissen über Trauma in Richtlinien, Arbeitsprozesse und die berufliche Praxis integriert und  sich aktiv  gegen die Gefahr einer Re-Traumatisierung </a:t>
            </a:r>
            <a:r>
              <a:rPr lang="de-DE" sz="3200" i="1" dirty="0">
                <a:solidFill>
                  <a:srgbClr val="DD7373"/>
                </a:solidFill>
                <a:latin typeface="Arimo Bold" panose="020B0604020202020204" charset="0"/>
                <a:ea typeface="Arimo Bold" panose="020B0604020202020204" charset="0"/>
                <a:cs typeface="Arimo Bold" panose="020B0604020202020204" charset="0"/>
              </a:rPr>
              <a:t>richtet.</a:t>
            </a:r>
            <a:r>
              <a:rPr lang="de-DE" sz="3200" i="1" dirty="0">
                <a:solidFill>
                  <a:schemeClr val="tx2">
                    <a:lumMod val="75000"/>
                  </a:schemeClr>
                </a:solidFill>
                <a:latin typeface="Arimo Bold" panose="020B0604020202020204" charset="0"/>
                <a:ea typeface="Arimo Bold" panose="020B0604020202020204" charset="0"/>
                <a:cs typeface="Arimo Bold" panose="020B0604020202020204" charset="0"/>
              </a:rPr>
              <a:t>“</a:t>
            </a:r>
            <a:endParaRPr lang="en-US" sz="3200" i="1" dirty="0">
              <a:solidFill>
                <a:schemeClr val="tx2">
                  <a:lumMod val="75000"/>
                </a:schemeClr>
              </a:solidFill>
              <a:latin typeface="Arimo Bold" panose="020B0604020202020204" charset="0"/>
              <a:ea typeface="Arimo Bold" panose="020B0604020202020204" charset="0"/>
              <a:cs typeface="Arimo Bold" panose="020B0604020202020204" charset="0"/>
            </a:endParaRPr>
          </a:p>
        </p:txBody>
      </p:sp>
      <p:sp>
        <p:nvSpPr>
          <p:cNvPr id="9" name="TextBox 9"/>
          <p:cNvSpPr txBox="1"/>
          <p:nvPr/>
        </p:nvSpPr>
        <p:spPr>
          <a:xfrm>
            <a:off x="1066800" y="172145"/>
            <a:ext cx="15900322" cy="1615827"/>
          </a:xfrm>
          <a:prstGeom prst="rect">
            <a:avLst/>
          </a:prstGeom>
        </p:spPr>
        <p:txBody>
          <a:bodyPr lIns="0" tIns="0" rIns="0" bIns="0" rtlCol="0" anchor="t">
            <a:spAutoFit/>
          </a:bodyPr>
          <a:lstStyle/>
          <a:p>
            <a:pPr algn="ctr">
              <a:lnSpc>
                <a:spcPts val="6314"/>
              </a:lnSpc>
              <a:spcBef>
                <a:spcPct val="0"/>
              </a:spcBef>
            </a:pPr>
            <a:r>
              <a:rPr lang="de-DE" sz="4800" dirty="0">
                <a:solidFill>
                  <a:srgbClr val="2D5974"/>
                </a:solidFill>
                <a:effectLst>
                  <a:outerShdw blurRad="38100" dist="38100" dir="2700000" algn="tl">
                    <a:srgbClr val="000000">
                      <a:alpha val="43137"/>
                    </a:srgbClr>
                  </a:outerShdw>
                </a:effectLst>
                <a:latin typeface="Barlow Bold"/>
              </a:rPr>
              <a:t>Definition "</a:t>
            </a:r>
            <a:r>
              <a:rPr lang="de-DE" sz="4800" dirty="0" smtClean="0">
                <a:solidFill>
                  <a:srgbClr val="2D5974"/>
                </a:solidFill>
                <a:effectLst>
                  <a:outerShdw blurRad="38100" dist="38100" dir="2700000" algn="tl">
                    <a:srgbClr val="000000">
                      <a:alpha val="43137"/>
                    </a:srgbClr>
                  </a:outerShdw>
                </a:effectLst>
                <a:latin typeface="Barlow Bold"/>
              </a:rPr>
              <a:t>traumainformierte </a:t>
            </a:r>
            <a:r>
              <a:rPr lang="de-DE" sz="4800" dirty="0">
                <a:solidFill>
                  <a:srgbClr val="2D5974"/>
                </a:solidFill>
                <a:effectLst>
                  <a:outerShdw blurRad="38100" dist="38100" dir="2700000" algn="tl">
                    <a:srgbClr val="000000">
                      <a:alpha val="43137"/>
                    </a:srgbClr>
                  </a:outerShdw>
                </a:effectLst>
                <a:latin typeface="Barlow Bold"/>
              </a:rPr>
              <a:t>Versorgung" </a:t>
            </a:r>
          </a:p>
          <a:p>
            <a:pPr algn="ctr">
              <a:lnSpc>
                <a:spcPts val="6314"/>
              </a:lnSpc>
              <a:spcBef>
                <a:spcPct val="0"/>
              </a:spcBef>
            </a:pPr>
            <a:r>
              <a:rPr lang="de-DE" sz="4800" dirty="0">
                <a:solidFill>
                  <a:srgbClr val="2D5974"/>
                </a:solidFill>
                <a:effectLst>
                  <a:outerShdw blurRad="38100" dist="38100" dir="2700000" algn="tl">
                    <a:srgbClr val="000000">
                      <a:alpha val="43137"/>
                    </a:srgbClr>
                  </a:outerShdw>
                </a:effectLst>
                <a:latin typeface="Barlow Bold"/>
              </a:rPr>
              <a:t> </a:t>
            </a:r>
            <a:endParaRPr lang="en-US" sz="48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449030" y="111410"/>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180059"/>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396669" y="2628790"/>
            <a:ext cx="13258808" cy="4270400"/>
          </a:xfrm>
          <a:prstGeom prst="rect">
            <a:avLst/>
          </a:prstGeom>
        </p:spPr>
        <p:txBody>
          <a:bodyPr lIns="0" tIns="0" rIns="0" bIns="0" rtlCol="0" anchor="t">
            <a:spAutoFit/>
          </a:bodyPr>
          <a:lstStyle/>
          <a:p>
            <a:pPr marL="690881" lvl="1" indent="-345440" algn="ctr">
              <a:lnSpc>
                <a:spcPts val="3840"/>
              </a:lnSpc>
              <a:buFont typeface="Arial"/>
              <a:buChar char="•"/>
            </a:pPr>
            <a:r>
              <a:rPr lang="de-DE" sz="3200" dirty="0">
                <a:solidFill>
                  <a:srgbClr val="30526A"/>
                </a:solidFill>
                <a:latin typeface="Arimo Bold" panose="020B0604020202020204" charset="0"/>
                <a:ea typeface="Arimo Bold" panose="020B0604020202020204" charset="0"/>
                <a:cs typeface="Arimo Bold" panose="020B0604020202020204" charset="0"/>
              </a:rPr>
              <a:t>Unterscheidung zwischen </a:t>
            </a:r>
            <a:r>
              <a:rPr lang="de-DE" sz="3200" dirty="0">
                <a:solidFill>
                  <a:srgbClr val="DD7373"/>
                </a:solidFill>
                <a:latin typeface="Arimo Bold" panose="020B0604020202020204" charset="0"/>
                <a:ea typeface="Arimo Bold" panose="020B0604020202020204" charset="0"/>
                <a:cs typeface="Arimo Bold" panose="020B0604020202020204" charset="0"/>
              </a:rPr>
              <a:t>traumainformiertem Ansatz </a:t>
            </a:r>
            <a:r>
              <a:rPr lang="de-DE" sz="3200" dirty="0">
                <a:solidFill>
                  <a:srgbClr val="30526A"/>
                </a:solidFill>
                <a:latin typeface="Arimo Bold" panose="020B0604020202020204" charset="0"/>
                <a:ea typeface="Arimo Bold" panose="020B0604020202020204" charset="0"/>
                <a:cs typeface="Arimo Bold" panose="020B0604020202020204" charset="0"/>
              </a:rPr>
              <a:t>und </a:t>
            </a:r>
            <a:r>
              <a:rPr lang="de-DE" sz="3200" dirty="0" err="1">
                <a:solidFill>
                  <a:srgbClr val="DD7373"/>
                </a:solidFill>
                <a:latin typeface="Arimo Bold" panose="020B0604020202020204" charset="0"/>
                <a:ea typeface="Arimo Bold" panose="020B0604020202020204" charset="0"/>
                <a:cs typeface="Arimo Bold" panose="020B0604020202020204" charset="0"/>
              </a:rPr>
              <a:t>traumaspezifischen</a:t>
            </a:r>
            <a:r>
              <a:rPr lang="de-DE" sz="3200" dirty="0">
                <a:solidFill>
                  <a:srgbClr val="DD7373"/>
                </a:solidFill>
                <a:latin typeface="Arimo Bold" panose="020B0604020202020204" charset="0"/>
                <a:ea typeface="Arimo Bold" panose="020B0604020202020204" charset="0"/>
                <a:cs typeface="Arimo Bold" panose="020B0604020202020204" charset="0"/>
              </a:rPr>
              <a:t> Angeboten</a:t>
            </a:r>
            <a:r>
              <a:rPr lang="de-DE" sz="3200" dirty="0">
                <a:solidFill>
                  <a:srgbClr val="30526A"/>
                </a:solidFill>
                <a:latin typeface="Arimo Bold" panose="020B0604020202020204" charset="0"/>
                <a:ea typeface="Arimo Bold" panose="020B0604020202020204" charset="0"/>
                <a:cs typeface="Arimo Bold" panose="020B0604020202020204" charset="0"/>
              </a:rPr>
              <a:t> =&gt; Einbezug in die Organisationskultur</a:t>
            </a:r>
          </a:p>
          <a:p>
            <a:pPr marL="690881" lvl="1" indent="-345440" algn="ctr">
              <a:lnSpc>
                <a:spcPts val="3840"/>
              </a:lnSpc>
              <a:buFont typeface="Arial"/>
              <a:buChar char="•"/>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marL="690881" lvl="1" indent="-345440" algn="ctr">
              <a:lnSpc>
                <a:spcPts val="3840"/>
              </a:lnSpc>
              <a:buFont typeface="Arial"/>
              <a:buChar char="•"/>
            </a:pPr>
            <a:endParaRPr lang="en-US" sz="3200" dirty="0">
              <a:solidFill>
                <a:srgbClr val="30526A"/>
              </a:solidFill>
              <a:latin typeface="Arimo Bold" panose="020B0604020202020204" charset="0"/>
              <a:ea typeface="Arimo Bold" panose="020B0604020202020204" charset="0"/>
              <a:cs typeface="Arimo Bold" panose="020B0604020202020204" charset="0"/>
            </a:endParaRPr>
          </a:p>
          <a:p>
            <a:pPr marL="690881" lvl="1" indent="-345440" algn="ctr">
              <a:lnSpc>
                <a:spcPts val="3840"/>
              </a:lnSpc>
              <a:spcBef>
                <a:spcPct val="0"/>
              </a:spcBef>
              <a:buFont typeface="Arial"/>
              <a:buChar char="•"/>
            </a:pPr>
            <a:r>
              <a:rPr lang="de-DE" sz="3200" dirty="0">
                <a:solidFill>
                  <a:srgbClr val="30526A"/>
                </a:solidFill>
                <a:latin typeface="Arimo Bold" panose="020B0604020202020204" charset="0"/>
                <a:ea typeface="Arimo Bold" panose="020B0604020202020204" charset="0"/>
                <a:cs typeface="Arimo Bold" panose="020B0604020202020204" charset="0"/>
              </a:rPr>
              <a:t>Einsatzbereiche: psychische Gesundheit, </a:t>
            </a:r>
            <a:r>
              <a:rPr lang="de-DE" sz="3200" dirty="0" smtClean="0">
                <a:solidFill>
                  <a:srgbClr val="30526A"/>
                </a:solidFill>
                <a:latin typeface="Arimo Bold" panose="020B0604020202020204" charset="0"/>
                <a:ea typeface="Arimo Bold" panose="020B0604020202020204" charset="0"/>
                <a:cs typeface="Arimo Bold" panose="020B0604020202020204" charset="0"/>
              </a:rPr>
              <a:t>Schule, </a:t>
            </a:r>
            <a:r>
              <a:rPr lang="de-DE" sz="3200" dirty="0">
                <a:solidFill>
                  <a:srgbClr val="30526A"/>
                </a:solidFill>
                <a:latin typeface="Arimo Bold" panose="020B0604020202020204" charset="0"/>
                <a:ea typeface="Arimo Bold" panose="020B0604020202020204" charset="0"/>
                <a:cs typeface="Arimo Bold" panose="020B0604020202020204" charset="0"/>
              </a:rPr>
              <a:t>Kinder- und Jugendhilfe, </a:t>
            </a:r>
            <a:r>
              <a:rPr lang="de-DE" sz="3200" dirty="0" smtClean="0">
                <a:solidFill>
                  <a:srgbClr val="30526A"/>
                </a:solidFill>
                <a:latin typeface="Arimo Bold" panose="020B0604020202020204" charset="0"/>
                <a:ea typeface="Arimo Bold" panose="020B0604020202020204" charset="0"/>
                <a:cs typeface="Arimo Bold" panose="020B0604020202020204" charset="0"/>
              </a:rPr>
              <a:t>Straf- </a:t>
            </a:r>
            <a:r>
              <a:rPr lang="de-DE" sz="3200" dirty="0">
                <a:solidFill>
                  <a:srgbClr val="30526A"/>
                </a:solidFill>
                <a:latin typeface="Arimo Bold" panose="020B0604020202020204" charset="0"/>
                <a:ea typeface="Arimo Bold" panose="020B0604020202020204" charset="0"/>
                <a:cs typeface="Arimo Bold" panose="020B0604020202020204" charset="0"/>
              </a:rPr>
              <a:t>und </a:t>
            </a:r>
            <a:r>
              <a:rPr lang="de-DE" sz="3200" dirty="0" smtClean="0">
                <a:solidFill>
                  <a:srgbClr val="30526A"/>
                </a:solidFill>
                <a:latin typeface="Arimo Bold" panose="020B0604020202020204" charset="0"/>
                <a:ea typeface="Arimo Bold" panose="020B0604020202020204" charset="0"/>
                <a:cs typeface="Arimo Bold" panose="020B0604020202020204" charset="0"/>
              </a:rPr>
              <a:t>Jugendjustiz/Vollzug</a:t>
            </a:r>
            <a:r>
              <a:rPr lang="de-DE" sz="3200" smtClean="0">
                <a:solidFill>
                  <a:srgbClr val="30526A"/>
                </a:solidFill>
                <a:latin typeface="Arimo Bold" panose="020B0604020202020204" charset="0"/>
                <a:ea typeface="Arimo Bold" panose="020B0604020202020204" charset="0"/>
                <a:cs typeface="Arimo Bold" panose="020B0604020202020204" charset="0"/>
              </a:rPr>
              <a:t>, Polizei, </a:t>
            </a:r>
            <a:r>
              <a:rPr lang="de-DE" sz="3200" dirty="0">
                <a:solidFill>
                  <a:srgbClr val="30526A"/>
                </a:solidFill>
                <a:latin typeface="Arimo Bold" panose="020B0604020202020204" charset="0"/>
                <a:ea typeface="Arimo Bold" panose="020B0604020202020204" charset="0"/>
                <a:cs typeface="Arimo Bold" panose="020B0604020202020204" charset="0"/>
              </a:rPr>
              <a:t>medizinische Grundversorgung, Wohnungslosenhilfe und Militär</a:t>
            </a:r>
            <a:endParaRPr lang="en-US" sz="3200" dirty="0">
              <a:solidFill>
                <a:srgbClr val="30526A"/>
              </a:solidFill>
              <a:latin typeface="Barlow Bold"/>
            </a:endParaRPr>
          </a:p>
          <a:p>
            <a:pPr algn="ctr">
              <a:lnSpc>
                <a:spcPts val="2879"/>
              </a:lnSpc>
              <a:spcBef>
                <a:spcPct val="0"/>
              </a:spcBef>
            </a:pPr>
            <a:endParaRPr lang="en-US" sz="3200" dirty="0">
              <a:solidFill>
                <a:srgbClr val="30526A"/>
              </a:solidFill>
              <a:latin typeface="Barlow Bold"/>
            </a:endParaRPr>
          </a:p>
        </p:txBody>
      </p:sp>
      <p:sp>
        <p:nvSpPr>
          <p:cNvPr id="9" name="TextBox 9"/>
          <p:cNvSpPr txBox="1"/>
          <p:nvPr/>
        </p:nvSpPr>
        <p:spPr>
          <a:xfrm>
            <a:off x="839751" y="480388"/>
            <a:ext cx="15425983" cy="936154"/>
          </a:xfrm>
          <a:prstGeom prst="rect">
            <a:avLst/>
          </a:prstGeom>
        </p:spPr>
        <p:txBody>
          <a:bodyPr lIns="0" tIns="0" rIns="0" bIns="0" rtlCol="0" anchor="t">
            <a:spAutoFit/>
          </a:bodyPr>
          <a:lstStyle/>
          <a:p>
            <a:pPr algn="ctr">
              <a:lnSpc>
                <a:spcPts val="7274"/>
              </a:lnSpc>
              <a:spcBef>
                <a:spcPct val="0"/>
              </a:spcBef>
            </a:pPr>
            <a:r>
              <a:rPr lang="de-DE" sz="4800" dirty="0">
                <a:solidFill>
                  <a:srgbClr val="2D5974"/>
                </a:solidFill>
                <a:effectLst>
                  <a:outerShdw blurRad="38100" dist="38100" dir="2700000" algn="tl">
                    <a:srgbClr val="000000">
                      <a:alpha val="43137"/>
                    </a:srgbClr>
                  </a:outerShdw>
                </a:effectLst>
                <a:latin typeface="Barlow Bold"/>
              </a:rPr>
              <a:t>Bereiche der Intervention und Grundannahmen</a:t>
            </a:r>
            <a:endParaRPr lang="en-US" sz="4800" dirty="0">
              <a:solidFill>
                <a:srgbClr val="2D5974"/>
              </a:solidFill>
              <a:effectLst>
                <a:outerShdw blurRad="38100" dist="38100" dir="2700000" algn="tl">
                  <a:srgbClr val="000000">
                    <a:alpha val="43137"/>
                  </a:srgbClr>
                </a:outerShdw>
              </a:effectLst>
              <a:latin typeface="Barlow Bold"/>
            </a:endParaRP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39293" y="2587264"/>
            <a:ext cx="4447258" cy="5472018"/>
          </a:xfrm>
          <a:prstGeom prst="rect">
            <a:avLst/>
          </a:prstGeom>
        </p:spPr>
      </p:pic>
      <p:sp>
        <p:nvSpPr>
          <p:cNvPr id="11" name="Foliennummernplatzhalter 10"/>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83277" y="111410"/>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990600" y="92583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8" name="TextBox 8"/>
          <p:cNvSpPr txBox="1"/>
          <p:nvPr/>
        </p:nvSpPr>
        <p:spPr>
          <a:xfrm>
            <a:off x="0" y="2324100"/>
            <a:ext cx="17844323" cy="5386090"/>
          </a:xfrm>
          <a:prstGeom prst="rect">
            <a:avLst/>
          </a:prstGeom>
        </p:spPr>
        <p:txBody>
          <a:bodyPr lIns="0" tIns="0" rIns="0" bIns="0" rtlCol="0" anchor="t">
            <a:spAutoFit/>
          </a:bodyPr>
          <a:lstStyle/>
          <a:p>
            <a:pPr marL="626109" lvl="1" indent="-313054" algn="ctr">
              <a:lnSpc>
                <a:spcPts val="3479"/>
              </a:lnSpc>
              <a:buFont typeface="Arial"/>
              <a:buChar char="•"/>
            </a:pPr>
            <a:r>
              <a:rPr lang="de-DE" sz="3600" dirty="0">
                <a:solidFill>
                  <a:srgbClr val="30526A"/>
                </a:solidFill>
                <a:latin typeface="Arimo Bold" panose="020B0604020202020204" charset="0"/>
                <a:ea typeface="Arimo Bold" panose="020B0604020202020204" charset="0"/>
                <a:cs typeface="Arimo Bold" panose="020B0604020202020204" charset="0"/>
              </a:rPr>
              <a:t>Versorgungssysteme können </a:t>
            </a:r>
            <a:r>
              <a:rPr lang="de-DE" sz="3600" dirty="0">
                <a:solidFill>
                  <a:srgbClr val="DD7373"/>
                </a:solidFill>
                <a:latin typeface="Arimo Bold" panose="020B0604020202020204" charset="0"/>
                <a:ea typeface="Arimo Bold" panose="020B0604020202020204" charset="0"/>
                <a:cs typeface="Arimo Bold" panose="020B0604020202020204" charset="0"/>
              </a:rPr>
              <a:t>"unbeabsichtigte" </a:t>
            </a:r>
            <a:r>
              <a:rPr lang="de-DE" sz="3600" dirty="0" err="1">
                <a:solidFill>
                  <a:srgbClr val="DD7373"/>
                </a:solidFill>
                <a:latin typeface="Arimo Bold" panose="020B0604020202020204" charset="0"/>
                <a:ea typeface="Arimo Bold" panose="020B0604020202020204" charset="0"/>
                <a:cs typeface="Arimo Bold" panose="020B0604020202020204" charset="0"/>
              </a:rPr>
              <a:t>Retraumatisierung</a:t>
            </a:r>
            <a:r>
              <a:rPr lang="de-DE" sz="3600" dirty="0">
                <a:solidFill>
                  <a:srgbClr val="DD7373"/>
                </a:solidFill>
                <a:latin typeface="Arimo Bold" panose="020B0604020202020204" charset="0"/>
                <a:ea typeface="Arimo Bold" panose="020B0604020202020204" charset="0"/>
                <a:cs typeface="Arimo Bold" panose="020B0604020202020204" charset="0"/>
              </a:rPr>
              <a:t> </a:t>
            </a:r>
            <a:r>
              <a:rPr lang="de-DE" sz="3600" dirty="0" smtClean="0">
                <a:solidFill>
                  <a:srgbClr val="30526A"/>
                </a:solidFill>
                <a:latin typeface="Arimo Bold" panose="020B0604020202020204" charset="0"/>
                <a:ea typeface="Arimo Bold" panose="020B0604020202020204" charset="0"/>
                <a:cs typeface="Arimo Bold" panose="020B0604020202020204" charset="0"/>
              </a:rPr>
              <a:t>verursachen</a:t>
            </a:r>
          </a:p>
          <a:p>
            <a:pPr marL="313055" lvl="1" algn="ctr">
              <a:lnSpc>
                <a:spcPts val="3479"/>
              </a:lnSpc>
            </a:pP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marL="626109" lvl="1" indent="-313054" algn="ctr">
              <a:lnSpc>
                <a:spcPts val="3479"/>
              </a:lnSpc>
              <a:buFont typeface="Arial"/>
              <a:buChar char="•"/>
            </a:pP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marL="626109" lvl="1" indent="-313054" algn="ctr">
              <a:lnSpc>
                <a:spcPts val="3479"/>
              </a:lnSpc>
              <a:buFont typeface="Arial"/>
              <a:buChar char="•"/>
            </a:pPr>
            <a:r>
              <a:rPr lang="de-DE" sz="3600" dirty="0">
                <a:solidFill>
                  <a:srgbClr val="30526A"/>
                </a:solidFill>
                <a:latin typeface="Arimo Bold" panose="020B0604020202020204" charset="0"/>
                <a:ea typeface="Arimo Bold" panose="020B0604020202020204" charset="0"/>
                <a:cs typeface="Arimo Bold" panose="020B0604020202020204" charset="0"/>
              </a:rPr>
              <a:t> </a:t>
            </a:r>
            <a:r>
              <a:rPr lang="de-DE" sz="3600" dirty="0" smtClean="0">
                <a:solidFill>
                  <a:srgbClr val="30526A"/>
                </a:solidFill>
                <a:latin typeface="Arimo Bold" panose="020B0604020202020204" charset="0"/>
                <a:ea typeface="Arimo Bold" panose="020B0604020202020204" charset="0"/>
                <a:cs typeface="Arimo Bold" panose="020B0604020202020204" charset="0"/>
              </a:rPr>
              <a:t>Verhaltensauffälligkeiten und Substanzmissbrauch werden häufig in einem </a:t>
            </a:r>
            <a:r>
              <a:rPr lang="de-DE" sz="3600" dirty="0">
                <a:solidFill>
                  <a:srgbClr val="DD7373"/>
                </a:solidFill>
                <a:latin typeface="Arimo Bold" panose="020B0604020202020204" charset="0"/>
                <a:ea typeface="Arimo Bold" panose="020B0604020202020204" charset="0"/>
                <a:cs typeface="Arimo Bold" panose="020B0604020202020204" charset="0"/>
              </a:rPr>
              <a:t>Vakuum</a:t>
            </a:r>
            <a:r>
              <a:rPr lang="de-DE" sz="3600" dirty="0" smtClean="0">
                <a:solidFill>
                  <a:srgbClr val="30526A"/>
                </a:solidFill>
                <a:latin typeface="Arimo Bold" panose="020B0604020202020204" charset="0"/>
                <a:ea typeface="Arimo Bold" panose="020B0604020202020204" charset="0"/>
                <a:cs typeface="Arimo Bold" panose="020B0604020202020204" charset="0"/>
              </a:rPr>
              <a:t> behandelt </a:t>
            </a:r>
          </a:p>
          <a:p>
            <a:pPr marL="626109" lvl="1" indent="-313054" algn="ctr">
              <a:lnSpc>
                <a:spcPts val="3479"/>
              </a:lnSpc>
              <a:buFont typeface="Arial"/>
              <a:buChar char="•"/>
            </a:pP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marL="626109" lvl="1" indent="-313054" algn="ctr">
              <a:lnSpc>
                <a:spcPts val="3479"/>
              </a:lnSpc>
              <a:buFont typeface="Arial"/>
              <a:buChar char="•"/>
            </a:pP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marL="626109" lvl="1" indent="-313054" algn="ctr">
              <a:lnSpc>
                <a:spcPts val="3479"/>
              </a:lnSpc>
              <a:buFont typeface="Arial"/>
              <a:buChar char="•"/>
            </a:pPr>
            <a:r>
              <a:rPr lang="de-DE" sz="3600" dirty="0">
                <a:solidFill>
                  <a:srgbClr val="DD7373"/>
                </a:solidFill>
                <a:latin typeface="Arimo Bold" panose="020B0604020202020204" charset="0"/>
                <a:ea typeface="Arimo Bold" panose="020B0604020202020204" charset="0"/>
                <a:cs typeface="Arimo Bold" panose="020B0604020202020204" charset="0"/>
              </a:rPr>
              <a:t>Das Erkennen und Verstehen </a:t>
            </a:r>
            <a:r>
              <a:rPr lang="de-DE" sz="3600" dirty="0">
                <a:solidFill>
                  <a:schemeClr val="tx2">
                    <a:lumMod val="75000"/>
                  </a:schemeClr>
                </a:solidFill>
                <a:latin typeface="Arimo Bold" panose="020B0604020202020204" charset="0"/>
                <a:ea typeface="Arimo Bold" panose="020B0604020202020204" charset="0"/>
                <a:cs typeface="Arimo Bold" panose="020B0604020202020204" charset="0"/>
              </a:rPr>
              <a:t>von Traumata </a:t>
            </a:r>
            <a:r>
              <a:rPr lang="de-DE" sz="3600" dirty="0" smtClean="0">
                <a:solidFill>
                  <a:schemeClr val="tx2">
                    <a:lumMod val="75000"/>
                  </a:schemeClr>
                </a:solidFill>
                <a:latin typeface="Arimo Bold" panose="020B0604020202020204" charset="0"/>
                <a:ea typeface="Arimo Bold" panose="020B0604020202020204" charset="0"/>
                <a:cs typeface="Arimo Bold" panose="020B0604020202020204" charset="0"/>
              </a:rPr>
              <a:t>kann </a:t>
            </a:r>
            <a:r>
              <a:rPr lang="de-DE" sz="3600" dirty="0">
                <a:solidFill>
                  <a:schemeClr val="tx2">
                    <a:lumMod val="75000"/>
                  </a:schemeClr>
                </a:solidFill>
                <a:latin typeface="Arimo Bold" panose="020B0604020202020204" charset="0"/>
                <a:ea typeface="Arimo Bold" panose="020B0604020202020204" charset="0"/>
                <a:cs typeface="Arimo Bold" panose="020B0604020202020204" charset="0"/>
              </a:rPr>
              <a:t>Fehldiagnosen verhindern, die sich auf die Behandlung von Symptomen konzentrieren</a:t>
            </a:r>
            <a:r>
              <a:rPr lang="de-DE" sz="3600" dirty="0" smtClean="0">
                <a:solidFill>
                  <a:schemeClr val="tx2">
                    <a:lumMod val="75000"/>
                  </a:schemeClr>
                </a:solidFill>
                <a:latin typeface="Arimo Bold" panose="020B0604020202020204" charset="0"/>
                <a:ea typeface="Arimo Bold" panose="020B0604020202020204" charset="0"/>
                <a:cs typeface="Arimo Bold" panose="020B0604020202020204" charset="0"/>
              </a:rPr>
              <a:t>=&gt; </a:t>
            </a:r>
            <a:r>
              <a:rPr lang="de-DE" sz="3600" dirty="0" smtClean="0">
                <a:solidFill>
                  <a:schemeClr val="tx2">
                    <a:lumMod val="75000"/>
                  </a:schemeClr>
                </a:solidFill>
                <a:latin typeface="Arimo Bold" panose="020B0604020202020204" charset="0"/>
                <a:ea typeface="Arimo Bold" panose="020B0604020202020204" charset="0"/>
                <a:cs typeface="Arimo Bold" panose="020B0604020202020204" charset="0"/>
              </a:rPr>
              <a:t>z.B. häufige </a:t>
            </a:r>
            <a:r>
              <a:rPr lang="de-DE" sz="3600" dirty="0">
                <a:solidFill>
                  <a:schemeClr val="tx2">
                    <a:lumMod val="75000"/>
                  </a:schemeClr>
                </a:solidFill>
                <a:latin typeface="Arimo Bold" panose="020B0604020202020204" charset="0"/>
                <a:ea typeface="Arimo Bold" panose="020B0604020202020204" charset="0"/>
                <a:cs typeface="Arimo Bold" panose="020B0604020202020204" charset="0"/>
              </a:rPr>
              <a:t>Diagnosen von  ADHS oder bipolarer Störung </a:t>
            </a:r>
          </a:p>
          <a:p>
            <a:pPr marL="626109" lvl="1" indent="-313054" algn="ctr">
              <a:lnSpc>
                <a:spcPts val="3479"/>
              </a:lnSpc>
              <a:buFont typeface="Arial"/>
              <a:buChar char="•"/>
            </a:pPr>
            <a:endParaRPr lang="de-DE" sz="3600" dirty="0">
              <a:solidFill>
                <a:schemeClr val="tx2">
                  <a:lumMod val="75000"/>
                </a:schemeClr>
              </a:solidFill>
              <a:latin typeface="Arimo Bold" panose="020B0604020202020204" charset="0"/>
              <a:ea typeface="Arimo Bold" panose="020B0604020202020204" charset="0"/>
              <a:cs typeface="Arimo Bold" panose="020B0604020202020204" charset="0"/>
            </a:endParaRPr>
          </a:p>
        </p:txBody>
      </p:sp>
      <p:sp>
        <p:nvSpPr>
          <p:cNvPr id="9" name="TextBox 9"/>
          <p:cNvSpPr txBox="1"/>
          <p:nvPr/>
        </p:nvSpPr>
        <p:spPr>
          <a:xfrm>
            <a:off x="909034" y="441968"/>
            <a:ext cx="15425983" cy="825226"/>
          </a:xfrm>
          <a:prstGeom prst="rect">
            <a:avLst/>
          </a:prstGeom>
        </p:spPr>
        <p:txBody>
          <a:bodyPr lIns="0" tIns="0" rIns="0" bIns="0" rtlCol="0" anchor="t">
            <a:spAutoFit/>
          </a:bodyPr>
          <a:lstStyle/>
          <a:p>
            <a:pPr algn="ctr">
              <a:lnSpc>
                <a:spcPts val="7274"/>
              </a:lnSpc>
              <a:spcBef>
                <a:spcPct val="0"/>
              </a:spcBef>
            </a:pPr>
            <a:r>
              <a:rPr lang="de-DE" sz="4800" dirty="0">
                <a:solidFill>
                  <a:srgbClr val="2D5974"/>
                </a:solidFill>
                <a:effectLst>
                  <a:outerShdw blurRad="38100" dist="38100" dir="2700000" algn="tl">
                    <a:srgbClr val="000000">
                      <a:alpha val="43137"/>
                    </a:srgbClr>
                  </a:outerShdw>
                </a:effectLst>
                <a:latin typeface="Barlow Bold"/>
              </a:rPr>
              <a:t>Bereiche der Intervention und Grundannahmen</a:t>
            </a:r>
            <a:endParaRPr lang="en-US" sz="4800" dirty="0">
              <a:solidFill>
                <a:srgbClr val="2D5974"/>
              </a:solidFill>
              <a:effectLst>
                <a:outerShdw blurRad="38100" dist="38100" dir="2700000" algn="tl">
                  <a:srgbClr val="000000">
                    <a:alpha val="43137"/>
                  </a:srgbClr>
                </a:outerShdw>
              </a:effectLst>
              <a:latin typeface="Barlow Bold"/>
            </a:endParaRPr>
          </a:p>
        </p:txBody>
      </p:sp>
      <p:sp>
        <p:nvSpPr>
          <p:cNvPr id="10" name="Foliennummernplatzhalter 9"/>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09891" y="343310"/>
            <a:ext cx="17268217" cy="2104150"/>
            <a:chOff x="0" y="0"/>
            <a:chExt cx="4883953" cy="896742"/>
          </a:xfrm>
        </p:grpSpPr>
        <p:sp>
          <p:nvSpPr>
            <p:cNvPr id="3" name="Freeform 3"/>
            <p:cNvSpPr/>
            <p:nvPr/>
          </p:nvSpPr>
          <p:spPr>
            <a:xfrm>
              <a:off x="0" y="0"/>
              <a:ext cx="4883953" cy="896742"/>
            </a:xfrm>
            <a:custGeom>
              <a:avLst/>
              <a:gdLst/>
              <a:ahLst/>
              <a:cxnLst/>
              <a:rect l="l" t="t" r="r" b="b"/>
              <a:pathLst>
                <a:path w="4883953" h="896742">
                  <a:moveTo>
                    <a:pt x="4759492" y="896741"/>
                  </a:moveTo>
                  <a:lnTo>
                    <a:pt x="124460" y="896741"/>
                  </a:lnTo>
                  <a:cubicBezTo>
                    <a:pt x="55880" y="896741"/>
                    <a:pt x="0" y="840861"/>
                    <a:pt x="0" y="772281"/>
                  </a:cubicBezTo>
                  <a:lnTo>
                    <a:pt x="0" y="124460"/>
                  </a:lnTo>
                  <a:cubicBezTo>
                    <a:pt x="0" y="55880"/>
                    <a:pt x="55880" y="0"/>
                    <a:pt x="124460" y="0"/>
                  </a:cubicBezTo>
                  <a:lnTo>
                    <a:pt x="4759493" y="0"/>
                  </a:lnTo>
                  <a:cubicBezTo>
                    <a:pt x="4828073" y="0"/>
                    <a:pt x="4883953" y="55880"/>
                    <a:pt x="4883953" y="124460"/>
                  </a:cubicBezTo>
                  <a:lnTo>
                    <a:pt x="4883953" y="772282"/>
                  </a:lnTo>
                  <a:cubicBezTo>
                    <a:pt x="4883953" y="840862"/>
                    <a:pt x="4828073" y="896742"/>
                    <a:pt x="4759493" y="896742"/>
                  </a:cubicBezTo>
                  <a:close/>
                </a:path>
              </a:pathLst>
            </a:custGeom>
            <a:solidFill>
              <a:srgbClr val="FFFFFF"/>
            </a:solidFill>
          </p:spPr>
        </p:sp>
      </p:grpSp>
      <p:sp>
        <p:nvSpPr>
          <p:cNvPr id="4" name="TextBox 4"/>
          <p:cNvSpPr txBox="1"/>
          <p:nvPr/>
        </p:nvSpPr>
        <p:spPr>
          <a:xfrm>
            <a:off x="1066800" y="3529244"/>
            <a:ext cx="16506867" cy="6270947"/>
          </a:xfrm>
          <a:prstGeom prst="rect">
            <a:avLst/>
          </a:prstGeom>
        </p:spPr>
        <p:txBody>
          <a:bodyPr wrap="square" lIns="0" tIns="0" rIns="0" bIns="0" rtlCol="0" anchor="t">
            <a:spAutoFit/>
          </a:bodyPr>
          <a:lstStyle/>
          <a:p>
            <a:pPr algn="just">
              <a:lnSpc>
                <a:spcPts val="3383"/>
              </a:lnSpc>
            </a:pPr>
            <a:r>
              <a:rPr lang="en-US" sz="2800" dirty="0">
                <a:solidFill>
                  <a:srgbClr val="F59382"/>
                </a:solidFill>
                <a:latin typeface="Arimo Bold" panose="020B0604020202020204" charset="0"/>
                <a:ea typeface="Arimo Bold" panose="020B0604020202020204" charset="0"/>
                <a:cs typeface="Arimo Bold" panose="020B0604020202020204" charset="0"/>
              </a:rPr>
              <a:t>REALISIEREN </a:t>
            </a:r>
            <a:r>
              <a:rPr lang="de-DE" sz="2800" dirty="0">
                <a:solidFill>
                  <a:srgbClr val="F9FCED"/>
                </a:solidFill>
                <a:latin typeface="Arimo Bold" panose="020B0604020202020204" charset="0"/>
                <a:ea typeface="Arimo Bold" panose="020B0604020202020204" charset="0"/>
                <a:cs typeface="Arimo Bold" panose="020B0604020202020204" charset="0"/>
              </a:rPr>
              <a:t>Sämtliche Personen innerhalb einer Organisation oder eines Systems können grundsätzlich realisieren, was Trauma ist und wie es sich auf </a:t>
            </a:r>
            <a:r>
              <a:rPr lang="de-DE" sz="2800" dirty="0">
                <a:solidFill>
                  <a:srgbClr val="F59382"/>
                </a:solidFill>
                <a:latin typeface="Arimo Bold" panose="020B0604020202020204" charset="0"/>
                <a:ea typeface="Arimo Bold" panose="020B0604020202020204" charset="0"/>
                <a:cs typeface="Arimo Bold" panose="020B0604020202020204" charset="0"/>
              </a:rPr>
              <a:t>Familien, Gruppen, Organisationen, Communities und Individuen auswirkt</a:t>
            </a:r>
            <a:r>
              <a:rPr lang="de-DE" sz="2800" dirty="0">
                <a:solidFill>
                  <a:srgbClr val="F9FCED"/>
                </a:solidFill>
                <a:latin typeface="Arimo Bold" panose="020B0604020202020204" charset="0"/>
                <a:ea typeface="Arimo Bold" panose="020B0604020202020204" charset="0"/>
                <a:cs typeface="Arimo Bold" panose="020B0604020202020204" charset="0"/>
              </a:rPr>
              <a:t>. </a:t>
            </a:r>
            <a:r>
              <a:rPr lang="de-DE" sz="2800" dirty="0" smtClean="0">
                <a:solidFill>
                  <a:srgbClr val="F9FCED"/>
                </a:solidFill>
                <a:latin typeface="Arimo Bold" panose="020B0604020202020204" charset="0"/>
                <a:ea typeface="Arimo Bold" panose="020B0604020202020204" charset="0"/>
                <a:cs typeface="Arimo Bold" panose="020B0604020202020204" charset="0"/>
              </a:rPr>
              <a:t>Verhaltensweisen von Klient*innen werden als Anpassungs-und Überlebensstrategien verstanden.  </a:t>
            </a:r>
          </a:p>
          <a:p>
            <a:pPr algn="just">
              <a:lnSpc>
                <a:spcPts val="3383"/>
              </a:lnSpc>
            </a:pPr>
            <a:endParaRPr lang="de-DE" sz="2800" dirty="0" smtClean="0">
              <a:solidFill>
                <a:srgbClr val="F9FCED"/>
              </a:solidFill>
              <a:latin typeface="Arimo Bold" panose="020B0604020202020204" charset="0"/>
              <a:ea typeface="Arimo Bold" panose="020B0604020202020204" charset="0"/>
              <a:cs typeface="Arimo Bold" panose="020B0604020202020204" charset="0"/>
            </a:endParaRPr>
          </a:p>
          <a:p>
            <a:pPr algn="just">
              <a:lnSpc>
                <a:spcPts val="3383"/>
              </a:lnSpc>
            </a:pPr>
            <a:r>
              <a:rPr lang="en-US" sz="2800" dirty="0" smtClean="0">
                <a:solidFill>
                  <a:srgbClr val="F59382"/>
                </a:solidFill>
                <a:latin typeface="Arimo Bold" panose="020B0604020202020204" charset="0"/>
                <a:ea typeface="Arimo Bold" panose="020B0604020202020204" charset="0"/>
                <a:cs typeface="Arimo Bold" panose="020B0604020202020204" charset="0"/>
              </a:rPr>
              <a:t>REGISTRIEREN</a:t>
            </a:r>
            <a:r>
              <a:rPr lang="en-US" sz="2800" dirty="0" smtClean="0">
                <a:solidFill>
                  <a:srgbClr val="F9FCED"/>
                </a:solidFill>
                <a:latin typeface="Arimo Bold" panose="020B0604020202020204" charset="0"/>
                <a:ea typeface="Arimo Bold" panose="020B0604020202020204" charset="0"/>
                <a:cs typeface="Arimo Bold" panose="020B0604020202020204" charset="0"/>
              </a:rPr>
              <a:t> </a:t>
            </a:r>
            <a:r>
              <a:rPr lang="de-DE" sz="2800" dirty="0">
                <a:solidFill>
                  <a:srgbClr val="F9FCED"/>
                </a:solidFill>
                <a:latin typeface="Arimo Bold" panose="020B0604020202020204" charset="0"/>
                <a:ea typeface="Arimo Bold" panose="020B0604020202020204" charset="0"/>
                <a:cs typeface="Arimo Bold" panose="020B0604020202020204" charset="0"/>
              </a:rPr>
              <a:t>Sämtliche Personen innerhalb einer Organisation oder eines Systems können </a:t>
            </a:r>
            <a:r>
              <a:rPr lang="de-DE" sz="2800" dirty="0" smtClean="0">
                <a:solidFill>
                  <a:srgbClr val="F9FCED"/>
                </a:solidFill>
                <a:latin typeface="Arimo Bold" panose="020B0604020202020204" charset="0"/>
                <a:ea typeface="Arimo Bold" panose="020B0604020202020204" charset="0"/>
                <a:cs typeface="Arimo Bold" panose="020B0604020202020204" charset="0"/>
              </a:rPr>
              <a:t>mögliche  </a:t>
            </a:r>
            <a:r>
              <a:rPr lang="de-DE" sz="2800" dirty="0">
                <a:solidFill>
                  <a:srgbClr val="F59382"/>
                </a:solidFill>
                <a:latin typeface="Arimo Bold" panose="020B0604020202020204" charset="0"/>
                <a:ea typeface="Arimo Bold" panose="020B0604020202020204" charset="0"/>
                <a:cs typeface="Arimo Bold" panose="020B0604020202020204" charset="0"/>
              </a:rPr>
              <a:t>Anzeichen eines Traumas </a:t>
            </a:r>
            <a:r>
              <a:rPr lang="de-DE" sz="2800" dirty="0" smtClean="0">
                <a:solidFill>
                  <a:srgbClr val="F59382"/>
                </a:solidFill>
                <a:latin typeface="Arimo Bold" panose="020B0604020202020204" charset="0"/>
                <a:ea typeface="Arimo Bold" panose="020B0604020202020204" charset="0"/>
                <a:cs typeface="Arimo Bold" panose="020B0604020202020204" charset="0"/>
              </a:rPr>
              <a:t>erkennen.</a:t>
            </a:r>
          </a:p>
          <a:p>
            <a:pPr algn="just">
              <a:lnSpc>
                <a:spcPts val="3383"/>
              </a:lnSpc>
            </a:pPr>
            <a:endParaRPr lang="en-US" sz="2800" dirty="0">
              <a:solidFill>
                <a:srgbClr val="DD7373"/>
              </a:solidFill>
              <a:latin typeface="Arimo Bold" panose="020B0604020202020204" charset="0"/>
              <a:ea typeface="Arimo Bold" panose="020B0604020202020204" charset="0"/>
              <a:cs typeface="Arimo Bold" panose="020B0604020202020204" charset="0"/>
            </a:endParaRPr>
          </a:p>
          <a:p>
            <a:pPr algn="just">
              <a:lnSpc>
                <a:spcPts val="3383"/>
              </a:lnSpc>
            </a:pPr>
            <a:r>
              <a:rPr lang="en-US" sz="2800" dirty="0">
                <a:solidFill>
                  <a:srgbClr val="F59382"/>
                </a:solidFill>
                <a:latin typeface="Arimo Bold" panose="020B0604020202020204" charset="0"/>
                <a:ea typeface="Arimo Bold" panose="020B0604020202020204" charset="0"/>
                <a:cs typeface="Arimo Bold" panose="020B0604020202020204" charset="0"/>
              </a:rPr>
              <a:t>REAGIEREN</a:t>
            </a:r>
            <a:r>
              <a:rPr lang="en-US" sz="2800" dirty="0">
                <a:solidFill>
                  <a:srgbClr val="F9FCED"/>
                </a:solidFill>
                <a:latin typeface="Arimo Bold" panose="020B0604020202020204" charset="0"/>
                <a:ea typeface="Arimo Bold" panose="020B0604020202020204" charset="0"/>
                <a:cs typeface="Arimo Bold" panose="020B0604020202020204" charset="0"/>
              </a:rPr>
              <a:t> </a:t>
            </a:r>
            <a:r>
              <a:rPr lang="de-DE" sz="2800" dirty="0">
                <a:solidFill>
                  <a:srgbClr val="F9FCED"/>
                </a:solidFill>
                <a:latin typeface="Arimo Bold" panose="020B0604020202020204" charset="0"/>
                <a:ea typeface="Arimo Bold" panose="020B0604020202020204" charset="0"/>
                <a:cs typeface="Arimo Bold" panose="020B0604020202020204" charset="0"/>
              </a:rPr>
              <a:t>Das Programm, die Organisation oder das System reagiert darauf, indem es die Prinzipien eines </a:t>
            </a:r>
            <a:r>
              <a:rPr lang="de-DE" sz="2800" dirty="0">
                <a:solidFill>
                  <a:srgbClr val="F59382"/>
                </a:solidFill>
                <a:latin typeface="Arimo Bold" panose="020B0604020202020204" charset="0"/>
                <a:ea typeface="Arimo Bold" panose="020B0604020202020204" charset="0"/>
                <a:cs typeface="Arimo Bold" panose="020B0604020202020204" charset="0"/>
              </a:rPr>
              <a:t>traumainformierten Ansatzes auf alle Funktionsbereiche </a:t>
            </a:r>
            <a:r>
              <a:rPr lang="de-DE" sz="2800" dirty="0">
                <a:solidFill>
                  <a:srgbClr val="F9FCED"/>
                </a:solidFill>
                <a:latin typeface="Arimo Bold" panose="020B0604020202020204" charset="0"/>
                <a:ea typeface="Arimo Bold" panose="020B0604020202020204" charset="0"/>
                <a:cs typeface="Arimo Bold" panose="020B0604020202020204" charset="0"/>
              </a:rPr>
              <a:t>anwendet, einschließlich Personal, Leitung, Richtlinien, Handbücher und </a:t>
            </a:r>
            <a:r>
              <a:rPr lang="de-DE" sz="2800" dirty="0" smtClean="0">
                <a:solidFill>
                  <a:srgbClr val="F9FCED"/>
                </a:solidFill>
                <a:latin typeface="Arimo Bold" panose="020B0604020202020204" charset="0"/>
                <a:ea typeface="Arimo Bold" panose="020B0604020202020204" charset="0"/>
                <a:cs typeface="Arimo Bold" panose="020B0604020202020204" charset="0"/>
              </a:rPr>
              <a:t>Organisationskultur</a:t>
            </a:r>
          </a:p>
          <a:p>
            <a:pPr algn="just">
              <a:lnSpc>
                <a:spcPts val="3383"/>
              </a:lnSpc>
            </a:pPr>
            <a:r>
              <a:rPr lang="de-DE" sz="2800" dirty="0" smtClean="0">
                <a:solidFill>
                  <a:srgbClr val="F9FCED"/>
                </a:solidFill>
                <a:latin typeface="Arimo Bold" panose="020B0604020202020204" charset="0"/>
                <a:ea typeface="Arimo Bold" panose="020B0604020202020204" charset="0"/>
                <a:cs typeface="Arimo Bold" panose="020B0604020202020204" charset="0"/>
              </a:rPr>
              <a:t>.</a:t>
            </a:r>
            <a:endParaRPr lang="en-US" sz="2800" dirty="0">
              <a:solidFill>
                <a:srgbClr val="F9FCED"/>
              </a:solidFill>
              <a:latin typeface="Arimo Bold" panose="020B0604020202020204" charset="0"/>
              <a:ea typeface="Arimo Bold" panose="020B0604020202020204" charset="0"/>
              <a:cs typeface="Arimo Bold" panose="020B0604020202020204" charset="0"/>
            </a:endParaRPr>
          </a:p>
          <a:p>
            <a:pPr algn="just">
              <a:lnSpc>
                <a:spcPts val="3383"/>
              </a:lnSpc>
            </a:pPr>
            <a:r>
              <a:rPr lang="en-US" sz="2800" dirty="0">
                <a:solidFill>
                  <a:srgbClr val="F59382"/>
                </a:solidFill>
                <a:latin typeface="Arimo Bold" panose="020B0604020202020204" charset="0"/>
                <a:ea typeface="Arimo Bold" panose="020B0604020202020204" charset="0"/>
                <a:cs typeface="Arimo Bold" panose="020B0604020202020204" charset="0"/>
              </a:rPr>
              <a:t>RICHTEN </a:t>
            </a:r>
            <a:r>
              <a:rPr lang="de-DE" sz="2800" dirty="0">
                <a:solidFill>
                  <a:srgbClr val="F9FCED"/>
                </a:solidFill>
                <a:latin typeface="Arimo Bold" panose="020B0604020202020204" charset="0"/>
                <a:ea typeface="Arimo Bold" panose="020B0604020202020204" charset="0"/>
                <a:cs typeface="Arimo Bold" panose="020B0604020202020204" charset="0"/>
              </a:rPr>
              <a:t>Ein traumainformierter Betreuungsansatz zielt darauf ab, </a:t>
            </a:r>
            <a:r>
              <a:rPr lang="de-DE" sz="2800" dirty="0" smtClean="0">
                <a:solidFill>
                  <a:srgbClr val="F9FCED"/>
                </a:solidFill>
                <a:latin typeface="Arimo Bold" panose="020B0604020202020204" charset="0"/>
                <a:ea typeface="Arimo Bold" panose="020B0604020202020204" charset="0"/>
                <a:cs typeface="Arimo Bold" panose="020B0604020202020204" charset="0"/>
              </a:rPr>
              <a:t>der </a:t>
            </a:r>
            <a:r>
              <a:rPr lang="de-DE" sz="2800" dirty="0" err="1" smtClean="0">
                <a:solidFill>
                  <a:srgbClr val="F59382"/>
                </a:solidFill>
                <a:latin typeface="Arimo Bold" panose="020B0604020202020204" charset="0"/>
                <a:ea typeface="Arimo Bold" panose="020B0604020202020204" charset="0"/>
                <a:cs typeface="Arimo Bold" panose="020B0604020202020204" charset="0"/>
              </a:rPr>
              <a:t>Retraumatisierung</a:t>
            </a:r>
            <a:r>
              <a:rPr lang="de-DE" sz="2800" dirty="0" smtClean="0">
                <a:solidFill>
                  <a:srgbClr val="F59382"/>
                </a:solidFill>
                <a:latin typeface="Arimo Bold" panose="020B0604020202020204" charset="0"/>
                <a:ea typeface="Arimo Bold" panose="020B0604020202020204" charset="0"/>
                <a:cs typeface="Arimo Bold" panose="020B0604020202020204" charset="0"/>
              </a:rPr>
              <a:t> von Klient*innen und Mitarbeiter*innen </a:t>
            </a:r>
            <a:r>
              <a:rPr lang="de-DE" sz="2800" dirty="0">
                <a:solidFill>
                  <a:srgbClr val="F9FCED"/>
                </a:solidFill>
                <a:latin typeface="Arimo Bold" panose="020B0604020202020204" charset="0"/>
                <a:ea typeface="Arimo Bold" panose="020B0604020202020204" charset="0"/>
                <a:cs typeface="Arimo Bold" panose="020B0604020202020204" charset="0"/>
              </a:rPr>
              <a:t>entgegenzuwirken</a:t>
            </a:r>
            <a:r>
              <a:rPr lang="de-DE" sz="2800" dirty="0" smtClean="0">
                <a:solidFill>
                  <a:srgbClr val="F59382"/>
                </a:solidFill>
                <a:latin typeface="Arimo Bold" panose="020B0604020202020204" charset="0"/>
                <a:ea typeface="Arimo Bold" panose="020B0604020202020204" charset="0"/>
                <a:cs typeface="Arimo Bold" panose="020B0604020202020204" charset="0"/>
              </a:rPr>
              <a:t>.</a:t>
            </a:r>
            <a:endParaRPr lang="en-US" sz="2800" dirty="0">
              <a:solidFill>
                <a:srgbClr val="F59382"/>
              </a:solidFill>
              <a:latin typeface="Arimo"/>
            </a:endParaRPr>
          </a:p>
          <a:p>
            <a:pPr>
              <a:lnSpc>
                <a:spcPts val="1330"/>
              </a:lnSpc>
            </a:pPr>
            <a:endParaRPr lang="en-US" sz="2819" dirty="0">
              <a:solidFill>
                <a:srgbClr val="DD7373"/>
              </a:solidFill>
              <a:latin typeface="Arimo"/>
            </a:endParaRPr>
          </a:p>
        </p:txBody>
      </p:sp>
      <p:sp>
        <p:nvSpPr>
          <p:cNvPr id="5" name="TextBox 5"/>
          <p:cNvSpPr txBox="1"/>
          <p:nvPr/>
        </p:nvSpPr>
        <p:spPr>
          <a:xfrm>
            <a:off x="922067" y="1464732"/>
            <a:ext cx="16651599" cy="461665"/>
          </a:xfrm>
          <a:prstGeom prst="rect">
            <a:avLst/>
          </a:prstGeom>
        </p:spPr>
        <p:txBody>
          <a:bodyPr wrap="square" lIns="0" tIns="0" rIns="0" bIns="0" rtlCol="0" anchor="t">
            <a:spAutoFit/>
          </a:bodyPr>
          <a:lstStyle/>
          <a:p>
            <a:pPr algn="ctr">
              <a:lnSpc>
                <a:spcPts val="3599"/>
              </a:lnSpc>
              <a:spcBef>
                <a:spcPct val="0"/>
              </a:spcBef>
            </a:pPr>
            <a:r>
              <a:rPr lang="de-DE" sz="2999" dirty="0">
                <a:solidFill>
                  <a:srgbClr val="30526A"/>
                </a:solidFill>
                <a:latin typeface="Arimo Bold" panose="020B0604020202020204" charset="0"/>
                <a:ea typeface="Arimo Bold" panose="020B0604020202020204" charset="0"/>
                <a:cs typeface="Arimo Bold" panose="020B0604020202020204" charset="0"/>
              </a:rPr>
              <a:t>Die </a:t>
            </a:r>
            <a:r>
              <a:rPr lang="de-DE" sz="2999" dirty="0">
                <a:solidFill>
                  <a:srgbClr val="DD7373"/>
                </a:solidFill>
                <a:latin typeface="Arimo Bold" panose="020B0604020202020204" charset="0"/>
                <a:ea typeface="Arimo Bold" panose="020B0604020202020204" charset="0"/>
                <a:cs typeface="Arimo Bold" panose="020B0604020202020204" charset="0"/>
              </a:rPr>
              <a:t>vier "</a:t>
            </a:r>
            <a:r>
              <a:rPr lang="de-DE" sz="2999" dirty="0" err="1">
                <a:solidFill>
                  <a:srgbClr val="DD7373"/>
                </a:solidFill>
                <a:latin typeface="Arimo Bold" panose="020B0604020202020204" charset="0"/>
                <a:ea typeface="Arimo Bold" panose="020B0604020202020204" charset="0"/>
                <a:cs typeface="Arimo Bold" panose="020B0604020202020204" charset="0"/>
              </a:rPr>
              <a:t>R`s</a:t>
            </a:r>
            <a:r>
              <a:rPr lang="de-DE" sz="2999" dirty="0">
                <a:solidFill>
                  <a:srgbClr val="DD7373"/>
                </a:solidFill>
                <a:latin typeface="Arimo Bold" panose="020B0604020202020204" charset="0"/>
                <a:ea typeface="Arimo Bold" panose="020B0604020202020204" charset="0"/>
                <a:cs typeface="Arimo Bold" panose="020B0604020202020204" charset="0"/>
              </a:rPr>
              <a:t>" </a:t>
            </a:r>
            <a:r>
              <a:rPr lang="de-DE" sz="2999" dirty="0">
                <a:solidFill>
                  <a:srgbClr val="30526A"/>
                </a:solidFill>
                <a:latin typeface="Arimo Bold" panose="020B0604020202020204" charset="0"/>
                <a:ea typeface="Arimo Bold" panose="020B0604020202020204" charset="0"/>
                <a:cs typeface="Arimo Bold" panose="020B0604020202020204" charset="0"/>
              </a:rPr>
              <a:t>spiegeln den kulturellen Wandel </a:t>
            </a:r>
            <a:r>
              <a:rPr lang="de-DE" sz="2999" dirty="0" smtClean="0">
                <a:solidFill>
                  <a:srgbClr val="30526A"/>
                </a:solidFill>
                <a:latin typeface="Arimo Bold" panose="020B0604020202020204" charset="0"/>
                <a:ea typeface="Arimo Bold" panose="020B0604020202020204" charset="0"/>
                <a:cs typeface="Arimo Bold" panose="020B0604020202020204" charset="0"/>
              </a:rPr>
              <a:t>einer Institution </a:t>
            </a:r>
            <a:r>
              <a:rPr lang="de-DE" sz="2999" dirty="0">
                <a:solidFill>
                  <a:srgbClr val="30526A"/>
                </a:solidFill>
                <a:latin typeface="Arimo Bold" panose="020B0604020202020204" charset="0"/>
                <a:ea typeface="Arimo Bold" panose="020B0604020202020204" charset="0"/>
                <a:cs typeface="Arimo Bold" panose="020B0604020202020204" charset="0"/>
              </a:rPr>
              <a:t>im „Innen“ und „</a:t>
            </a:r>
            <a:r>
              <a:rPr lang="de-DE" sz="2999" dirty="0" err="1">
                <a:solidFill>
                  <a:srgbClr val="30526A"/>
                </a:solidFill>
                <a:latin typeface="Arimo Bold" panose="020B0604020202020204" charset="0"/>
                <a:ea typeface="Arimo Bold" panose="020B0604020202020204" charset="0"/>
                <a:cs typeface="Arimo Bold" panose="020B0604020202020204" charset="0"/>
              </a:rPr>
              <a:t>Aussen</a:t>
            </a:r>
            <a:r>
              <a:rPr lang="de-DE" sz="2999" dirty="0">
                <a:solidFill>
                  <a:srgbClr val="30526A"/>
                </a:solidFill>
                <a:latin typeface="Arimo Bold" panose="020B0604020202020204" charset="0"/>
                <a:ea typeface="Arimo Bold" panose="020B0604020202020204" charset="0"/>
                <a:cs typeface="Arimo Bold" panose="020B0604020202020204" charset="0"/>
              </a:rPr>
              <a:t>“</a:t>
            </a:r>
            <a:endParaRPr lang="en-US" sz="2999" dirty="0">
              <a:solidFill>
                <a:srgbClr val="30526A"/>
              </a:solidFill>
              <a:latin typeface="Arimo Bold" panose="020B0604020202020204" charset="0"/>
              <a:ea typeface="Arimo Bold" panose="020B0604020202020204" charset="0"/>
              <a:cs typeface="Arimo Bold" panose="020B0604020202020204" charset="0"/>
            </a:endParaRPr>
          </a:p>
        </p:txBody>
      </p:sp>
      <p:sp>
        <p:nvSpPr>
          <p:cNvPr id="6" name="TextBox 6"/>
          <p:cNvSpPr txBox="1"/>
          <p:nvPr/>
        </p:nvSpPr>
        <p:spPr>
          <a:xfrm>
            <a:off x="1386539" y="571271"/>
            <a:ext cx="15425983" cy="840615"/>
          </a:xfrm>
          <a:prstGeom prst="rect">
            <a:avLst/>
          </a:prstGeom>
        </p:spPr>
        <p:txBody>
          <a:bodyPr lIns="0" tIns="0" rIns="0" bIns="0" rtlCol="0" anchor="t">
            <a:spAutoFit/>
          </a:bodyPr>
          <a:lstStyle/>
          <a:p>
            <a:pPr algn="ctr">
              <a:lnSpc>
                <a:spcPts val="7274"/>
              </a:lnSpc>
              <a:spcBef>
                <a:spcPct val="0"/>
              </a:spcBef>
            </a:pPr>
            <a:r>
              <a:rPr lang="en-US" sz="5400" u="sng" dirty="0">
                <a:solidFill>
                  <a:srgbClr val="DD7373"/>
                </a:solidFill>
                <a:effectLst>
                  <a:outerShdw blurRad="38100" dist="38100" dir="2700000" algn="tl">
                    <a:srgbClr val="000000">
                      <a:alpha val="43137"/>
                    </a:srgbClr>
                  </a:outerShdw>
                </a:effectLst>
                <a:latin typeface="Barlow Bold"/>
              </a:rPr>
              <a:t>Die </a:t>
            </a:r>
            <a:r>
              <a:rPr lang="en-US" sz="5400" u="sng" dirty="0" err="1">
                <a:solidFill>
                  <a:srgbClr val="DD7373"/>
                </a:solidFill>
                <a:effectLst>
                  <a:outerShdw blurRad="38100" dist="38100" dir="2700000" algn="tl">
                    <a:srgbClr val="000000">
                      <a:alpha val="43137"/>
                    </a:srgbClr>
                  </a:outerShdw>
                </a:effectLst>
                <a:latin typeface="Barlow Bold"/>
              </a:rPr>
              <a:t>vier</a:t>
            </a:r>
            <a:r>
              <a:rPr lang="en-US" sz="5400" u="sng" dirty="0">
                <a:solidFill>
                  <a:srgbClr val="DD7373"/>
                </a:solidFill>
                <a:effectLst>
                  <a:outerShdw blurRad="38100" dist="38100" dir="2700000" algn="tl">
                    <a:srgbClr val="000000">
                      <a:alpha val="43137"/>
                    </a:srgbClr>
                  </a:outerShdw>
                </a:effectLst>
                <a:latin typeface="Barlow Bold"/>
              </a:rPr>
              <a:t> “R”s</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3266" y="3529244"/>
            <a:ext cx="452472" cy="454281"/>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9891" y="5598488"/>
            <a:ext cx="452472" cy="454281"/>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9595" y="6992458"/>
            <a:ext cx="452472" cy="454281"/>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46968" y="8613568"/>
            <a:ext cx="452472" cy="454281"/>
          </a:xfrm>
          <a:prstGeom prst="rect">
            <a:avLst/>
          </a:prstGeom>
        </p:spPr>
      </p:pic>
      <p:sp>
        <p:nvSpPr>
          <p:cNvPr id="11" name="Foliennummernplatzhalter 10"/>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867401" y="707554"/>
            <a:ext cx="6705600" cy="1752600"/>
            <a:chOff x="0" y="0"/>
            <a:chExt cx="2017549" cy="660400"/>
          </a:xfrm>
        </p:grpSpPr>
        <p:sp>
          <p:nvSpPr>
            <p:cNvPr id="3" name="Freeform 3"/>
            <p:cNvSpPr/>
            <p:nvPr/>
          </p:nvSpPr>
          <p:spPr>
            <a:xfrm>
              <a:off x="0" y="0"/>
              <a:ext cx="2017549" cy="660400"/>
            </a:xfrm>
            <a:custGeom>
              <a:avLst/>
              <a:gdLst/>
              <a:ahLst/>
              <a:cxnLst/>
              <a:rect l="l" t="t" r="r" b="b"/>
              <a:pathLst>
                <a:path w="2017549" h="660400">
                  <a:moveTo>
                    <a:pt x="1893089" y="660400"/>
                  </a:moveTo>
                  <a:lnTo>
                    <a:pt x="124460" y="660400"/>
                  </a:lnTo>
                  <a:cubicBezTo>
                    <a:pt x="55880" y="660400"/>
                    <a:pt x="0" y="604520"/>
                    <a:pt x="0" y="535940"/>
                  </a:cubicBezTo>
                  <a:lnTo>
                    <a:pt x="0" y="124460"/>
                  </a:lnTo>
                  <a:cubicBezTo>
                    <a:pt x="0" y="55880"/>
                    <a:pt x="55880" y="0"/>
                    <a:pt x="124460" y="0"/>
                  </a:cubicBezTo>
                  <a:lnTo>
                    <a:pt x="1893089" y="0"/>
                  </a:lnTo>
                  <a:cubicBezTo>
                    <a:pt x="1961669" y="0"/>
                    <a:pt x="2017549" y="55880"/>
                    <a:pt x="2017549" y="124460"/>
                  </a:cubicBezTo>
                  <a:lnTo>
                    <a:pt x="2017549" y="535940"/>
                  </a:lnTo>
                  <a:cubicBezTo>
                    <a:pt x="2017549" y="604520"/>
                    <a:pt x="1961669" y="660400"/>
                    <a:pt x="1893089" y="660400"/>
                  </a:cubicBezTo>
                  <a:close/>
                </a:path>
              </a:pathLst>
            </a:custGeom>
            <a:solidFill>
              <a:srgbClr val="FFFFFF"/>
            </a:solidFill>
          </p:spPr>
        </p:sp>
      </p:grpSp>
      <p:sp>
        <p:nvSpPr>
          <p:cNvPr id="4" name="TextBox 4"/>
          <p:cNvSpPr txBox="1"/>
          <p:nvPr/>
        </p:nvSpPr>
        <p:spPr>
          <a:xfrm>
            <a:off x="1066800" y="2286000"/>
            <a:ext cx="16884155" cy="4680769"/>
          </a:xfrm>
          <a:prstGeom prst="rect">
            <a:avLst/>
          </a:prstGeom>
        </p:spPr>
        <p:txBody>
          <a:bodyPr lIns="0" tIns="0" rIns="0" bIns="0" rtlCol="0" anchor="t">
            <a:spAutoFit/>
          </a:bodyPr>
          <a:lstStyle/>
          <a:p>
            <a:pPr algn="ctr">
              <a:lnSpc>
                <a:spcPts val="3857"/>
              </a:lnSpc>
            </a:pPr>
            <a:endParaRPr dirty="0">
              <a:latin typeface="Arimo Bold" panose="020B0604020202020204" charset="0"/>
              <a:ea typeface="Arimo Bold" panose="020B0604020202020204" charset="0"/>
              <a:cs typeface="Arimo Bold" panose="020B0604020202020204" charset="0"/>
            </a:endParaRPr>
          </a:p>
          <a:p>
            <a:pPr algn="ctr">
              <a:lnSpc>
                <a:spcPts val="3857"/>
              </a:lnSpc>
            </a:pPr>
            <a:r>
              <a:rPr lang="de-DE" sz="3214" dirty="0">
                <a:solidFill>
                  <a:srgbClr val="F3EEDE"/>
                </a:solidFill>
                <a:latin typeface="Arimo Bold" panose="020B0604020202020204" charset="0"/>
                <a:ea typeface="Arimo Bold" panose="020B0604020202020204" charset="0"/>
                <a:cs typeface="Arimo Bold" panose="020B0604020202020204" charset="0"/>
              </a:rPr>
              <a:t>Traumainformierte Versorgung kann als </a:t>
            </a:r>
            <a:r>
              <a:rPr lang="de-DE" sz="3214" dirty="0">
                <a:solidFill>
                  <a:srgbClr val="F59382"/>
                </a:solidFill>
                <a:latin typeface="Arimo Bold" panose="020B0604020202020204" charset="0"/>
                <a:ea typeface="Arimo Bold" panose="020B0604020202020204" charset="0"/>
                <a:cs typeface="Arimo Bold" panose="020B0604020202020204" charset="0"/>
              </a:rPr>
              <a:t>"universelles Design für die Betreuung von Trauma-Überlebenden"</a:t>
            </a:r>
            <a:r>
              <a:rPr lang="de-DE" sz="3214" dirty="0">
                <a:solidFill>
                  <a:srgbClr val="F3EEDE"/>
                </a:solidFill>
                <a:latin typeface="Arimo Bold" panose="020B0604020202020204" charset="0"/>
                <a:ea typeface="Arimo Bold" panose="020B0604020202020204" charset="0"/>
                <a:cs typeface="Arimo Bold" panose="020B0604020202020204" charset="0"/>
              </a:rPr>
              <a:t> betrachtet werden, wobei das gesamte System als Interventionsinstrument genutzt wird.</a:t>
            </a:r>
            <a:r>
              <a:rPr lang="en-US" sz="3214" dirty="0">
                <a:solidFill>
                  <a:srgbClr val="F3EEDE"/>
                </a:solidFill>
                <a:latin typeface="Arimo Bold" panose="020B0604020202020204" charset="0"/>
                <a:ea typeface="Arimo Bold" panose="020B0604020202020204" charset="0"/>
                <a:cs typeface="Arimo Bold" panose="020B0604020202020204" charset="0"/>
              </a:rPr>
              <a:t> </a:t>
            </a:r>
          </a:p>
          <a:p>
            <a:pPr algn="ctr">
              <a:lnSpc>
                <a:spcPts val="3857"/>
              </a:lnSpc>
            </a:pPr>
            <a:endParaRPr lang="en-US" sz="3214" dirty="0">
              <a:solidFill>
                <a:srgbClr val="F3EEDE"/>
              </a:solidFill>
              <a:latin typeface="Arimo Bold" panose="020B0604020202020204" charset="0"/>
              <a:ea typeface="Arimo Bold" panose="020B0604020202020204" charset="0"/>
              <a:cs typeface="Arimo Bold" panose="020B0604020202020204" charset="0"/>
            </a:endParaRPr>
          </a:p>
          <a:p>
            <a:pPr algn="ctr">
              <a:lnSpc>
                <a:spcPts val="3857"/>
              </a:lnSpc>
            </a:pPr>
            <a:r>
              <a:rPr lang="en-US" sz="3214" dirty="0">
                <a:solidFill>
                  <a:srgbClr val="F3EEDE"/>
                </a:solidFill>
                <a:latin typeface="Arimo Bold" panose="020B0604020202020204" charset="0"/>
                <a:ea typeface="Arimo Bold" panose="020B0604020202020204" charset="0"/>
                <a:cs typeface="Arimo Bold" panose="020B0604020202020204" charset="0"/>
              </a:rPr>
              <a:t>=&gt; </a:t>
            </a:r>
            <a:r>
              <a:rPr lang="de-DE" sz="3214" dirty="0">
                <a:solidFill>
                  <a:srgbClr val="F3EEDE"/>
                </a:solidFill>
                <a:latin typeface="Arimo Bold" panose="020B0604020202020204" charset="0"/>
                <a:ea typeface="Arimo Bold" panose="020B0604020202020204" charset="0"/>
                <a:cs typeface="Arimo Bold" panose="020B0604020202020204" charset="0"/>
              </a:rPr>
              <a:t>bedeutender Paradigmenwechsel, der ganze Unterstützungssysteme einbezieht, die ihren Interventionsbereich von der Frage "Wie kann ich dich heilen" </a:t>
            </a:r>
            <a:r>
              <a:rPr lang="de-DE" sz="3214" dirty="0" smtClean="0">
                <a:solidFill>
                  <a:srgbClr val="F3EEDE"/>
                </a:solidFill>
                <a:latin typeface="Arimo Bold" panose="020B0604020202020204" charset="0"/>
                <a:ea typeface="Arimo Bold" panose="020B0604020202020204" charset="0"/>
                <a:cs typeface="Arimo Bold" panose="020B0604020202020204" charset="0"/>
              </a:rPr>
              <a:t> oder „was stimmt nicht mit dir?“ auf </a:t>
            </a:r>
            <a:r>
              <a:rPr lang="de-DE" sz="3214" dirty="0">
                <a:solidFill>
                  <a:srgbClr val="F3EEDE"/>
                </a:solidFill>
                <a:latin typeface="Arimo Bold" panose="020B0604020202020204" charset="0"/>
                <a:ea typeface="Arimo Bold" panose="020B0604020202020204" charset="0"/>
                <a:cs typeface="Arimo Bold" panose="020B0604020202020204" charset="0"/>
              </a:rPr>
              <a:t>die Frage </a:t>
            </a:r>
            <a:r>
              <a:rPr lang="de-DE" sz="3214" dirty="0" smtClean="0">
                <a:solidFill>
                  <a:srgbClr val="F59382"/>
                </a:solidFill>
                <a:latin typeface="Arimo Bold" panose="020B0604020202020204" charset="0"/>
                <a:ea typeface="Arimo Bold" panose="020B0604020202020204" charset="0"/>
                <a:cs typeface="Arimo Bold" panose="020B0604020202020204" charset="0"/>
              </a:rPr>
              <a:t>„Was ist dir passiert?“ </a:t>
            </a:r>
            <a:r>
              <a:rPr lang="de-DE" sz="3214" dirty="0">
                <a:solidFill>
                  <a:srgbClr val="F3EEDE"/>
                </a:solidFill>
                <a:latin typeface="Arimo Bold" panose="020B0604020202020204" charset="0"/>
                <a:ea typeface="Arimo Bold" panose="020B0604020202020204" charset="0"/>
                <a:cs typeface="Arimo Bold" panose="020B0604020202020204" charset="0"/>
              </a:rPr>
              <a:t>oder</a:t>
            </a:r>
            <a:r>
              <a:rPr lang="de-DE" sz="3214" dirty="0" smtClean="0">
                <a:solidFill>
                  <a:srgbClr val="F59382"/>
                </a:solidFill>
                <a:latin typeface="Arimo Bold" panose="020B0604020202020204" charset="0"/>
                <a:ea typeface="Arimo Bold" panose="020B0604020202020204" charset="0"/>
                <a:cs typeface="Arimo Bold" panose="020B0604020202020204" charset="0"/>
              </a:rPr>
              <a:t> „Was </a:t>
            </a:r>
            <a:r>
              <a:rPr lang="de-DE" sz="3214" dirty="0">
                <a:solidFill>
                  <a:srgbClr val="F59382"/>
                </a:solidFill>
                <a:latin typeface="Arimo Bold" panose="020B0604020202020204" charset="0"/>
                <a:ea typeface="Arimo Bold" panose="020B0604020202020204" charset="0"/>
                <a:cs typeface="Arimo Bold" panose="020B0604020202020204" charset="0"/>
              </a:rPr>
              <a:t>brauchst du, um deine Entwicklung und Genesung zu </a:t>
            </a:r>
            <a:r>
              <a:rPr lang="de-DE" sz="3214" dirty="0" smtClean="0">
                <a:solidFill>
                  <a:srgbClr val="F59382"/>
                </a:solidFill>
                <a:latin typeface="Arimo Bold" panose="020B0604020202020204" charset="0"/>
                <a:ea typeface="Arimo Bold" panose="020B0604020202020204" charset="0"/>
                <a:cs typeface="Arimo Bold" panose="020B0604020202020204" charset="0"/>
              </a:rPr>
              <a:t>unterstützen?" </a:t>
            </a:r>
            <a:r>
              <a:rPr lang="de-DE" sz="3214" dirty="0">
                <a:solidFill>
                  <a:srgbClr val="F3EEDE"/>
                </a:solidFill>
                <a:latin typeface="Arimo Bold" panose="020B0604020202020204" charset="0"/>
                <a:ea typeface="Arimo Bold" panose="020B0604020202020204" charset="0"/>
                <a:cs typeface="Arimo Bold" panose="020B0604020202020204" charset="0"/>
              </a:rPr>
              <a:t>erweitern</a:t>
            </a:r>
            <a:endParaRPr lang="en-US" sz="3214" dirty="0">
              <a:solidFill>
                <a:srgbClr val="DD7373"/>
              </a:solidFill>
              <a:latin typeface="Arimo"/>
            </a:endParaRPr>
          </a:p>
          <a:p>
            <a:pPr>
              <a:lnSpc>
                <a:spcPts val="1415"/>
              </a:lnSpc>
            </a:pPr>
            <a:endParaRPr lang="en-US" sz="3214" dirty="0">
              <a:solidFill>
                <a:srgbClr val="DD7373"/>
              </a:solidFill>
              <a:latin typeface="Arimo"/>
            </a:endParaRPr>
          </a:p>
        </p:txBody>
      </p:sp>
      <p:sp>
        <p:nvSpPr>
          <p:cNvPr id="5" name="TextBox 5"/>
          <p:cNvSpPr txBox="1"/>
          <p:nvPr/>
        </p:nvSpPr>
        <p:spPr>
          <a:xfrm>
            <a:off x="1431009" y="1028700"/>
            <a:ext cx="15425983" cy="936154"/>
          </a:xfrm>
          <a:prstGeom prst="rect">
            <a:avLst/>
          </a:prstGeom>
        </p:spPr>
        <p:txBody>
          <a:bodyPr lIns="0" tIns="0" rIns="0" bIns="0" rtlCol="0" anchor="t">
            <a:spAutoFit/>
          </a:bodyPr>
          <a:lstStyle/>
          <a:p>
            <a:pPr algn="ctr">
              <a:lnSpc>
                <a:spcPts val="7274"/>
              </a:lnSpc>
              <a:spcBef>
                <a:spcPct val="0"/>
              </a:spcBef>
            </a:pPr>
            <a:r>
              <a:rPr lang="en-US" sz="6600" u="sng" dirty="0">
                <a:solidFill>
                  <a:srgbClr val="DD7373"/>
                </a:solidFill>
                <a:effectLst>
                  <a:outerShdw blurRad="38100" dist="38100" dir="2700000" algn="tl">
                    <a:srgbClr val="000000">
                      <a:alpha val="43137"/>
                    </a:srgbClr>
                  </a:outerShdw>
                </a:effectLst>
                <a:latin typeface="Barlow Bold"/>
              </a:rPr>
              <a:t>Die </a:t>
            </a:r>
            <a:r>
              <a:rPr lang="en-US" sz="6600" u="sng" dirty="0" err="1">
                <a:solidFill>
                  <a:srgbClr val="DD7373"/>
                </a:solidFill>
                <a:effectLst>
                  <a:outerShdw blurRad="38100" dist="38100" dir="2700000" algn="tl">
                    <a:srgbClr val="000000">
                      <a:alpha val="43137"/>
                    </a:srgbClr>
                  </a:outerShdw>
                </a:effectLst>
                <a:latin typeface="Barlow Bold"/>
              </a:rPr>
              <a:t>vier</a:t>
            </a:r>
            <a:r>
              <a:rPr lang="en-US" sz="6600" u="sng" dirty="0">
                <a:solidFill>
                  <a:srgbClr val="DD7373"/>
                </a:solidFill>
                <a:effectLst>
                  <a:outerShdw blurRad="38100" dist="38100" dir="2700000" algn="tl">
                    <a:srgbClr val="000000">
                      <a:alpha val="43137"/>
                    </a:srgbClr>
                  </a:outerShdw>
                </a:effectLst>
                <a:latin typeface="Barlow Bold"/>
              </a:rPr>
              <a:t> “R”s</a:t>
            </a: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0" y="6896100"/>
            <a:ext cx="5397889" cy="3081704"/>
          </a:xfrm>
          <a:prstGeom prst="rect">
            <a:avLst/>
          </a:prstGeom>
        </p:spPr>
      </p:pic>
      <p:sp>
        <p:nvSpPr>
          <p:cNvPr id="7" name="Foliennummernplatzhalter 6"/>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R LOGO">
  <a:themeElements>
    <a:clrScheme name="NR Farben PP">
      <a:dk1>
        <a:srgbClr val="000000"/>
      </a:dk1>
      <a:lt1>
        <a:srgbClr val="FFFFFF"/>
      </a:lt1>
      <a:dk2>
        <a:srgbClr val="39302A"/>
      </a:dk2>
      <a:lt2>
        <a:srgbClr val="E5DEDB"/>
      </a:lt2>
      <a:accent1>
        <a:srgbClr val="FFCC00"/>
      </a:accent1>
      <a:accent2>
        <a:srgbClr val="F7BA3D"/>
      </a:accent2>
      <a:accent3>
        <a:srgbClr val="F8DF3A"/>
      </a:accent3>
      <a:accent4>
        <a:srgbClr val="FFCC00"/>
      </a:accent4>
      <a:accent5>
        <a:srgbClr val="D19F15"/>
      </a:accent5>
      <a:accent6>
        <a:srgbClr val="9C6A6A"/>
      </a:accent6>
      <a:hlink>
        <a:srgbClr val="29CAE3"/>
      </a:hlink>
      <a:folHlink>
        <a:srgbClr val="B55E57"/>
      </a:folHlink>
    </a:clrScheme>
    <a:fontScheme name="Nationaler Rat - PP">
      <a:majorFont>
        <a:latin typeface="BundesSerif Office"/>
        <a:ea typeface=""/>
        <a:cs typeface=""/>
      </a:majorFont>
      <a:minorFont>
        <a:latin typeface="Bundes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1200"/>
          </a:spcBef>
          <a:defRPr sz="2000" dirty="0" err="1" smtClean="0"/>
        </a:defPPr>
      </a:lstStyle>
    </a:txDef>
  </a:objectDefaults>
  <a:extraClrSchemeLst/>
  <a:extLst>
    <a:ext uri="{05A4C25C-085E-4340-85A3-A5531E510DB2}">
      <thm15:themeFamily xmlns:thm15="http://schemas.microsoft.com/office/thememl/2012/main" name="201028_NR_Praesentation_4zu3.potx [Schreibgeschützt]" id="{DE47C5E3-5024-4513-9768-32C67D5FFADD}" vid="{43376DA9-5B0C-4217-85F3-6C1BA7ED8DDD}"/>
    </a:ext>
  </a:extLst>
</a:theme>
</file>

<file path=ppt/theme/theme3.xml><?xml version="1.0" encoding="utf-8"?>
<a:theme xmlns:a="http://schemas.openxmlformats.org/drawingml/2006/main" name="Allgemeines (Standard)">
  <a:themeElements>
    <a:clrScheme name="Allgemeines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Allgemeines (Standard)">
      <a:majorFont>
        <a:latin typeface="GillSans Bold"/>
        <a:ea typeface=""/>
        <a:cs typeface=""/>
      </a:majorFont>
      <a:minorFont>
        <a:latin typeface="Gill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lgemeines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Allgemeines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Allgemeines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2588</Words>
  <Application>Microsoft Office PowerPoint</Application>
  <PresentationFormat>Benutzerdefiniert</PresentationFormat>
  <Paragraphs>367</Paragraphs>
  <Slides>39</Slides>
  <Notes>39</Notes>
  <HiddenSlides>0</HiddenSlides>
  <MMClips>0</MMClips>
  <ScaleCrop>false</ScaleCrop>
  <HeadingPairs>
    <vt:vector size="6" baseType="variant">
      <vt:variant>
        <vt:lpstr>Verwendete Schriftarten</vt:lpstr>
      </vt:variant>
      <vt:variant>
        <vt:i4>18</vt:i4>
      </vt:variant>
      <vt:variant>
        <vt:lpstr>Design</vt:lpstr>
      </vt:variant>
      <vt:variant>
        <vt:i4>4</vt:i4>
      </vt:variant>
      <vt:variant>
        <vt:lpstr>Folientitel</vt:lpstr>
      </vt:variant>
      <vt:variant>
        <vt:i4>39</vt:i4>
      </vt:variant>
    </vt:vector>
  </HeadingPairs>
  <TitlesOfParts>
    <vt:vector size="61" baseType="lpstr">
      <vt:lpstr>Calibri</vt:lpstr>
      <vt:lpstr>Arimo</vt:lpstr>
      <vt:lpstr>Arimo Bold Italics</vt:lpstr>
      <vt:lpstr>GillSans Light</vt:lpstr>
      <vt:lpstr>Barlow Bold Bold</vt:lpstr>
      <vt:lpstr>Times New Roman</vt:lpstr>
      <vt:lpstr>BundesSerif Office</vt:lpstr>
      <vt:lpstr>MS PGothic</vt:lpstr>
      <vt:lpstr>GillSans</vt:lpstr>
      <vt:lpstr>BundesSans Office</vt:lpstr>
      <vt:lpstr>League Spartan</vt:lpstr>
      <vt:lpstr>Lato Bold</vt:lpstr>
      <vt:lpstr>GillSans Bold</vt:lpstr>
      <vt:lpstr>Arial</vt:lpstr>
      <vt:lpstr>MS PGothic</vt:lpstr>
      <vt:lpstr>Arimo Bold</vt:lpstr>
      <vt:lpstr>Wingdings</vt:lpstr>
      <vt:lpstr>Barlow Bold</vt:lpstr>
      <vt:lpstr>Office Theme</vt:lpstr>
      <vt:lpstr>NR LOGO</vt:lpstr>
      <vt:lpstr>Allgemeines (Standard)</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Formazione INTIT_ rev DEF</dc:title>
  <dc:creator>Marcus Volz</dc:creator>
  <cp:lastModifiedBy>Heinrich Svenja</cp:lastModifiedBy>
  <cp:revision>138</cp:revision>
  <dcterms:created xsi:type="dcterms:W3CDTF">2006-08-16T00:00:00Z</dcterms:created>
  <dcterms:modified xsi:type="dcterms:W3CDTF">2022-10-25T14:42:01Z</dcterms:modified>
  <dc:identifier>DAExaO_c7gk</dc:identifier>
</cp:coreProperties>
</file>