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42"/>
  </p:notesMasterIdLst>
  <p:sldIdLst>
    <p:sldId id="331" r:id="rId5"/>
    <p:sldId id="328" r:id="rId6"/>
    <p:sldId id="258" r:id="rId7"/>
    <p:sldId id="257" r:id="rId8"/>
    <p:sldId id="292" r:id="rId9"/>
    <p:sldId id="293" r:id="rId10"/>
    <p:sldId id="296" r:id="rId11"/>
    <p:sldId id="325" r:id="rId12"/>
    <p:sldId id="295" r:id="rId13"/>
    <p:sldId id="294" r:id="rId14"/>
    <p:sldId id="297" r:id="rId15"/>
    <p:sldId id="301" r:id="rId16"/>
    <p:sldId id="313" r:id="rId17"/>
    <p:sldId id="302" r:id="rId18"/>
    <p:sldId id="303" r:id="rId19"/>
    <p:sldId id="329" r:id="rId20"/>
    <p:sldId id="316" r:id="rId21"/>
    <p:sldId id="327" r:id="rId22"/>
    <p:sldId id="314" r:id="rId23"/>
    <p:sldId id="326" r:id="rId24"/>
    <p:sldId id="315" r:id="rId25"/>
    <p:sldId id="317" r:id="rId26"/>
    <p:sldId id="318" r:id="rId27"/>
    <p:sldId id="319" r:id="rId28"/>
    <p:sldId id="320" r:id="rId29"/>
    <p:sldId id="330" r:id="rId30"/>
    <p:sldId id="291" r:id="rId31"/>
    <p:sldId id="309" r:id="rId32"/>
    <p:sldId id="304" r:id="rId33"/>
    <p:sldId id="305" r:id="rId34"/>
    <p:sldId id="306" r:id="rId35"/>
    <p:sldId id="261" r:id="rId36"/>
    <p:sldId id="263" r:id="rId37"/>
    <p:sldId id="308" r:id="rId38"/>
    <p:sldId id="266" r:id="rId39"/>
    <p:sldId id="267" r:id="rId40"/>
    <p:sldId id="268" r:id="rId41"/>
  </p:sldIdLst>
  <p:sldSz cx="18288000" cy="10287000"/>
  <p:notesSz cx="6858000" cy="9144000"/>
  <p:embeddedFontLst>
    <p:embeddedFont>
      <p:font typeface="Lato Bold" panose="020B0604020202020204" charset="0"/>
      <p:regular r:id="rId43"/>
    </p:embeddedFont>
    <p:embeddedFont>
      <p:font typeface="Gill Sans MT" panose="020B0502020104020203" pitchFamily="34" charset="0"/>
      <p:regular r:id="rId44"/>
      <p:bold r:id="rId45"/>
      <p:italic r:id="rId46"/>
      <p:boldItalic r:id="rId47"/>
    </p:embeddedFont>
    <p:embeddedFont>
      <p:font typeface="Calibri Light" panose="020F0302020204030204" pitchFamily="34" charset="0"/>
      <p:regular r:id="rId48"/>
      <p:italic r:id="rId49"/>
    </p:embeddedFont>
    <p:embeddedFont>
      <p:font typeface="Calibri" panose="020F0502020204030204" pitchFamily="34" charset="0"/>
      <p:regular r:id="rId50"/>
      <p:bold r:id="rId51"/>
      <p:italic r:id="rId52"/>
      <p:boldItalic r:id="rId53"/>
    </p:embeddedFont>
    <p:embeddedFont>
      <p:font typeface="Arimo" panose="020B0604020202020204" charset="0"/>
      <p:regular r:id="rId54"/>
    </p:embeddedFont>
    <p:embeddedFont>
      <p:font typeface="League Spartan" panose="020B0604020202020204" charset="0"/>
      <p:regular r:id="rId55"/>
    </p:embeddedFont>
    <p:embeddedFont>
      <p:font typeface="Arimo Bold Italics" panose="020B0604020202020204" charset="0"/>
      <p:regular r:id="rId56"/>
    </p:embeddedFont>
    <p:embeddedFont>
      <p:font typeface="Barlow Bold" panose="020B0604020202020204" charset="0"/>
      <p:regular r:id="rId57"/>
    </p:embeddedFont>
    <p:embeddedFont>
      <p:font typeface="Barlow Bold Bold" panose="020B0604020202020204" charset="0"/>
      <p:regular r:id="rId58"/>
    </p:embeddedFont>
    <p:embeddedFont>
      <p:font typeface="Arimo Bold" panose="020B060402020202020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0762" autoAdjust="0"/>
  </p:normalViewPr>
  <p:slideViewPr>
    <p:cSldViewPr>
      <p:cViewPr varScale="1">
        <p:scale>
          <a:sx n="41" d="100"/>
          <a:sy n="41" d="100"/>
        </p:scale>
        <p:origin x="147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1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28F83A-550C-5A4E-8E2C-D1D2CF70D968}" type="doc">
      <dgm:prSet loTypeId="urn:microsoft.com/office/officeart/2005/8/layout/vList4" loCatId="" qsTypeId="urn:microsoft.com/office/officeart/2005/8/quickstyle/simple1" qsCatId="simple" csTypeId="urn:microsoft.com/office/officeart/2005/8/colors/colorful4" csCatId="colorful" phldr="1"/>
      <dgm:spPr/>
      <dgm:t>
        <a:bodyPr/>
        <a:lstStyle/>
        <a:p>
          <a:endParaRPr lang="en-US"/>
        </a:p>
      </dgm:t>
    </dgm:pt>
    <dgm:pt modelId="{1A717BBB-0BF1-544A-9809-AB6FC313FCD3}">
      <dgm:prSet phldrT="[Text]" custT="1"/>
      <dgm:spPr/>
      <dgm:t>
        <a:bodyPr/>
        <a:lstStyle/>
        <a:p>
          <a:r>
            <a:rPr lang="en-US" sz="3200" dirty="0" smtClean="0"/>
            <a:t> BEWUSSTSEIN</a:t>
          </a:r>
          <a:endParaRPr lang="en-US" sz="3200" dirty="0"/>
        </a:p>
      </dgm:t>
    </dgm:pt>
    <dgm:pt modelId="{C344D692-D133-F44D-9058-1428E3FA7415}" type="parTrans" cxnId="{AECFF816-E454-F44C-93FB-9055C256BB2B}">
      <dgm:prSet/>
      <dgm:spPr/>
      <dgm:t>
        <a:bodyPr/>
        <a:lstStyle/>
        <a:p>
          <a:endParaRPr lang="en-US"/>
        </a:p>
      </dgm:t>
    </dgm:pt>
    <dgm:pt modelId="{7EE9F8EE-1E0D-7F46-9F7D-91F79323FD4E}" type="sibTrans" cxnId="{AECFF816-E454-F44C-93FB-9055C256BB2B}">
      <dgm:prSet/>
      <dgm:spPr/>
      <dgm:t>
        <a:bodyPr/>
        <a:lstStyle/>
        <a:p>
          <a:endParaRPr lang="en-US"/>
        </a:p>
      </dgm:t>
    </dgm:pt>
    <dgm:pt modelId="{9A2C75BD-46B0-B248-900B-AD4CEF4E486A}">
      <dgm:prSet phldrT="[Text]"/>
      <dgm:spPr/>
      <dgm:t>
        <a:bodyPr/>
        <a:lstStyle/>
        <a:p>
          <a:r>
            <a:rPr lang="en-US" altLang="en-US" sz="2100" dirty="0" err="1" smtClean="0"/>
            <a:t>Entschleunigen</a:t>
          </a:r>
          <a:r>
            <a:rPr lang="en-US" altLang="en-US" sz="2100" dirty="0" smtClean="0"/>
            <a:t> und den </a:t>
          </a:r>
          <a:r>
            <a:rPr lang="en-US" altLang="en-US" sz="2100" dirty="0" err="1" smtClean="0"/>
            <a:t>Fokus</a:t>
          </a:r>
          <a:r>
            <a:rPr lang="en-US" altLang="en-US" sz="2100" dirty="0" smtClean="0"/>
            <a:t> </a:t>
          </a:r>
          <a:r>
            <a:rPr lang="en-US" altLang="en-US" sz="2100" dirty="0" err="1" smtClean="0"/>
            <a:t>nach</a:t>
          </a:r>
          <a:r>
            <a:rPr lang="en-US" altLang="en-US" sz="2100" dirty="0" smtClean="0"/>
            <a:t> </a:t>
          </a:r>
          <a:r>
            <a:rPr lang="en-US" altLang="en-US" sz="2100" dirty="0" err="1" smtClean="0"/>
            <a:t>innen</a:t>
          </a:r>
          <a:r>
            <a:rPr lang="en-US" altLang="en-US" sz="2100" dirty="0" smtClean="0"/>
            <a:t> </a:t>
          </a:r>
          <a:r>
            <a:rPr lang="en-US" altLang="en-US" sz="2100" dirty="0" err="1" smtClean="0"/>
            <a:t>richten</a:t>
          </a:r>
          <a:endParaRPr lang="en-US" sz="2100" dirty="0"/>
        </a:p>
      </dgm:t>
    </dgm:pt>
    <dgm:pt modelId="{3FFF4F0D-89DA-D449-B456-F6BA303E907F}" type="parTrans" cxnId="{EE22DAFB-7744-0C48-B433-CD61E3597356}">
      <dgm:prSet/>
      <dgm:spPr/>
      <dgm:t>
        <a:bodyPr/>
        <a:lstStyle/>
        <a:p>
          <a:endParaRPr lang="en-US"/>
        </a:p>
      </dgm:t>
    </dgm:pt>
    <dgm:pt modelId="{13F16775-4410-604F-BCF3-945FF4FA6E57}" type="sibTrans" cxnId="{EE22DAFB-7744-0C48-B433-CD61E3597356}">
      <dgm:prSet/>
      <dgm:spPr/>
      <dgm:t>
        <a:bodyPr/>
        <a:lstStyle/>
        <a:p>
          <a:endParaRPr lang="en-US"/>
        </a:p>
      </dgm:t>
    </dgm:pt>
    <dgm:pt modelId="{975125C4-B1F9-8746-9A0E-D2E403DC20E8}">
      <dgm:prSet phldrT="[Text]" custT="1"/>
      <dgm:spPr/>
      <dgm:t>
        <a:bodyPr/>
        <a:lstStyle/>
        <a:p>
          <a:r>
            <a:rPr lang="en-US" sz="3200" dirty="0" smtClean="0"/>
            <a:t>GLEICHGEWICHT </a:t>
          </a:r>
          <a:endParaRPr lang="en-US" sz="3200" dirty="0"/>
        </a:p>
      </dgm:t>
    </dgm:pt>
    <dgm:pt modelId="{D3E87448-078E-7B41-85BA-9D8BDC6C8379}" type="parTrans" cxnId="{CDA546C5-C60B-1446-8C2D-8BA0C88B70B6}">
      <dgm:prSet/>
      <dgm:spPr/>
      <dgm:t>
        <a:bodyPr/>
        <a:lstStyle/>
        <a:p>
          <a:endParaRPr lang="en-US"/>
        </a:p>
      </dgm:t>
    </dgm:pt>
    <dgm:pt modelId="{AA5E119E-C48F-754F-AE71-96E59C7159C6}" type="sibTrans" cxnId="{CDA546C5-C60B-1446-8C2D-8BA0C88B70B6}">
      <dgm:prSet/>
      <dgm:spPr/>
      <dgm:t>
        <a:bodyPr/>
        <a:lstStyle/>
        <a:p>
          <a:endParaRPr lang="en-US"/>
        </a:p>
      </dgm:t>
    </dgm:pt>
    <dgm:pt modelId="{90390414-DD6D-8743-8156-8A48CFA20517}">
      <dgm:prSet phldrT="[Text]"/>
      <dgm:spPr/>
      <dgm:t>
        <a:bodyPr/>
        <a:lstStyle/>
        <a:p>
          <a:r>
            <a:rPr lang="en-US" sz="2100" dirty="0" err="1" smtClean="0"/>
            <a:t>Gleichgewicht</a:t>
          </a:r>
          <a:r>
            <a:rPr lang="en-US" sz="2100" dirty="0" smtClean="0"/>
            <a:t> </a:t>
          </a:r>
          <a:r>
            <a:rPr lang="en-US" sz="2100" dirty="0" err="1" smtClean="0"/>
            <a:t>zwischen</a:t>
          </a:r>
          <a:r>
            <a:rPr lang="en-US" sz="2100" dirty="0" smtClean="0"/>
            <a:t> </a:t>
          </a:r>
          <a:r>
            <a:rPr lang="en-US" sz="2100" dirty="0" err="1" smtClean="0"/>
            <a:t>Arbeit</a:t>
          </a:r>
          <a:r>
            <a:rPr lang="en-US" sz="2100" dirty="0" smtClean="0"/>
            <a:t>/</a:t>
          </a:r>
          <a:r>
            <a:rPr lang="en-US" sz="2100" dirty="0" err="1" smtClean="0"/>
            <a:t>Privatleben</a:t>
          </a:r>
          <a:r>
            <a:rPr lang="en-US" sz="2100" dirty="0" smtClean="0"/>
            <a:t>/</a:t>
          </a:r>
          <a:r>
            <a:rPr lang="en-US" sz="2100" dirty="0" err="1" smtClean="0"/>
            <a:t>Freizeit</a:t>
          </a:r>
          <a:r>
            <a:rPr lang="en-US" sz="2100" dirty="0" smtClean="0"/>
            <a:t> </a:t>
          </a:r>
          <a:endParaRPr lang="en-US" sz="2100" dirty="0"/>
        </a:p>
      </dgm:t>
    </dgm:pt>
    <dgm:pt modelId="{80C9EA49-4075-2249-89DC-127E8142ADEE}" type="parTrans" cxnId="{DDC09EB7-289C-0048-9691-9C401E49C7CD}">
      <dgm:prSet/>
      <dgm:spPr/>
      <dgm:t>
        <a:bodyPr/>
        <a:lstStyle/>
        <a:p>
          <a:endParaRPr lang="en-US"/>
        </a:p>
      </dgm:t>
    </dgm:pt>
    <dgm:pt modelId="{8503AAD2-19AC-5C4D-8214-944D314AC3A0}" type="sibTrans" cxnId="{DDC09EB7-289C-0048-9691-9C401E49C7CD}">
      <dgm:prSet/>
      <dgm:spPr/>
      <dgm:t>
        <a:bodyPr/>
        <a:lstStyle/>
        <a:p>
          <a:endParaRPr lang="en-US"/>
        </a:p>
      </dgm:t>
    </dgm:pt>
    <dgm:pt modelId="{47F2D48E-0197-A646-B2DC-EACDCBD9776E}">
      <dgm:prSet phldrT="[Text]"/>
      <dgm:spPr/>
      <dgm:t>
        <a:bodyPr/>
        <a:lstStyle/>
        <a:p>
          <a:r>
            <a:rPr lang="en-US" sz="2100" dirty="0" err="1" smtClean="0"/>
            <a:t>Bewusstsein</a:t>
          </a:r>
          <a:r>
            <a:rPr lang="en-US" sz="2100" dirty="0" smtClean="0"/>
            <a:t> </a:t>
          </a:r>
          <a:r>
            <a:rPr lang="en-US" sz="2100" dirty="0" err="1" smtClean="0"/>
            <a:t>über</a:t>
          </a:r>
          <a:r>
            <a:rPr lang="en-US" sz="2100" dirty="0" smtClean="0"/>
            <a:t> den </a:t>
          </a:r>
          <a:r>
            <a:rPr lang="en-US" sz="2100" dirty="0" err="1" smtClean="0"/>
            <a:t>Verlust</a:t>
          </a:r>
          <a:r>
            <a:rPr lang="en-US" sz="2100" dirty="0" smtClean="0"/>
            <a:t> des </a:t>
          </a:r>
          <a:r>
            <a:rPr lang="en-US" sz="2100" dirty="0" err="1" smtClean="0"/>
            <a:t>Gleichgewichts</a:t>
          </a:r>
          <a:endParaRPr lang="en-US" sz="2100" dirty="0"/>
        </a:p>
      </dgm:t>
    </dgm:pt>
    <dgm:pt modelId="{345166D0-87BD-D640-A077-C9A96370C189}" type="parTrans" cxnId="{3F333CC9-9DC8-954D-A0EC-F6F8F03D6758}">
      <dgm:prSet/>
      <dgm:spPr/>
      <dgm:t>
        <a:bodyPr/>
        <a:lstStyle/>
        <a:p>
          <a:endParaRPr lang="en-US"/>
        </a:p>
      </dgm:t>
    </dgm:pt>
    <dgm:pt modelId="{5312A72D-E2DA-624A-962B-6850BFA691FE}" type="sibTrans" cxnId="{3F333CC9-9DC8-954D-A0EC-F6F8F03D6758}">
      <dgm:prSet/>
      <dgm:spPr/>
      <dgm:t>
        <a:bodyPr/>
        <a:lstStyle/>
        <a:p>
          <a:endParaRPr lang="en-US"/>
        </a:p>
      </dgm:t>
    </dgm:pt>
    <dgm:pt modelId="{18000E78-12AD-C645-86B0-A658EA690DCF}">
      <dgm:prSet phldrT="[Text]" custT="1"/>
      <dgm:spPr/>
      <dgm:t>
        <a:bodyPr/>
        <a:lstStyle/>
        <a:p>
          <a:r>
            <a:rPr lang="en-US" sz="3200" dirty="0" smtClean="0"/>
            <a:t>BEZIEHUNGEN </a:t>
          </a:r>
          <a:endParaRPr lang="en-US" sz="3200" dirty="0"/>
        </a:p>
      </dgm:t>
    </dgm:pt>
    <dgm:pt modelId="{AC132471-7825-B84B-BA8F-998FA7FC45A8}" type="parTrans" cxnId="{9E2D2FF8-D7CE-BB49-B642-2884BE410A0D}">
      <dgm:prSet/>
      <dgm:spPr/>
      <dgm:t>
        <a:bodyPr/>
        <a:lstStyle/>
        <a:p>
          <a:endParaRPr lang="en-US"/>
        </a:p>
      </dgm:t>
    </dgm:pt>
    <dgm:pt modelId="{A32774B9-9CA5-514C-AEB8-F9930CA54EFE}" type="sibTrans" cxnId="{9E2D2FF8-D7CE-BB49-B642-2884BE410A0D}">
      <dgm:prSet/>
      <dgm:spPr/>
      <dgm:t>
        <a:bodyPr/>
        <a:lstStyle/>
        <a:p>
          <a:endParaRPr lang="en-US"/>
        </a:p>
      </dgm:t>
    </dgm:pt>
    <dgm:pt modelId="{9614A72F-45F8-E046-9255-95D8B3BF81D2}">
      <dgm:prSet phldrT="[Text]"/>
      <dgm:spPr/>
      <dgm:t>
        <a:bodyPr/>
        <a:lstStyle/>
        <a:p>
          <a:r>
            <a:rPr lang="en-US" altLang="en-US" sz="2100" dirty="0" err="1" smtClean="0"/>
            <a:t>Pflege</a:t>
          </a:r>
          <a:r>
            <a:rPr lang="en-US" altLang="en-US" sz="2100" dirty="0" smtClean="0"/>
            <a:t> von </a:t>
          </a:r>
          <a:r>
            <a:rPr lang="en-US" altLang="en-US" sz="2100" dirty="0" err="1" smtClean="0"/>
            <a:t>Beziehungen</a:t>
          </a:r>
          <a:r>
            <a:rPr lang="en-US" altLang="en-US" sz="2100" dirty="0" smtClean="0"/>
            <a:t> </a:t>
          </a:r>
          <a:r>
            <a:rPr lang="en-US" altLang="en-US" sz="2100" dirty="0" err="1" smtClean="0"/>
            <a:t>mit</a:t>
          </a:r>
          <a:r>
            <a:rPr lang="en-US" altLang="en-US" sz="2100" dirty="0" smtClean="0"/>
            <a:t> </a:t>
          </a:r>
          <a:r>
            <a:rPr lang="en-US" altLang="en-US" sz="2100" dirty="0" err="1" smtClean="0"/>
            <a:t>Kolleg</a:t>
          </a:r>
          <a:r>
            <a:rPr lang="en-US" altLang="en-US" sz="2100" dirty="0" smtClean="0"/>
            <a:t>*</a:t>
          </a:r>
          <a:r>
            <a:rPr lang="en-US" altLang="en-US" sz="2100" dirty="0" err="1" smtClean="0"/>
            <a:t>innen</a:t>
          </a:r>
          <a:r>
            <a:rPr lang="en-US" altLang="en-US" sz="2100" dirty="0" smtClean="0"/>
            <a:t>, </a:t>
          </a:r>
          <a:r>
            <a:rPr lang="en-US" altLang="en-US" sz="2100" dirty="0" err="1" smtClean="0"/>
            <a:t>Familie</a:t>
          </a:r>
          <a:r>
            <a:rPr lang="en-US" altLang="en-US" sz="2100" dirty="0" smtClean="0"/>
            <a:t>, Freund*</a:t>
          </a:r>
          <a:r>
            <a:rPr lang="en-US" altLang="en-US" sz="2100" dirty="0" err="1" smtClean="0"/>
            <a:t>innen</a:t>
          </a:r>
          <a:r>
            <a:rPr lang="en-US" altLang="en-US" sz="2100" dirty="0" smtClean="0"/>
            <a:t> und der Community  </a:t>
          </a:r>
          <a:endParaRPr lang="en-US" sz="2100" dirty="0"/>
        </a:p>
      </dgm:t>
    </dgm:pt>
    <dgm:pt modelId="{8464B4D0-8FCC-564A-B69A-481C0E9E709D}" type="parTrans" cxnId="{603C15AB-B32E-F549-8A7A-5EB36289753A}">
      <dgm:prSet/>
      <dgm:spPr/>
      <dgm:t>
        <a:bodyPr/>
        <a:lstStyle/>
        <a:p>
          <a:endParaRPr lang="en-US"/>
        </a:p>
      </dgm:t>
    </dgm:pt>
    <dgm:pt modelId="{2831FADA-7D3D-1647-B516-C037B76A9A59}" type="sibTrans" cxnId="{603C15AB-B32E-F549-8A7A-5EB36289753A}">
      <dgm:prSet/>
      <dgm:spPr/>
      <dgm:t>
        <a:bodyPr/>
        <a:lstStyle/>
        <a:p>
          <a:endParaRPr lang="en-US"/>
        </a:p>
      </dgm:t>
    </dgm:pt>
    <dgm:pt modelId="{110D9033-09C7-4438-B017-37BCADCBA02B}">
      <dgm:prSet phldrT="[Text]"/>
      <dgm:spPr/>
      <dgm:t>
        <a:bodyPr/>
        <a:lstStyle/>
        <a:p>
          <a:r>
            <a:rPr lang="en-US" altLang="en-US" sz="2100" dirty="0" smtClean="0"/>
            <a:t>Was </a:t>
          </a:r>
          <a:r>
            <a:rPr lang="en-US" altLang="en-US" sz="2100" dirty="0" err="1" smtClean="0"/>
            <a:t>sind</a:t>
          </a:r>
          <a:r>
            <a:rPr lang="en-US" altLang="en-US" sz="2100" dirty="0" smtClean="0"/>
            <a:t> </a:t>
          </a:r>
          <a:r>
            <a:rPr lang="en-US" altLang="en-US" sz="2100" dirty="0" err="1" smtClean="0"/>
            <a:t>meine</a:t>
          </a:r>
          <a:r>
            <a:rPr lang="en-US" altLang="en-US" sz="2100" dirty="0" smtClean="0"/>
            <a:t> </a:t>
          </a:r>
          <a:r>
            <a:rPr lang="en-US" altLang="en-US" sz="2100" dirty="0" err="1" smtClean="0"/>
            <a:t>Gefühle</a:t>
          </a:r>
          <a:r>
            <a:rPr lang="en-US" altLang="en-US" sz="2100" dirty="0" smtClean="0"/>
            <a:t>, </a:t>
          </a:r>
          <a:r>
            <a:rPr lang="en-US" altLang="en-US" sz="2100" dirty="0" err="1" smtClean="0"/>
            <a:t>Gedanken</a:t>
          </a:r>
          <a:r>
            <a:rPr lang="en-US" altLang="en-US" sz="2100" dirty="0" smtClean="0"/>
            <a:t>, </a:t>
          </a:r>
          <a:r>
            <a:rPr lang="en-US" altLang="en-US" sz="2100" dirty="0" err="1" smtClean="0"/>
            <a:t>Handlungen</a:t>
          </a:r>
          <a:r>
            <a:rPr lang="en-US" altLang="en-US" sz="2100" dirty="0" smtClean="0"/>
            <a:t> und </a:t>
          </a:r>
          <a:r>
            <a:rPr lang="en-US" altLang="en-US" sz="2100" dirty="0" err="1" smtClean="0"/>
            <a:t>Stressniveau</a:t>
          </a:r>
          <a:endParaRPr lang="en-US" sz="2100" dirty="0"/>
        </a:p>
      </dgm:t>
    </dgm:pt>
    <dgm:pt modelId="{B7858151-1CA4-4FD9-B203-64892A0DD55E}" type="parTrans" cxnId="{31F54C68-A6B7-43B7-91FD-5C5A1319FB5B}">
      <dgm:prSet/>
      <dgm:spPr/>
    </dgm:pt>
    <dgm:pt modelId="{684F8CCF-4F30-41E6-BA0C-ADE4D5CD7C39}" type="sibTrans" cxnId="{31F54C68-A6B7-43B7-91FD-5C5A1319FB5B}">
      <dgm:prSet/>
      <dgm:spPr/>
    </dgm:pt>
    <dgm:pt modelId="{DFEE3EBD-DBEB-6E44-A82B-3D1BE030962A}" type="pres">
      <dgm:prSet presAssocID="{E728F83A-550C-5A4E-8E2C-D1D2CF70D968}" presName="linear" presStyleCnt="0">
        <dgm:presLayoutVars>
          <dgm:dir/>
          <dgm:resizeHandles val="exact"/>
        </dgm:presLayoutVars>
      </dgm:prSet>
      <dgm:spPr/>
      <dgm:t>
        <a:bodyPr/>
        <a:lstStyle/>
        <a:p>
          <a:endParaRPr lang="de-DE"/>
        </a:p>
      </dgm:t>
    </dgm:pt>
    <dgm:pt modelId="{63F5866D-9DDF-954A-8B0D-82CC73C15CEB}" type="pres">
      <dgm:prSet presAssocID="{1A717BBB-0BF1-544A-9809-AB6FC313FCD3}" presName="comp" presStyleCnt="0"/>
      <dgm:spPr/>
    </dgm:pt>
    <dgm:pt modelId="{4ECED5A7-616B-384B-9AEE-56FF03B3C31C}" type="pres">
      <dgm:prSet presAssocID="{1A717BBB-0BF1-544A-9809-AB6FC313FCD3}" presName="box" presStyleLbl="node1" presStyleIdx="0" presStyleCnt="3"/>
      <dgm:spPr/>
      <dgm:t>
        <a:bodyPr/>
        <a:lstStyle/>
        <a:p>
          <a:endParaRPr lang="de-DE"/>
        </a:p>
      </dgm:t>
    </dgm:pt>
    <dgm:pt modelId="{019E594A-6DFF-3545-A62F-8A70F4E319A2}" type="pres">
      <dgm:prSet presAssocID="{1A717BBB-0BF1-544A-9809-AB6FC313FCD3}" presName="img" presStyleLbl="fgImgPlace1" presStyleIdx="0" presStyleCnt="3"/>
      <dgm:spPr/>
    </dgm:pt>
    <dgm:pt modelId="{54E59043-9ABE-F14F-8884-FE49B6E5567C}" type="pres">
      <dgm:prSet presAssocID="{1A717BBB-0BF1-544A-9809-AB6FC313FCD3}" presName="text" presStyleLbl="node1" presStyleIdx="0" presStyleCnt="3">
        <dgm:presLayoutVars>
          <dgm:bulletEnabled val="1"/>
        </dgm:presLayoutVars>
      </dgm:prSet>
      <dgm:spPr/>
      <dgm:t>
        <a:bodyPr/>
        <a:lstStyle/>
        <a:p>
          <a:endParaRPr lang="de-DE"/>
        </a:p>
      </dgm:t>
    </dgm:pt>
    <dgm:pt modelId="{AD3B036A-A4F9-9B4D-A69D-B859329C3005}" type="pres">
      <dgm:prSet presAssocID="{7EE9F8EE-1E0D-7F46-9F7D-91F79323FD4E}" presName="spacer" presStyleCnt="0"/>
      <dgm:spPr/>
    </dgm:pt>
    <dgm:pt modelId="{021418A5-6F4C-764A-BD1F-BE38884D41EF}" type="pres">
      <dgm:prSet presAssocID="{975125C4-B1F9-8746-9A0E-D2E403DC20E8}" presName="comp" presStyleCnt="0"/>
      <dgm:spPr/>
    </dgm:pt>
    <dgm:pt modelId="{2FE8764D-2B16-804C-A4CB-0D564F846087}" type="pres">
      <dgm:prSet presAssocID="{975125C4-B1F9-8746-9A0E-D2E403DC20E8}" presName="box" presStyleLbl="node1" presStyleIdx="1" presStyleCnt="3"/>
      <dgm:spPr/>
      <dgm:t>
        <a:bodyPr/>
        <a:lstStyle/>
        <a:p>
          <a:endParaRPr lang="de-DE"/>
        </a:p>
      </dgm:t>
    </dgm:pt>
    <dgm:pt modelId="{B72C2D90-1FCB-0A42-BCA8-C0C8ED39F76C}" type="pres">
      <dgm:prSet presAssocID="{975125C4-B1F9-8746-9A0E-D2E403DC20E8}" presName="img" presStyleLbl="fgImgPlace1" presStyleIdx="1" presStyleCnt="3"/>
      <dgm:spPr/>
    </dgm:pt>
    <dgm:pt modelId="{5BFA3E0B-A270-E243-9476-CC3E31EFCB67}" type="pres">
      <dgm:prSet presAssocID="{975125C4-B1F9-8746-9A0E-D2E403DC20E8}" presName="text" presStyleLbl="node1" presStyleIdx="1" presStyleCnt="3">
        <dgm:presLayoutVars>
          <dgm:bulletEnabled val="1"/>
        </dgm:presLayoutVars>
      </dgm:prSet>
      <dgm:spPr/>
      <dgm:t>
        <a:bodyPr/>
        <a:lstStyle/>
        <a:p>
          <a:endParaRPr lang="de-DE"/>
        </a:p>
      </dgm:t>
    </dgm:pt>
    <dgm:pt modelId="{5FF3C304-9BB2-7444-8C01-AABC02FE3BDD}" type="pres">
      <dgm:prSet presAssocID="{AA5E119E-C48F-754F-AE71-96E59C7159C6}" presName="spacer" presStyleCnt="0"/>
      <dgm:spPr/>
    </dgm:pt>
    <dgm:pt modelId="{CA0E8C51-2AB9-A043-87C7-757838DBFBC7}" type="pres">
      <dgm:prSet presAssocID="{18000E78-12AD-C645-86B0-A658EA690DCF}" presName="comp" presStyleCnt="0"/>
      <dgm:spPr/>
    </dgm:pt>
    <dgm:pt modelId="{A77E3971-1670-974E-9D75-0A4B339A52DD}" type="pres">
      <dgm:prSet presAssocID="{18000E78-12AD-C645-86B0-A658EA690DCF}" presName="box" presStyleLbl="node1" presStyleIdx="2" presStyleCnt="3"/>
      <dgm:spPr/>
      <dgm:t>
        <a:bodyPr/>
        <a:lstStyle/>
        <a:p>
          <a:endParaRPr lang="de-DE"/>
        </a:p>
      </dgm:t>
    </dgm:pt>
    <dgm:pt modelId="{F2C64AA5-A6A7-774D-8FC6-584D85C96D1A}" type="pres">
      <dgm:prSet presAssocID="{18000E78-12AD-C645-86B0-A658EA690DCF}" presName="img" presStyleLbl="fgImgPlace1" presStyleIdx="2" presStyleCnt="3"/>
      <dgm:spPr/>
    </dgm:pt>
    <dgm:pt modelId="{C1DADE2A-98ED-6446-B96C-A226B00E01D1}" type="pres">
      <dgm:prSet presAssocID="{18000E78-12AD-C645-86B0-A658EA690DCF}" presName="text" presStyleLbl="node1" presStyleIdx="2" presStyleCnt="3">
        <dgm:presLayoutVars>
          <dgm:bulletEnabled val="1"/>
        </dgm:presLayoutVars>
      </dgm:prSet>
      <dgm:spPr/>
      <dgm:t>
        <a:bodyPr/>
        <a:lstStyle/>
        <a:p>
          <a:endParaRPr lang="de-DE"/>
        </a:p>
      </dgm:t>
    </dgm:pt>
  </dgm:ptLst>
  <dgm:cxnLst>
    <dgm:cxn modelId="{507C51DE-4C95-3142-BA7A-8946C30D4064}" type="presOf" srcId="{1A717BBB-0BF1-544A-9809-AB6FC313FCD3}" destId="{4ECED5A7-616B-384B-9AEE-56FF03B3C31C}" srcOrd="0" destOrd="0" presId="urn:microsoft.com/office/officeart/2005/8/layout/vList4"/>
    <dgm:cxn modelId="{E27D74D1-BB5E-874E-9AD9-25042717EADF}" type="presOf" srcId="{975125C4-B1F9-8746-9A0E-D2E403DC20E8}" destId="{2FE8764D-2B16-804C-A4CB-0D564F846087}" srcOrd="0" destOrd="0" presId="urn:microsoft.com/office/officeart/2005/8/layout/vList4"/>
    <dgm:cxn modelId="{76CB08C3-3318-6747-BAE5-7C93B7E96831}" type="presOf" srcId="{90390414-DD6D-8743-8156-8A48CFA20517}" destId="{2FE8764D-2B16-804C-A4CB-0D564F846087}" srcOrd="0" destOrd="1" presId="urn:microsoft.com/office/officeart/2005/8/layout/vList4"/>
    <dgm:cxn modelId="{E86C92AD-2732-1A49-8ED4-BAC78C6606C6}" type="presOf" srcId="{90390414-DD6D-8743-8156-8A48CFA20517}" destId="{5BFA3E0B-A270-E243-9476-CC3E31EFCB67}" srcOrd="1" destOrd="1" presId="urn:microsoft.com/office/officeart/2005/8/layout/vList4"/>
    <dgm:cxn modelId="{54006DFB-B5C1-6742-8D73-145E75004711}" type="presOf" srcId="{18000E78-12AD-C645-86B0-A658EA690DCF}" destId="{A77E3971-1670-974E-9D75-0A4B339A52DD}" srcOrd="0" destOrd="0" presId="urn:microsoft.com/office/officeart/2005/8/layout/vList4"/>
    <dgm:cxn modelId="{6CBE1EAD-8DBC-AE43-9FAB-92EC9871A335}" type="presOf" srcId="{47F2D48E-0197-A646-B2DC-EACDCBD9776E}" destId="{5BFA3E0B-A270-E243-9476-CC3E31EFCB67}" srcOrd="1" destOrd="2" presId="urn:microsoft.com/office/officeart/2005/8/layout/vList4"/>
    <dgm:cxn modelId="{0E9D18E5-4081-4040-9C14-0C9562F902D4}" type="presOf" srcId="{1A717BBB-0BF1-544A-9809-AB6FC313FCD3}" destId="{54E59043-9ABE-F14F-8884-FE49B6E5567C}" srcOrd="1" destOrd="0" presId="urn:microsoft.com/office/officeart/2005/8/layout/vList4"/>
    <dgm:cxn modelId="{CECB0F3E-FA95-7C43-A2B6-EDF7097A5370}" type="presOf" srcId="{9A2C75BD-46B0-B248-900B-AD4CEF4E486A}" destId="{54E59043-9ABE-F14F-8884-FE49B6E5567C}" srcOrd="1" destOrd="1" presId="urn:microsoft.com/office/officeart/2005/8/layout/vList4"/>
    <dgm:cxn modelId="{9E2D2FF8-D7CE-BB49-B642-2884BE410A0D}" srcId="{E728F83A-550C-5A4E-8E2C-D1D2CF70D968}" destId="{18000E78-12AD-C645-86B0-A658EA690DCF}" srcOrd="2" destOrd="0" parTransId="{AC132471-7825-B84B-BA8F-998FA7FC45A8}" sibTransId="{A32774B9-9CA5-514C-AEB8-F9930CA54EFE}"/>
    <dgm:cxn modelId="{77786281-4E4D-45BE-8DA7-2CA328283828}" type="presOf" srcId="{110D9033-09C7-4438-B017-37BCADCBA02B}" destId="{54E59043-9ABE-F14F-8884-FE49B6E5567C}" srcOrd="1" destOrd="2" presId="urn:microsoft.com/office/officeart/2005/8/layout/vList4"/>
    <dgm:cxn modelId="{1702BEBE-D9AE-424C-996E-11AC13B0F0D1}" type="presOf" srcId="{E728F83A-550C-5A4E-8E2C-D1D2CF70D968}" destId="{DFEE3EBD-DBEB-6E44-A82B-3D1BE030962A}" srcOrd="0" destOrd="0" presId="urn:microsoft.com/office/officeart/2005/8/layout/vList4"/>
    <dgm:cxn modelId="{90048963-5DD2-B245-B49B-C1AD49BD42A5}" type="presOf" srcId="{9614A72F-45F8-E046-9255-95D8B3BF81D2}" destId="{A77E3971-1670-974E-9D75-0A4B339A52DD}" srcOrd="0" destOrd="1" presId="urn:microsoft.com/office/officeart/2005/8/layout/vList4"/>
    <dgm:cxn modelId="{F2275C08-75A7-A44B-9060-528F2BB89BAE}" type="presOf" srcId="{18000E78-12AD-C645-86B0-A658EA690DCF}" destId="{C1DADE2A-98ED-6446-B96C-A226B00E01D1}" srcOrd="1" destOrd="0" presId="urn:microsoft.com/office/officeart/2005/8/layout/vList4"/>
    <dgm:cxn modelId="{CDA546C5-C60B-1446-8C2D-8BA0C88B70B6}" srcId="{E728F83A-550C-5A4E-8E2C-D1D2CF70D968}" destId="{975125C4-B1F9-8746-9A0E-D2E403DC20E8}" srcOrd="1" destOrd="0" parTransId="{D3E87448-078E-7B41-85BA-9D8BDC6C8379}" sibTransId="{AA5E119E-C48F-754F-AE71-96E59C7159C6}"/>
    <dgm:cxn modelId="{31F54C68-A6B7-43B7-91FD-5C5A1319FB5B}" srcId="{1A717BBB-0BF1-544A-9809-AB6FC313FCD3}" destId="{110D9033-09C7-4438-B017-37BCADCBA02B}" srcOrd="1" destOrd="0" parTransId="{B7858151-1CA4-4FD9-B203-64892A0DD55E}" sibTransId="{684F8CCF-4F30-41E6-BA0C-ADE4D5CD7C39}"/>
    <dgm:cxn modelId="{EE22DAFB-7744-0C48-B433-CD61E3597356}" srcId="{1A717BBB-0BF1-544A-9809-AB6FC313FCD3}" destId="{9A2C75BD-46B0-B248-900B-AD4CEF4E486A}" srcOrd="0" destOrd="0" parTransId="{3FFF4F0D-89DA-D449-B456-F6BA303E907F}" sibTransId="{13F16775-4410-604F-BCF3-945FF4FA6E57}"/>
    <dgm:cxn modelId="{2E78D049-E45C-444F-8D81-4E63B7F8E651}" type="presOf" srcId="{110D9033-09C7-4438-B017-37BCADCBA02B}" destId="{4ECED5A7-616B-384B-9AEE-56FF03B3C31C}" srcOrd="0" destOrd="2" presId="urn:microsoft.com/office/officeart/2005/8/layout/vList4"/>
    <dgm:cxn modelId="{DDC09EB7-289C-0048-9691-9C401E49C7CD}" srcId="{975125C4-B1F9-8746-9A0E-D2E403DC20E8}" destId="{90390414-DD6D-8743-8156-8A48CFA20517}" srcOrd="0" destOrd="0" parTransId="{80C9EA49-4075-2249-89DC-127E8142ADEE}" sibTransId="{8503AAD2-19AC-5C4D-8214-944D314AC3A0}"/>
    <dgm:cxn modelId="{603C15AB-B32E-F549-8A7A-5EB36289753A}" srcId="{18000E78-12AD-C645-86B0-A658EA690DCF}" destId="{9614A72F-45F8-E046-9255-95D8B3BF81D2}" srcOrd="0" destOrd="0" parTransId="{8464B4D0-8FCC-564A-B69A-481C0E9E709D}" sibTransId="{2831FADA-7D3D-1647-B516-C037B76A9A59}"/>
    <dgm:cxn modelId="{E8CBAAFF-A045-4E4F-B215-BA2D40FF5B76}" type="presOf" srcId="{9A2C75BD-46B0-B248-900B-AD4CEF4E486A}" destId="{4ECED5A7-616B-384B-9AEE-56FF03B3C31C}" srcOrd="0" destOrd="1" presId="urn:microsoft.com/office/officeart/2005/8/layout/vList4"/>
    <dgm:cxn modelId="{E90E0B0F-4D19-504E-9140-33E1901289C7}" type="presOf" srcId="{47F2D48E-0197-A646-B2DC-EACDCBD9776E}" destId="{2FE8764D-2B16-804C-A4CB-0D564F846087}" srcOrd="0" destOrd="2" presId="urn:microsoft.com/office/officeart/2005/8/layout/vList4"/>
    <dgm:cxn modelId="{6B0BF98F-E22B-2C41-97CF-CCA79B78E7BA}" type="presOf" srcId="{9614A72F-45F8-E046-9255-95D8B3BF81D2}" destId="{C1DADE2A-98ED-6446-B96C-A226B00E01D1}" srcOrd="1" destOrd="1" presId="urn:microsoft.com/office/officeart/2005/8/layout/vList4"/>
    <dgm:cxn modelId="{AECFF816-E454-F44C-93FB-9055C256BB2B}" srcId="{E728F83A-550C-5A4E-8E2C-D1D2CF70D968}" destId="{1A717BBB-0BF1-544A-9809-AB6FC313FCD3}" srcOrd="0" destOrd="0" parTransId="{C344D692-D133-F44D-9058-1428E3FA7415}" sibTransId="{7EE9F8EE-1E0D-7F46-9F7D-91F79323FD4E}"/>
    <dgm:cxn modelId="{1C30C4A0-6C18-3B4B-8BAD-F51C70BDAD8E}" type="presOf" srcId="{975125C4-B1F9-8746-9A0E-D2E403DC20E8}" destId="{5BFA3E0B-A270-E243-9476-CC3E31EFCB67}" srcOrd="1" destOrd="0" presId="urn:microsoft.com/office/officeart/2005/8/layout/vList4"/>
    <dgm:cxn modelId="{3F333CC9-9DC8-954D-A0EC-F6F8F03D6758}" srcId="{975125C4-B1F9-8746-9A0E-D2E403DC20E8}" destId="{47F2D48E-0197-A646-B2DC-EACDCBD9776E}" srcOrd="1" destOrd="0" parTransId="{345166D0-87BD-D640-A077-C9A96370C189}" sibTransId="{5312A72D-E2DA-624A-962B-6850BFA691FE}"/>
    <dgm:cxn modelId="{15A04D64-D4C7-9148-B472-860BA6F96CD4}" type="presParOf" srcId="{DFEE3EBD-DBEB-6E44-A82B-3D1BE030962A}" destId="{63F5866D-9DDF-954A-8B0D-82CC73C15CEB}" srcOrd="0" destOrd="0" presId="urn:microsoft.com/office/officeart/2005/8/layout/vList4"/>
    <dgm:cxn modelId="{055C7CE8-0198-FB41-8DB8-C4E4291EAE21}" type="presParOf" srcId="{63F5866D-9DDF-954A-8B0D-82CC73C15CEB}" destId="{4ECED5A7-616B-384B-9AEE-56FF03B3C31C}" srcOrd="0" destOrd="0" presId="urn:microsoft.com/office/officeart/2005/8/layout/vList4"/>
    <dgm:cxn modelId="{0ACFBD9E-956F-6146-AB7D-DE38822CA04A}" type="presParOf" srcId="{63F5866D-9DDF-954A-8B0D-82CC73C15CEB}" destId="{019E594A-6DFF-3545-A62F-8A70F4E319A2}" srcOrd="1" destOrd="0" presId="urn:microsoft.com/office/officeart/2005/8/layout/vList4"/>
    <dgm:cxn modelId="{0B7ACAA5-6A94-1747-9DC1-426EE3044EE5}" type="presParOf" srcId="{63F5866D-9DDF-954A-8B0D-82CC73C15CEB}" destId="{54E59043-9ABE-F14F-8884-FE49B6E5567C}" srcOrd="2" destOrd="0" presId="urn:microsoft.com/office/officeart/2005/8/layout/vList4"/>
    <dgm:cxn modelId="{D448B70C-C678-FB45-BC9A-C46877272086}" type="presParOf" srcId="{DFEE3EBD-DBEB-6E44-A82B-3D1BE030962A}" destId="{AD3B036A-A4F9-9B4D-A69D-B859329C3005}" srcOrd="1" destOrd="0" presId="urn:microsoft.com/office/officeart/2005/8/layout/vList4"/>
    <dgm:cxn modelId="{1F735182-5E08-AD4F-A514-48BB5DA94681}" type="presParOf" srcId="{DFEE3EBD-DBEB-6E44-A82B-3D1BE030962A}" destId="{021418A5-6F4C-764A-BD1F-BE38884D41EF}" srcOrd="2" destOrd="0" presId="urn:microsoft.com/office/officeart/2005/8/layout/vList4"/>
    <dgm:cxn modelId="{5B8F472B-5BA1-574F-B7E2-5DCC8CA89B8A}" type="presParOf" srcId="{021418A5-6F4C-764A-BD1F-BE38884D41EF}" destId="{2FE8764D-2B16-804C-A4CB-0D564F846087}" srcOrd="0" destOrd="0" presId="urn:microsoft.com/office/officeart/2005/8/layout/vList4"/>
    <dgm:cxn modelId="{1D3F6AF9-A7D8-654C-8EBB-6968583052EE}" type="presParOf" srcId="{021418A5-6F4C-764A-BD1F-BE38884D41EF}" destId="{B72C2D90-1FCB-0A42-BCA8-C0C8ED39F76C}" srcOrd="1" destOrd="0" presId="urn:microsoft.com/office/officeart/2005/8/layout/vList4"/>
    <dgm:cxn modelId="{0271E685-9E07-274C-91D1-C333301D859F}" type="presParOf" srcId="{021418A5-6F4C-764A-BD1F-BE38884D41EF}" destId="{5BFA3E0B-A270-E243-9476-CC3E31EFCB67}" srcOrd="2" destOrd="0" presId="urn:microsoft.com/office/officeart/2005/8/layout/vList4"/>
    <dgm:cxn modelId="{042EFF54-1CBD-7646-90B6-ED71C6F728AA}" type="presParOf" srcId="{DFEE3EBD-DBEB-6E44-A82B-3D1BE030962A}" destId="{5FF3C304-9BB2-7444-8C01-AABC02FE3BDD}" srcOrd="3" destOrd="0" presId="urn:microsoft.com/office/officeart/2005/8/layout/vList4"/>
    <dgm:cxn modelId="{2E37144F-385A-C848-86F1-E1A99B070AE0}" type="presParOf" srcId="{DFEE3EBD-DBEB-6E44-A82B-3D1BE030962A}" destId="{CA0E8C51-2AB9-A043-87C7-757838DBFBC7}" srcOrd="4" destOrd="0" presId="urn:microsoft.com/office/officeart/2005/8/layout/vList4"/>
    <dgm:cxn modelId="{A40E3196-6BA2-AC46-800E-C397E6C4B4D5}" type="presParOf" srcId="{CA0E8C51-2AB9-A043-87C7-757838DBFBC7}" destId="{A77E3971-1670-974E-9D75-0A4B339A52DD}" srcOrd="0" destOrd="0" presId="urn:microsoft.com/office/officeart/2005/8/layout/vList4"/>
    <dgm:cxn modelId="{622AC639-DF6A-224A-8DD0-E01C713F1500}" type="presParOf" srcId="{CA0E8C51-2AB9-A043-87C7-757838DBFBC7}" destId="{F2C64AA5-A6A7-774D-8FC6-584D85C96D1A}" srcOrd="1" destOrd="0" presId="urn:microsoft.com/office/officeart/2005/8/layout/vList4"/>
    <dgm:cxn modelId="{E85A3196-1295-AA48-98FB-FD0FFAD6DC4D}" type="presParOf" srcId="{CA0E8C51-2AB9-A043-87C7-757838DBFBC7}" destId="{C1DADE2A-98ED-6446-B96C-A226B00E01D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ED5A7-616B-384B-9AEE-56FF03B3C31C}">
      <dsp:nvSpPr>
        <dsp:cNvPr id="0" name=""/>
        <dsp:cNvSpPr/>
      </dsp:nvSpPr>
      <dsp:spPr>
        <a:xfrm>
          <a:off x="0" y="0"/>
          <a:ext cx="15773400" cy="203968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smtClean="0"/>
            <a:t> BEWUSSTSEIN</a:t>
          </a:r>
          <a:endParaRPr lang="en-US" sz="3200" kern="1200" dirty="0"/>
        </a:p>
        <a:p>
          <a:pPr marL="228600" lvl="1" indent="-228600" algn="l" defTabSz="933450">
            <a:lnSpc>
              <a:spcPct val="90000"/>
            </a:lnSpc>
            <a:spcBef>
              <a:spcPct val="0"/>
            </a:spcBef>
            <a:spcAft>
              <a:spcPct val="15000"/>
            </a:spcAft>
            <a:buChar char="••"/>
          </a:pPr>
          <a:r>
            <a:rPr lang="en-US" altLang="en-US" sz="2100" kern="1200" dirty="0" err="1" smtClean="0"/>
            <a:t>Entschleunigen</a:t>
          </a:r>
          <a:r>
            <a:rPr lang="en-US" altLang="en-US" sz="2100" kern="1200" dirty="0" smtClean="0"/>
            <a:t> und den </a:t>
          </a:r>
          <a:r>
            <a:rPr lang="en-US" altLang="en-US" sz="2100" kern="1200" dirty="0" err="1" smtClean="0"/>
            <a:t>Fokus</a:t>
          </a:r>
          <a:r>
            <a:rPr lang="en-US" altLang="en-US" sz="2100" kern="1200" dirty="0" smtClean="0"/>
            <a:t> </a:t>
          </a:r>
          <a:r>
            <a:rPr lang="en-US" altLang="en-US" sz="2100" kern="1200" dirty="0" err="1" smtClean="0"/>
            <a:t>nach</a:t>
          </a:r>
          <a:r>
            <a:rPr lang="en-US" altLang="en-US" sz="2100" kern="1200" dirty="0" smtClean="0"/>
            <a:t> </a:t>
          </a:r>
          <a:r>
            <a:rPr lang="en-US" altLang="en-US" sz="2100" kern="1200" dirty="0" err="1" smtClean="0"/>
            <a:t>innen</a:t>
          </a:r>
          <a:r>
            <a:rPr lang="en-US" altLang="en-US" sz="2100" kern="1200" dirty="0" smtClean="0"/>
            <a:t> </a:t>
          </a:r>
          <a:r>
            <a:rPr lang="en-US" altLang="en-US" sz="2100" kern="1200" dirty="0" err="1" smtClean="0"/>
            <a:t>richten</a:t>
          </a:r>
          <a:endParaRPr lang="en-US" sz="2100" kern="1200" dirty="0"/>
        </a:p>
        <a:p>
          <a:pPr marL="228600" lvl="1" indent="-228600" algn="l" defTabSz="933450">
            <a:lnSpc>
              <a:spcPct val="90000"/>
            </a:lnSpc>
            <a:spcBef>
              <a:spcPct val="0"/>
            </a:spcBef>
            <a:spcAft>
              <a:spcPct val="15000"/>
            </a:spcAft>
            <a:buChar char="••"/>
          </a:pPr>
          <a:r>
            <a:rPr lang="en-US" altLang="en-US" sz="2100" kern="1200" dirty="0" smtClean="0"/>
            <a:t>Was </a:t>
          </a:r>
          <a:r>
            <a:rPr lang="en-US" altLang="en-US" sz="2100" kern="1200" dirty="0" err="1" smtClean="0"/>
            <a:t>sind</a:t>
          </a:r>
          <a:r>
            <a:rPr lang="en-US" altLang="en-US" sz="2100" kern="1200" dirty="0" smtClean="0"/>
            <a:t> </a:t>
          </a:r>
          <a:r>
            <a:rPr lang="en-US" altLang="en-US" sz="2100" kern="1200" dirty="0" err="1" smtClean="0"/>
            <a:t>meine</a:t>
          </a:r>
          <a:r>
            <a:rPr lang="en-US" altLang="en-US" sz="2100" kern="1200" dirty="0" smtClean="0"/>
            <a:t> </a:t>
          </a:r>
          <a:r>
            <a:rPr lang="en-US" altLang="en-US" sz="2100" kern="1200" dirty="0" err="1" smtClean="0"/>
            <a:t>Gefühle</a:t>
          </a:r>
          <a:r>
            <a:rPr lang="en-US" altLang="en-US" sz="2100" kern="1200" dirty="0" smtClean="0"/>
            <a:t>, </a:t>
          </a:r>
          <a:r>
            <a:rPr lang="en-US" altLang="en-US" sz="2100" kern="1200" dirty="0" err="1" smtClean="0"/>
            <a:t>Gedanken</a:t>
          </a:r>
          <a:r>
            <a:rPr lang="en-US" altLang="en-US" sz="2100" kern="1200" dirty="0" smtClean="0"/>
            <a:t>, </a:t>
          </a:r>
          <a:r>
            <a:rPr lang="en-US" altLang="en-US" sz="2100" kern="1200" dirty="0" err="1" smtClean="0"/>
            <a:t>Handlungen</a:t>
          </a:r>
          <a:r>
            <a:rPr lang="en-US" altLang="en-US" sz="2100" kern="1200" dirty="0" smtClean="0"/>
            <a:t> und </a:t>
          </a:r>
          <a:r>
            <a:rPr lang="en-US" altLang="en-US" sz="2100" kern="1200" dirty="0" err="1" smtClean="0"/>
            <a:t>Stressniveau</a:t>
          </a:r>
          <a:endParaRPr lang="en-US" sz="2100" kern="1200" dirty="0"/>
        </a:p>
      </dsp:txBody>
      <dsp:txXfrm>
        <a:off x="3358648" y="0"/>
        <a:ext cx="12414751" cy="2039689"/>
      </dsp:txXfrm>
    </dsp:sp>
    <dsp:sp modelId="{019E594A-6DFF-3545-A62F-8A70F4E319A2}">
      <dsp:nvSpPr>
        <dsp:cNvPr id="0" name=""/>
        <dsp:cNvSpPr/>
      </dsp:nvSpPr>
      <dsp:spPr>
        <a:xfrm>
          <a:off x="203968" y="203968"/>
          <a:ext cx="3154680" cy="1631751"/>
        </a:xfrm>
        <a:prstGeom prst="roundRect">
          <a:avLst>
            <a:gd name="adj" fmla="val 1000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E8764D-2B16-804C-A4CB-0D564F846087}">
      <dsp:nvSpPr>
        <dsp:cNvPr id="0" name=""/>
        <dsp:cNvSpPr/>
      </dsp:nvSpPr>
      <dsp:spPr>
        <a:xfrm>
          <a:off x="0" y="2243658"/>
          <a:ext cx="15773400" cy="2039689"/>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smtClean="0"/>
            <a:t>GLEICHGEWICHT </a:t>
          </a:r>
          <a:endParaRPr lang="en-US" sz="3200" kern="1200" dirty="0"/>
        </a:p>
        <a:p>
          <a:pPr marL="228600" lvl="1" indent="-228600" algn="l" defTabSz="933450">
            <a:lnSpc>
              <a:spcPct val="90000"/>
            </a:lnSpc>
            <a:spcBef>
              <a:spcPct val="0"/>
            </a:spcBef>
            <a:spcAft>
              <a:spcPct val="15000"/>
            </a:spcAft>
            <a:buChar char="••"/>
          </a:pPr>
          <a:r>
            <a:rPr lang="en-US" sz="2100" kern="1200" dirty="0" err="1" smtClean="0"/>
            <a:t>Gleichgewicht</a:t>
          </a:r>
          <a:r>
            <a:rPr lang="en-US" sz="2100" kern="1200" dirty="0" smtClean="0"/>
            <a:t> </a:t>
          </a:r>
          <a:r>
            <a:rPr lang="en-US" sz="2100" kern="1200" dirty="0" err="1" smtClean="0"/>
            <a:t>zwischen</a:t>
          </a:r>
          <a:r>
            <a:rPr lang="en-US" sz="2100" kern="1200" dirty="0" smtClean="0"/>
            <a:t> </a:t>
          </a:r>
          <a:r>
            <a:rPr lang="en-US" sz="2100" kern="1200" dirty="0" err="1" smtClean="0"/>
            <a:t>Arbeit</a:t>
          </a:r>
          <a:r>
            <a:rPr lang="en-US" sz="2100" kern="1200" dirty="0" smtClean="0"/>
            <a:t>/</a:t>
          </a:r>
          <a:r>
            <a:rPr lang="en-US" sz="2100" kern="1200" dirty="0" err="1" smtClean="0"/>
            <a:t>Privatleben</a:t>
          </a:r>
          <a:r>
            <a:rPr lang="en-US" sz="2100" kern="1200" dirty="0" smtClean="0"/>
            <a:t>/</a:t>
          </a:r>
          <a:r>
            <a:rPr lang="en-US" sz="2100" kern="1200" dirty="0" err="1" smtClean="0"/>
            <a:t>Freizeit</a:t>
          </a:r>
          <a:r>
            <a:rPr lang="en-US" sz="2100" kern="1200" dirty="0" smtClean="0"/>
            <a:t> </a:t>
          </a:r>
          <a:endParaRPr lang="en-US" sz="2100" kern="1200" dirty="0"/>
        </a:p>
        <a:p>
          <a:pPr marL="228600" lvl="1" indent="-228600" algn="l" defTabSz="933450">
            <a:lnSpc>
              <a:spcPct val="90000"/>
            </a:lnSpc>
            <a:spcBef>
              <a:spcPct val="0"/>
            </a:spcBef>
            <a:spcAft>
              <a:spcPct val="15000"/>
            </a:spcAft>
            <a:buChar char="••"/>
          </a:pPr>
          <a:r>
            <a:rPr lang="en-US" sz="2100" kern="1200" dirty="0" err="1" smtClean="0"/>
            <a:t>Bewusstsein</a:t>
          </a:r>
          <a:r>
            <a:rPr lang="en-US" sz="2100" kern="1200" dirty="0" smtClean="0"/>
            <a:t> </a:t>
          </a:r>
          <a:r>
            <a:rPr lang="en-US" sz="2100" kern="1200" dirty="0" err="1" smtClean="0"/>
            <a:t>über</a:t>
          </a:r>
          <a:r>
            <a:rPr lang="en-US" sz="2100" kern="1200" dirty="0" smtClean="0"/>
            <a:t> den </a:t>
          </a:r>
          <a:r>
            <a:rPr lang="en-US" sz="2100" kern="1200" dirty="0" err="1" smtClean="0"/>
            <a:t>Verlust</a:t>
          </a:r>
          <a:r>
            <a:rPr lang="en-US" sz="2100" kern="1200" dirty="0" smtClean="0"/>
            <a:t> des </a:t>
          </a:r>
          <a:r>
            <a:rPr lang="en-US" sz="2100" kern="1200" dirty="0" err="1" smtClean="0"/>
            <a:t>Gleichgewichts</a:t>
          </a:r>
          <a:endParaRPr lang="en-US" sz="2100" kern="1200" dirty="0"/>
        </a:p>
      </dsp:txBody>
      <dsp:txXfrm>
        <a:off x="3358648" y="2243658"/>
        <a:ext cx="12414751" cy="2039689"/>
      </dsp:txXfrm>
    </dsp:sp>
    <dsp:sp modelId="{B72C2D90-1FCB-0A42-BCA8-C0C8ED39F76C}">
      <dsp:nvSpPr>
        <dsp:cNvPr id="0" name=""/>
        <dsp:cNvSpPr/>
      </dsp:nvSpPr>
      <dsp:spPr>
        <a:xfrm>
          <a:off x="203968" y="2447627"/>
          <a:ext cx="3154680" cy="1631751"/>
        </a:xfrm>
        <a:prstGeom prst="roundRect">
          <a:avLst>
            <a:gd name="adj" fmla="val 10000"/>
          </a:avLst>
        </a:prstGeom>
        <a:solidFill>
          <a:schemeClr val="accent4">
            <a:tint val="50000"/>
            <a:hueOff val="5394097"/>
            <a:satOff val="-25103"/>
            <a:lumOff val="-1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7E3971-1670-974E-9D75-0A4B339A52DD}">
      <dsp:nvSpPr>
        <dsp:cNvPr id="0" name=""/>
        <dsp:cNvSpPr/>
      </dsp:nvSpPr>
      <dsp:spPr>
        <a:xfrm>
          <a:off x="0" y="4487317"/>
          <a:ext cx="15773400" cy="2039689"/>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smtClean="0"/>
            <a:t>BEZIEHUNGEN </a:t>
          </a:r>
          <a:endParaRPr lang="en-US" sz="3200" kern="1200" dirty="0"/>
        </a:p>
        <a:p>
          <a:pPr marL="228600" lvl="1" indent="-228600" algn="l" defTabSz="933450">
            <a:lnSpc>
              <a:spcPct val="90000"/>
            </a:lnSpc>
            <a:spcBef>
              <a:spcPct val="0"/>
            </a:spcBef>
            <a:spcAft>
              <a:spcPct val="15000"/>
            </a:spcAft>
            <a:buChar char="••"/>
          </a:pPr>
          <a:r>
            <a:rPr lang="en-US" altLang="en-US" sz="2100" kern="1200" dirty="0" err="1" smtClean="0"/>
            <a:t>Pflege</a:t>
          </a:r>
          <a:r>
            <a:rPr lang="en-US" altLang="en-US" sz="2100" kern="1200" dirty="0" smtClean="0"/>
            <a:t> von </a:t>
          </a:r>
          <a:r>
            <a:rPr lang="en-US" altLang="en-US" sz="2100" kern="1200" dirty="0" err="1" smtClean="0"/>
            <a:t>Beziehungen</a:t>
          </a:r>
          <a:r>
            <a:rPr lang="en-US" altLang="en-US" sz="2100" kern="1200" dirty="0" smtClean="0"/>
            <a:t> </a:t>
          </a:r>
          <a:r>
            <a:rPr lang="en-US" altLang="en-US" sz="2100" kern="1200" dirty="0" err="1" smtClean="0"/>
            <a:t>mit</a:t>
          </a:r>
          <a:r>
            <a:rPr lang="en-US" altLang="en-US" sz="2100" kern="1200" dirty="0" smtClean="0"/>
            <a:t> </a:t>
          </a:r>
          <a:r>
            <a:rPr lang="en-US" altLang="en-US" sz="2100" kern="1200" dirty="0" err="1" smtClean="0"/>
            <a:t>Kolleg</a:t>
          </a:r>
          <a:r>
            <a:rPr lang="en-US" altLang="en-US" sz="2100" kern="1200" dirty="0" smtClean="0"/>
            <a:t>*</a:t>
          </a:r>
          <a:r>
            <a:rPr lang="en-US" altLang="en-US" sz="2100" kern="1200" dirty="0" err="1" smtClean="0"/>
            <a:t>innen</a:t>
          </a:r>
          <a:r>
            <a:rPr lang="en-US" altLang="en-US" sz="2100" kern="1200" dirty="0" smtClean="0"/>
            <a:t>, </a:t>
          </a:r>
          <a:r>
            <a:rPr lang="en-US" altLang="en-US" sz="2100" kern="1200" dirty="0" err="1" smtClean="0"/>
            <a:t>Familie</a:t>
          </a:r>
          <a:r>
            <a:rPr lang="en-US" altLang="en-US" sz="2100" kern="1200" dirty="0" smtClean="0"/>
            <a:t>, Freund*</a:t>
          </a:r>
          <a:r>
            <a:rPr lang="en-US" altLang="en-US" sz="2100" kern="1200" dirty="0" err="1" smtClean="0"/>
            <a:t>innen</a:t>
          </a:r>
          <a:r>
            <a:rPr lang="en-US" altLang="en-US" sz="2100" kern="1200" dirty="0" smtClean="0"/>
            <a:t> und der Community  </a:t>
          </a:r>
          <a:endParaRPr lang="en-US" sz="2100" kern="1200" dirty="0"/>
        </a:p>
      </dsp:txBody>
      <dsp:txXfrm>
        <a:off x="3358648" y="4487317"/>
        <a:ext cx="12414751" cy="2039689"/>
      </dsp:txXfrm>
    </dsp:sp>
    <dsp:sp modelId="{F2C64AA5-A6A7-774D-8FC6-584D85C96D1A}">
      <dsp:nvSpPr>
        <dsp:cNvPr id="0" name=""/>
        <dsp:cNvSpPr/>
      </dsp:nvSpPr>
      <dsp:spPr>
        <a:xfrm>
          <a:off x="203968" y="4691286"/>
          <a:ext cx="3154680" cy="1631751"/>
        </a:xfrm>
        <a:prstGeom prst="roundRect">
          <a:avLst>
            <a:gd name="adj" fmla="val 10000"/>
          </a:avLst>
        </a:prstGeom>
        <a:solidFill>
          <a:schemeClr val="accent4">
            <a:tint val="50000"/>
            <a:hueOff val="10788194"/>
            <a:satOff val="-50206"/>
            <a:lumOff val="-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A4DE32-64B1-4956-AD90-129061DF4623}" type="datetimeFigureOut">
              <a:rPr lang="de-DE" smtClean="0"/>
              <a:t>25.10.2022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0D777-48B4-4A52-B7EE-B88ABE535997}" type="slidenum">
              <a:rPr lang="de-DE" smtClean="0"/>
              <a:t>‹Nr.›</a:t>
            </a:fld>
            <a:endParaRPr lang="de-DE"/>
          </a:p>
        </p:txBody>
      </p:sp>
    </p:spTree>
    <p:extLst>
      <p:ext uri="{BB962C8B-B14F-4D97-AF65-F5344CB8AC3E}">
        <p14:creationId xmlns:p14="http://schemas.microsoft.com/office/powerpoint/2010/main" val="1383627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latin typeface="+mn-lt"/>
            </a:endParaRPr>
          </a:p>
        </p:txBody>
      </p:sp>
    </p:spTree>
    <p:extLst>
      <p:ext uri="{BB962C8B-B14F-4D97-AF65-F5344CB8AC3E}">
        <p14:creationId xmlns:p14="http://schemas.microsoft.com/office/powerpoint/2010/main" val="3950670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135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061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234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736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880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144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endParaRPr lang="de-DE" dirty="0"/>
          </a:p>
        </p:txBody>
      </p:sp>
      <p:sp>
        <p:nvSpPr>
          <p:cNvPr id="4" name="Foliennummernplatzhalter 3"/>
          <p:cNvSpPr>
            <a:spLocks noGrp="1"/>
          </p:cNvSpPr>
          <p:nvPr>
            <p:ph type="sldNum" sz="quarter" idx="10"/>
          </p:nvPr>
        </p:nvSpPr>
        <p:spPr/>
        <p:txBody>
          <a:bodyPr/>
          <a:lstStyle/>
          <a:p>
            <a:fld id="{AF80D777-48B4-4A52-B7EE-B88ABE535997}" type="slidenum">
              <a:rPr lang="de-DE" smtClean="0"/>
              <a:t>16</a:t>
            </a:fld>
            <a:endParaRPr lang="de-DE"/>
          </a:p>
        </p:txBody>
      </p:sp>
    </p:spTree>
    <p:extLst>
      <p:ext uri="{BB962C8B-B14F-4D97-AF65-F5344CB8AC3E}">
        <p14:creationId xmlns:p14="http://schemas.microsoft.com/office/powerpoint/2010/main" val="1295582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aseline="0" dirty="0" smtClean="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758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aseline="0" dirty="0" smtClean="0"/>
          </a:p>
          <a:p>
            <a:endParaRPr lang="de-DE" sz="1200" baseline="0" dirty="0" smtClean="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954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baseline="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64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500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216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499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70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038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a:p>
            <a:endParaRPr lang="de-DE" dirty="0"/>
          </a:p>
        </p:txBody>
      </p:sp>
    </p:spTree>
    <p:extLst>
      <p:ext uri="{BB962C8B-B14F-4D97-AF65-F5344CB8AC3E}">
        <p14:creationId xmlns:p14="http://schemas.microsoft.com/office/powerpoint/2010/main" val="3999458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395496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endParaRPr lang="de-DE" dirty="0"/>
          </a:p>
        </p:txBody>
      </p:sp>
      <p:sp>
        <p:nvSpPr>
          <p:cNvPr id="4" name="Foliennummernplatzhalter 3"/>
          <p:cNvSpPr>
            <a:spLocks noGrp="1"/>
          </p:cNvSpPr>
          <p:nvPr>
            <p:ph type="sldNum" sz="quarter" idx="10"/>
          </p:nvPr>
        </p:nvSpPr>
        <p:spPr/>
        <p:txBody>
          <a:bodyPr/>
          <a:lstStyle/>
          <a:p>
            <a:fld id="{AF80D777-48B4-4A52-B7EE-B88ABE535997}" type="slidenum">
              <a:rPr lang="de-DE" smtClean="0"/>
              <a:t>26</a:t>
            </a:fld>
            <a:endParaRPr lang="de-DE"/>
          </a:p>
        </p:txBody>
      </p:sp>
    </p:spTree>
    <p:extLst>
      <p:ext uri="{BB962C8B-B14F-4D97-AF65-F5344CB8AC3E}">
        <p14:creationId xmlns:p14="http://schemas.microsoft.com/office/powerpoint/2010/main" val="4048349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234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kern="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6629CF-ADC1-2242-AAB9-3ABD70FCC3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066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p:txBody>
      </p:sp>
      <p:sp>
        <p:nvSpPr>
          <p:cNvPr id="4" name="Foliennummernplatzhalter 3"/>
          <p:cNvSpPr>
            <a:spLocks noGrp="1"/>
          </p:cNvSpPr>
          <p:nvPr>
            <p:ph type="sldNum" sz="quarter" idx="10"/>
          </p:nvPr>
        </p:nvSpPr>
        <p:spPr/>
        <p:txBody>
          <a:bodyPr/>
          <a:lstStyle/>
          <a:p>
            <a:fld id="{AF80D777-48B4-4A52-B7EE-B88ABE535997}" type="slidenum">
              <a:rPr lang="de-DE" smtClean="0"/>
              <a:t>29</a:t>
            </a:fld>
            <a:endParaRPr lang="de-DE"/>
          </a:p>
        </p:txBody>
      </p:sp>
    </p:spTree>
    <p:extLst>
      <p:ext uri="{BB962C8B-B14F-4D97-AF65-F5344CB8AC3E}">
        <p14:creationId xmlns:p14="http://schemas.microsoft.com/office/powerpoint/2010/main" val="1890602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kern="120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AF80D777-48B4-4A52-B7EE-B88ABE535997}" type="slidenum">
              <a:rPr lang="de-DE" smtClean="0"/>
              <a:t>3</a:t>
            </a:fld>
            <a:endParaRPr lang="de-DE"/>
          </a:p>
        </p:txBody>
      </p:sp>
    </p:spTree>
    <p:extLst>
      <p:ext uri="{BB962C8B-B14F-4D97-AF65-F5344CB8AC3E}">
        <p14:creationId xmlns:p14="http://schemas.microsoft.com/office/powerpoint/2010/main" val="3592959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49757-C639-4234-9D3C-106E44526A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564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72250-C567-7348-8AB7-1CA6386203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727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F80D777-48B4-4A52-B7EE-B88ABE535997}" type="slidenum">
              <a:rPr lang="de-DE" smtClean="0"/>
              <a:t>32</a:t>
            </a:fld>
            <a:endParaRPr lang="de-DE"/>
          </a:p>
        </p:txBody>
      </p:sp>
    </p:spTree>
    <p:extLst>
      <p:ext uri="{BB962C8B-B14F-4D97-AF65-F5344CB8AC3E}">
        <p14:creationId xmlns:p14="http://schemas.microsoft.com/office/powerpoint/2010/main" val="3478903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F80D777-48B4-4A52-B7EE-B88ABE535997}" type="slidenum">
              <a:rPr lang="de-DE" smtClean="0"/>
              <a:t>33</a:t>
            </a:fld>
            <a:endParaRPr lang="de-DE"/>
          </a:p>
        </p:txBody>
      </p:sp>
    </p:spTree>
    <p:extLst>
      <p:ext uri="{BB962C8B-B14F-4D97-AF65-F5344CB8AC3E}">
        <p14:creationId xmlns:p14="http://schemas.microsoft.com/office/powerpoint/2010/main" val="3047033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AF80D777-48B4-4A52-B7EE-B88ABE535997}" type="slidenum">
              <a:rPr lang="de-DE" smtClean="0"/>
              <a:t>34</a:t>
            </a:fld>
            <a:endParaRPr lang="de-DE"/>
          </a:p>
        </p:txBody>
      </p:sp>
    </p:spTree>
    <p:extLst>
      <p:ext uri="{BB962C8B-B14F-4D97-AF65-F5344CB8AC3E}">
        <p14:creationId xmlns:p14="http://schemas.microsoft.com/office/powerpoint/2010/main" val="1251587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fld id="{AF80D777-48B4-4A52-B7EE-B88ABE535997}" type="slidenum">
              <a:rPr lang="de-DE" smtClean="0"/>
              <a:t>35</a:t>
            </a:fld>
            <a:endParaRPr lang="de-DE"/>
          </a:p>
        </p:txBody>
      </p:sp>
    </p:spTree>
    <p:extLst>
      <p:ext uri="{BB962C8B-B14F-4D97-AF65-F5344CB8AC3E}">
        <p14:creationId xmlns:p14="http://schemas.microsoft.com/office/powerpoint/2010/main" val="2453163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fld id="{AF80D777-48B4-4A52-B7EE-B88ABE535997}" type="slidenum">
              <a:rPr lang="de-DE" smtClean="0"/>
              <a:t>36</a:t>
            </a:fld>
            <a:endParaRPr lang="de-DE"/>
          </a:p>
        </p:txBody>
      </p:sp>
    </p:spTree>
    <p:extLst>
      <p:ext uri="{BB962C8B-B14F-4D97-AF65-F5344CB8AC3E}">
        <p14:creationId xmlns:p14="http://schemas.microsoft.com/office/powerpoint/2010/main" val="4015034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F80D777-48B4-4A52-B7EE-B88ABE535997}" type="slidenum">
              <a:rPr lang="de-DE" smtClean="0"/>
              <a:t>37</a:t>
            </a:fld>
            <a:endParaRPr lang="de-DE"/>
          </a:p>
        </p:txBody>
      </p:sp>
    </p:spTree>
    <p:extLst>
      <p:ext uri="{BB962C8B-B14F-4D97-AF65-F5344CB8AC3E}">
        <p14:creationId xmlns:p14="http://schemas.microsoft.com/office/powerpoint/2010/main" val="2147601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endParaRPr lang="de-DE" dirty="0"/>
          </a:p>
        </p:txBody>
      </p:sp>
      <p:sp>
        <p:nvSpPr>
          <p:cNvPr id="4" name="Foliennummernplatzhalter 3"/>
          <p:cNvSpPr>
            <a:spLocks noGrp="1"/>
          </p:cNvSpPr>
          <p:nvPr>
            <p:ph type="sldNum" sz="quarter" idx="10"/>
          </p:nvPr>
        </p:nvSpPr>
        <p:spPr/>
        <p:txBody>
          <a:bodyPr/>
          <a:lstStyle/>
          <a:p>
            <a:fld id="{AF80D777-48B4-4A52-B7EE-B88ABE535997}" type="slidenum">
              <a:rPr lang="de-DE" smtClean="0"/>
              <a:t>4</a:t>
            </a:fld>
            <a:endParaRPr lang="de-DE"/>
          </a:p>
        </p:txBody>
      </p:sp>
    </p:spTree>
    <p:extLst>
      <p:ext uri="{BB962C8B-B14F-4D97-AF65-F5344CB8AC3E}">
        <p14:creationId xmlns:p14="http://schemas.microsoft.com/office/powerpoint/2010/main" val="204633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aseline="0" dirty="0" smtClean="0"/>
              <a:t>.</a:t>
            </a:r>
            <a:endParaRPr lang="de-DE" sz="1200" dirty="0" smtClean="0"/>
          </a:p>
          <a:p>
            <a:endParaRPr lang="de-DE" sz="1600" baseline="0" dirty="0" smtClean="0"/>
          </a:p>
          <a:p>
            <a:endParaRPr lang="de-DE" sz="160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035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59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36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818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E406C-2E33-4DA9-BEEC-0599001591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262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528247-8081-4FD1-A919-3717B78D9787}"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805017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02A72-F065-4508-922E-D96BDD87F557}"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762974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D63422-A11B-4D0B-88D4-22207792D1AB}"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548521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5412C-10F2-4D67-9E06-140110C62A74}" type="datetime1">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438169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DE90B9-AFE7-4B6B-A566-9ACB0222EF85}" type="datetime1">
              <a:rPr lang="en-US" smtClean="0"/>
              <a:t>10/25/2022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756734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C275F1-DF48-433F-AA0A-E33816DBB8E0}" type="datetime1">
              <a:rPr lang="en-US" smtClean="0"/>
              <a:t>10/25/2022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673479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B3CBCD-45C7-4D60-ACC0-9340BD942CDD}" type="datetime1">
              <a:rPr lang="en-US" smtClean="0"/>
              <a:t>10/25/2022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5697200" y="9563100"/>
            <a:ext cx="2133600" cy="365125"/>
          </a:xfrm>
        </p:spPr>
        <p:txBody>
          <a:bodyPr/>
          <a:lstStyle>
            <a:lvl1pPr>
              <a:defRPr sz="2400"/>
            </a:lvl1pPr>
          </a:lstStyle>
          <a:p>
            <a:fld id="{B6F15528-21DE-4FAA-801E-634DDDAF4B2B}" type="slidenum">
              <a:rPr lang="en-US" smtClean="0"/>
              <a:pPr/>
              <a:t>‹Nr.›</a:t>
            </a:fld>
            <a:endParaRPr lang="en-US" dirty="0"/>
          </a:p>
        </p:txBody>
      </p:sp>
    </p:spTree>
    <p:extLst>
      <p:ext uri="{BB962C8B-B14F-4D97-AF65-F5344CB8AC3E}">
        <p14:creationId xmlns:p14="http://schemas.microsoft.com/office/powerpoint/2010/main" val="1833031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DBAB46-9196-47B3-B5BE-33B6ADB48F14}" type="datetime1">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46467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E22D07-4D53-4737-B223-4DB7D9EAFACB}" type="datetime1">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595189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E158CF-792C-44F8-8E35-8E041C15DF28}"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298316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C3F8FF-5626-4175-A4EC-D63A030F1A58}"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728115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F4DC2-AA31-8848-B90D-3B37C5ECBF8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EE339DA-841F-BD45-A581-5DC90B62546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96B4913-3530-6341-8C3F-D294EFE394E0}"/>
              </a:ext>
            </a:extLst>
          </p:cNvPr>
          <p:cNvSpPr>
            <a:spLocks noGrp="1"/>
          </p:cNvSpPr>
          <p:nvPr>
            <p:ph type="dt" sz="half" idx="10"/>
          </p:nvPr>
        </p:nvSpPr>
        <p:spPr/>
        <p:txBody>
          <a:bodyPr/>
          <a:lstStyle/>
          <a:p>
            <a:fld id="{47176320-FB5A-E14D-8D30-B7F8C19E8D47}" type="datetimeFigureOut">
              <a:rPr lang="en-US" smtClean="0"/>
              <a:t>10/25/2022</a:t>
            </a:fld>
            <a:endParaRPr lang="en-US"/>
          </a:p>
        </p:txBody>
      </p:sp>
      <p:sp>
        <p:nvSpPr>
          <p:cNvPr id="5" name="Footer Placeholder 4">
            <a:extLst>
              <a:ext uri="{FF2B5EF4-FFF2-40B4-BE49-F238E27FC236}">
                <a16:creationId xmlns:a16="http://schemas.microsoft.com/office/drawing/2014/main" id="{0CE6EC51-DE8A-F143-ABEC-A35347E94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FB554-1D11-9A4C-AE7F-355B7C167D41}"/>
              </a:ext>
            </a:extLst>
          </p:cNvPr>
          <p:cNvSpPr>
            <a:spLocks noGrp="1"/>
          </p:cNvSpPr>
          <p:nvPr>
            <p:ph type="sldNum" sz="quarter" idx="12"/>
          </p:nvPr>
        </p:nvSpPr>
        <p:spPr/>
        <p:txBody>
          <a:bodyPr/>
          <a:lstStyle/>
          <a:p>
            <a:fld id="{2D909787-5ACA-D140-A2B1-E4B21545DD6B}" type="slidenum">
              <a:rPr lang="en-US" smtClean="0"/>
              <a:t>‹Nr.›</a:t>
            </a:fld>
            <a:endParaRPr lang="en-US"/>
          </a:p>
        </p:txBody>
      </p:sp>
    </p:spTree>
    <p:extLst>
      <p:ext uri="{BB962C8B-B14F-4D97-AF65-F5344CB8AC3E}">
        <p14:creationId xmlns:p14="http://schemas.microsoft.com/office/powerpoint/2010/main" val="3662282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40C9-5BD8-F848-91AA-551ABA0F3F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E9A591-69E4-2C45-AD3C-6F13ACB64A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73F6D-0A42-CF4A-A7FC-3495F439B606}"/>
              </a:ext>
            </a:extLst>
          </p:cNvPr>
          <p:cNvSpPr>
            <a:spLocks noGrp="1"/>
          </p:cNvSpPr>
          <p:nvPr>
            <p:ph type="dt" sz="half" idx="10"/>
          </p:nvPr>
        </p:nvSpPr>
        <p:spPr/>
        <p:txBody>
          <a:bodyPr/>
          <a:lstStyle/>
          <a:p>
            <a:fld id="{47176320-FB5A-E14D-8D30-B7F8C19E8D47}" type="datetimeFigureOut">
              <a:rPr lang="en-US" smtClean="0"/>
              <a:t>10/25/2022</a:t>
            </a:fld>
            <a:endParaRPr lang="en-US"/>
          </a:p>
        </p:txBody>
      </p:sp>
      <p:sp>
        <p:nvSpPr>
          <p:cNvPr id="5" name="Footer Placeholder 4">
            <a:extLst>
              <a:ext uri="{FF2B5EF4-FFF2-40B4-BE49-F238E27FC236}">
                <a16:creationId xmlns:a16="http://schemas.microsoft.com/office/drawing/2014/main" id="{651512EE-8B86-644C-941B-AD5D087E6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493D8-2BAD-8646-9394-300D3AF69E3D}"/>
              </a:ext>
            </a:extLst>
          </p:cNvPr>
          <p:cNvSpPr>
            <a:spLocks noGrp="1"/>
          </p:cNvSpPr>
          <p:nvPr>
            <p:ph type="sldNum" sz="quarter" idx="12"/>
          </p:nvPr>
        </p:nvSpPr>
        <p:spPr/>
        <p:txBody>
          <a:bodyPr/>
          <a:lstStyle/>
          <a:p>
            <a:fld id="{2D909787-5ACA-D140-A2B1-E4B21545DD6B}" type="slidenum">
              <a:rPr lang="en-US" smtClean="0"/>
              <a:t>‹Nr.›</a:t>
            </a:fld>
            <a:endParaRPr lang="en-US"/>
          </a:p>
        </p:txBody>
      </p:sp>
    </p:spTree>
    <p:extLst>
      <p:ext uri="{BB962C8B-B14F-4D97-AF65-F5344CB8AC3E}">
        <p14:creationId xmlns:p14="http://schemas.microsoft.com/office/powerpoint/2010/main" val="315898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55A9-6654-AD4C-BA6A-4CEBD7F0F36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49EC50C6-8A82-4541-8FE3-426B70AFF8B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6826E7-2935-C947-9DEA-9F4948384F6D}"/>
              </a:ext>
            </a:extLst>
          </p:cNvPr>
          <p:cNvSpPr>
            <a:spLocks noGrp="1"/>
          </p:cNvSpPr>
          <p:nvPr>
            <p:ph type="dt" sz="half" idx="10"/>
          </p:nvPr>
        </p:nvSpPr>
        <p:spPr/>
        <p:txBody>
          <a:bodyPr/>
          <a:lstStyle/>
          <a:p>
            <a:fld id="{47176320-FB5A-E14D-8D30-B7F8C19E8D47}" type="datetimeFigureOut">
              <a:rPr lang="en-US" smtClean="0"/>
              <a:t>10/25/2022</a:t>
            </a:fld>
            <a:endParaRPr lang="en-US"/>
          </a:p>
        </p:txBody>
      </p:sp>
      <p:sp>
        <p:nvSpPr>
          <p:cNvPr id="5" name="Footer Placeholder 4">
            <a:extLst>
              <a:ext uri="{FF2B5EF4-FFF2-40B4-BE49-F238E27FC236}">
                <a16:creationId xmlns:a16="http://schemas.microsoft.com/office/drawing/2014/main" id="{B6C35571-CA4E-7D4C-B22C-1F7453AA9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A7B3E-F0F6-DC40-9BB3-B0246BB405FD}"/>
              </a:ext>
            </a:extLst>
          </p:cNvPr>
          <p:cNvSpPr>
            <a:spLocks noGrp="1"/>
          </p:cNvSpPr>
          <p:nvPr>
            <p:ph type="sldNum" sz="quarter" idx="12"/>
          </p:nvPr>
        </p:nvSpPr>
        <p:spPr/>
        <p:txBody>
          <a:bodyPr/>
          <a:lstStyle/>
          <a:p>
            <a:fld id="{2D909787-5ACA-D140-A2B1-E4B21545DD6B}" type="slidenum">
              <a:rPr lang="en-US" smtClean="0"/>
              <a:t>‹Nr.›</a:t>
            </a:fld>
            <a:endParaRPr lang="en-US"/>
          </a:p>
        </p:txBody>
      </p:sp>
    </p:spTree>
    <p:extLst>
      <p:ext uri="{BB962C8B-B14F-4D97-AF65-F5344CB8AC3E}">
        <p14:creationId xmlns:p14="http://schemas.microsoft.com/office/powerpoint/2010/main" val="1875853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D508D-509B-D14C-B807-2A8CCB7092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30948-351E-4746-AAF8-C0E73D8EB1C2}"/>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294234-9BBE-7C47-BBE2-7EAC373F6B42}"/>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516D5A-BEEC-1148-B36C-EEF7E1C38D86}"/>
              </a:ext>
            </a:extLst>
          </p:cNvPr>
          <p:cNvSpPr>
            <a:spLocks noGrp="1"/>
          </p:cNvSpPr>
          <p:nvPr>
            <p:ph type="dt" sz="half" idx="10"/>
          </p:nvPr>
        </p:nvSpPr>
        <p:spPr/>
        <p:txBody>
          <a:bodyPr/>
          <a:lstStyle/>
          <a:p>
            <a:fld id="{47176320-FB5A-E14D-8D30-B7F8C19E8D47}" type="datetimeFigureOut">
              <a:rPr lang="en-US" smtClean="0"/>
              <a:t>10/25/2022</a:t>
            </a:fld>
            <a:endParaRPr lang="en-US"/>
          </a:p>
        </p:txBody>
      </p:sp>
      <p:sp>
        <p:nvSpPr>
          <p:cNvPr id="6" name="Footer Placeholder 5">
            <a:extLst>
              <a:ext uri="{FF2B5EF4-FFF2-40B4-BE49-F238E27FC236}">
                <a16:creationId xmlns:a16="http://schemas.microsoft.com/office/drawing/2014/main" id="{88C74F8E-7209-5641-9A27-F2A638758D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4576A2-520B-994B-8856-C98E372B7270}"/>
              </a:ext>
            </a:extLst>
          </p:cNvPr>
          <p:cNvSpPr>
            <a:spLocks noGrp="1"/>
          </p:cNvSpPr>
          <p:nvPr>
            <p:ph type="sldNum" sz="quarter" idx="12"/>
          </p:nvPr>
        </p:nvSpPr>
        <p:spPr/>
        <p:txBody>
          <a:bodyPr/>
          <a:lstStyle/>
          <a:p>
            <a:fld id="{2D909787-5ACA-D140-A2B1-E4B21545DD6B}" type="slidenum">
              <a:rPr lang="en-US" smtClean="0"/>
              <a:t>‹Nr.›</a:t>
            </a:fld>
            <a:endParaRPr lang="en-US"/>
          </a:p>
        </p:txBody>
      </p:sp>
    </p:spTree>
    <p:extLst>
      <p:ext uri="{BB962C8B-B14F-4D97-AF65-F5344CB8AC3E}">
        <p14:creationId xmlns:p14="http://schemas.microsoft.com/office/powerpoint/2010/main" val="416362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3AF6-7F58-1849-A7C7-1D5D5AFFC0EA}"/>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36E5D7-65C6-4E49-BD4A-062E4010A29D}"/>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4CF6AB77-5309-424A-9F54-49AF61C71992}"/>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C6EC4B-AE38-E646-B63A-D6275F9865E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78D2D0DE-D7AD-7541-8B9A-81C26857E47B}"/>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436B7D-76B5-0845-9999-10C8C3387AD3}"/>
              </a:ext>
            </a:extLst>
          </p:cNvPr>
          <p:cNvSpPr>
            <a:spLocks noGrp="1"/>
          </p:cNvSpPr>
          <p:nvPr>
            <p:ph type="dt" sz="half" idx="10"/>
          </p:nvPr>
        </p:nvSpPr>
        <p:spPr/>
        <p:txBody>
          <a:bodyPr/>
          <a:lstStyle/>
          <a:p>
            <a:fld id="{47176320-FB5A-E14D-8D30-B7F8C19E8D47}" type="datetimeFigureOut">
              <a:rPr lang="en-US" smtClean="0"/>
              <a:t>10/25/2022</a:t>
            </a:fld>
            <a:endParaRPr lang="en-US"/>
          </a:p>
        </p:txBody>
      </p:sp>
      <p:sp>
        <p:nvSpPr>
          <p:cNvPr id="8" name="Footer Placeholder 7">
            <a:extLst>
              <a:ext uri="{FF2B5EF4-FFF2-40B4-BE49-F238E27FC236}">
                <a16:creationId xmlns:a16="http://schemas.microsoft.com/office/drawing/2014/main" id="{4060F117-5348-1A41-81C8-FCCC4F8926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9DDD32-C5F9-0049-BC51-7376F8B4669D}"/>
              </a:ext>
            </a:extLst>
          </p:cNvPr>
          <p:cNvSpPr>
            <a:spLocks noGrp="1"/>
          </p:cNvSpPr>
          <p:nvPr>
            <p:ph type="sldNum" sz="quarter" idx="12"/>
          </p:nvPr>
        </p:nvSpPr>
        <p:spPr/>
        <p:txBody>
          <a:bodyPr/>
          <a:lstStyle/>
          <a:p>
            <a:fld id="{2D909787-5ACA-D140-A2B1-E4B21545DD6B}" type="slidenum">
              <a:rPr lang="en-US" smtClean="0"/>
              <a:t>‹Nr.›</a:t>
            </a:fld>
            <a:endParaRPr lang="en-US"/>
          </a:p>
        </p:txBody>
      </p:sp>
    </p:spTree>
    <p:extLst>
      <p:ext uri="{BB962C8B-B14F-4D97-AF65-F5344CB8AC3E}">
        <p14:creationId xmlns:p14="http://schemas.microsoft.com/office/powerpoint/2010/main" val="3996488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2584A-34EA-644B-ABEB-878AF69D75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2BEC00-8DC0-F546-881B-36D4A96EA06C}"/>
              </a:ext>
            </a:extLst>
          </p:cNvPr>
          <p:cNvSpPr>
            <a:spLocks noGrp="1"/>
          </p:cNvSpPr>
          <p:nvPr>
            <p:ph type="dt" sz="half" idx="10"/>
          </p:nvPr>
        </p:nvSpPr>
        <p:spPr/>
        <p:txBody>
          <a:bodyPr/>
          <a:lstStyle/>
          <a:p>
            <a:fld id="{47176320-FB5A-E14D-8D30-B7F8C19E8D47}" type="datetimeFigureOut">
              <a:rPr lang="en-US" smtClean="0"/>
              <a:t>10/25/2022</a:t>
            </a:fld>
            <a:endParaRPr lang="en-US"/>
          </a:p>
        </p:txBody>
      </p:sp>
      <p:sp>
        <p:nvSpPr>
          <p:cNvPr id="4" name="Footer Placeholder 3">
            <a:extLst>
              <a:ext uri="{FF2B5EF4-FFF2-40B4-BE49-F238E27FC236}">
                <a16:creationId xmlns:a16="http://schemas.microsoft.com/office/drawing/2014/main" id="{4C07ADC4-E916-B541-BF73-2D414B1BF1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0B2CF9-E1E6-D44D-ADCA-0399E4C39098}"/>
              </a:ext>
            </a:extLst>
          </p:cNvPr>
          <p:cNvSpPr>
            <a:spLocks noGrp="1"/>
          </p:cNvSpPr>
          <p:nvPr>
            <p:ph type="sldNum" sz="quarter" idx="12"/>
          </p:nvPr>
        </p:nvSpPr>
        <p:spPr/>
        <p:txBody>
          <a:bodyPr/>
          <a:lstStyle/>
          <a:p>
            <a:fld id="{2D909787-5ACA-D140-A2B1-E4B21545DD6B}" type="slidenum">
              <a:rPr lang="en-US" smtClean="0"/>
              <a:t>‹Nr.›</a:t>
            </a:fld>
            <a:endParaRPr lang="en-US"/>
          </a:p>
        </p:txBody>
      </p:sp>
    </p:spTree>
    <p:extLst>
      <p:ext uri="{BB962C8B-B14F-4D97-AF65-F5344CB8AC3E}">
        <p14:creationId xmlns:p14="http://schemas.microsoft.com/office/powerpoint/2010/main" val="32662680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CE522B-CFE0-7B41-927B-F4C785FC3C3B}"/>
              </a:ext>
            </a:extLst>
          </p:cNvPr>
          <p:cNvSpPr>
            <a:spLocks noGrp="1"/>
          </p:cNvSpPr>
          <p:nvPr>
            <p:ph type="dt" sz="half" idx="10"/>
          </p:nvPr>
        </p:nvSpPr>
        <p:spPr/>
        <p:txBody>
          <a:bodyPr/>
          <a:lstStyle/>
          <a:p>
            <a:fld id="{47176320-FB5A-E14D-8D30-B7F8C19E8D47}" type="datetimeFigureOut">
              <a:rPr lang="en-US" smtClean="0"/>
              <a:t>10/25/2022</a:t>
            </a:fld>
            <a:endParaRPr lang="en-US"/>
          </a:p>
        </p:txBody>
      </p:sp>
      <p:sp>
        <p:nvSpPr>
          <p:cNvPr id="3" name="Footer Placeholder 2">
            <a:extLst>
              <a:ext uri="{FF2B5EF4-FFF2-40B4-BE49-F238E27FC236}">
                <a16:creationId xmlns:a16="http://schemas.microsoft.com/office/drawing/2014/main" id="{E4637F5E-9938-FA48-AE22-692032A3CC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AA2F62-0D7B-B04C-B734-F363EE31DDD6}"/>
              </a:ext>
            </a:extLst>
          </p:cNvPr>
          <p:cNvSpPr>
            <a:spLocks noGrp="1"/>
          </p:cNvSpPr>
          <p:nvPr>
            <p:ph type="sldNum" sz="quarter" idx="12"/>
          </p:nvPr>
        </p:nvSpPr>
        <p:spPr/>
        <p:txBody>
          <a:bodyPr/>
          <a:lstStyle/>
          <a:p>
            <a:fld id="{2D909787-5ACA-D140-A2B1-E4B21545DD6B}" type="slidenum">
              <a:rPr lang="en-US" smtClean="0"/>
              <a:t>‹Nr.›</a:t>
            </a:fld>
            <a:endParaRPr lang="en-US"/>
          </a:p>
        </p:txBody>
      </p:sp>
    </p:spTree>
    <p:extLst>
      <p:ext uri="{BB962C8B-B14F-4D97-AF65-F5344CB8AC3E}">
        <p14:creationId xmlns:p14="http://schemas.microsoft.com/office/powerpoint/2010/main" val="3883497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FD46E-CB7A-014B-8BE5-9E1E42203F8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1D2FD66-4AFD-D345-A9E7-B2DE26B61DF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3DB64-4A56-B640-AF8E-D04A6BD2E7D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D3DE0EDB-76ED-8B40-BE0F-6A257E901BF3}"/>
              </a:ext>
            </a:extLst>
          </p:cNvPr>
          <p:cNvSpPr>
            <a:spLocks noGrp="1"/>
          </p:cNvSpPr>
          <p:nvPr>
            <p:ph type="dt" sz="half" idx="10"/>
          </p:nvPr>
        </p:nvSpPr>
        <p:spPr/>
        <p:txBody>
          <a:bodyPr/>
          <a:lstStyle/>
          <a:p>
            <a:fld id="{47176320-FB5A-E14D-8D30-B7F8C19E8D47}" type="datetimeFigureOut">
              <a:rPr lang="en-US" smtClean="0"/>
              <a:t>10/25/2022</a:t>
            </a:fld>
            <a:endParaRPr lang="en-US"/>
          </a:p>
        </p:txBody>
      </p:sp>
      <p:sp>
        <p:nvSpPr>
          <p:cNvPr id="6" name="Footer Placeholder 5">
            <a:extLst>
              <a:ext uri="{FF2B5EF4-FFF2-40B4-BE49-F238E27FC236}">
                <a16:creationId xmlns:a16="http://schemas.microsoft.com/office/drawing/2014/main" id="{D9A787F3-6799-C940-B1E2-380C3F651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38E3F-E9D1-F042-AF59-176E32278490}"/>
              </a:ext>
            </a:extLst>
          </p:cNvPr>
          <p:cNvSpPr>
            <a:spLocks noGrp="1"/>
          </p:cNvSpPr>
          <p:nvPr>
            <p:ph type="sldNum" sz="quarter" idx="12"/>
          </p:nvPr>
        </p:nvSpPr>
        <p:spPr/>
        <p:txBody>
          <a:bodyPr/>
          <a:lstStyle/>
          <a:p>
            <a:fld id="{2D909787-5ACA-D140-A2B1-E4B21545DD6B}" type="slidenum">
              <a:rPr lang="en-US" smtClean="0"/>
              <a:t>‹Nr.›</a:t>
            </a:fld>
            <a:endParaRPr lang="en-US"/>
          </a:p>
        </p:txBody>
      </p:sp>
    </p:spTree>
    <p:extLst>
      <p:ext uri="{BB962C8B-B14F-4D97-AF65-F5344CB8AC3E}">
        <p14:creationId xmlns:p14="http://schemas.microsoft.com/office/powerpoint/2010/main" val="2039277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8AFD2-0D69-5A40-8305-5C183DFBC2F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C92D731-0939-464A-A2F8-1AC7078067F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9AB1E60-F0E2-B74F-9518-567EC8EB219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32B82A70-A916-7B49-A857-96250674C048}"/>
              </a:ext>
            </a:extLst>
          </p:cNvPr>
          <p:cNvSpPr>
            <a:spLocks noGrp="1"/>
          </p:cNvSpPr>
          <p:nvPr>
            <p:ph type="dt" sz="half" idx="10"/>
          </p:nvPr>
        </p:nvSpPr>
        <p:spPr/>
        <p:txBody>
          <a:bodyPr/>
          <a:lstStyle/>
          <a:p>
            <a:fld id="{47176320-FB5A-E14D-8D30-B7F8C19E8D47}" type="datetimeFigureOut">
              <a:rPr lang="en-US" smtClean="0"/>
              <a:t>10/25/2022</a:t>
            </a:fld>
            <a:endParaRPr lang="en-US"/>
          </a:p>
        </p:txBody>
      </p:sp>
      <p:sp>
        <p:nvSpPr>
          <p:cNvPr id="6" name="Footer Placeholder 5">
            <a:extLst>
              <a:ext uri="{FF2B5EF4-FFF2-40B4-BE49-F238E27FC236}">
                <a16:creationId xmlns:a16="http://schemas.microsoft.com/office/drawing/2014/main" id="{05E6081F-0B7D-7444-99F9-676A353E09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956F3-C808-D34D-BA1C-4293D6FD1364}"/>
              </a:ext>
            </a:extLst>
          </p:cNvPr>
          <p:cNvSpPr>
            <a:spLocks noGrp="1"/>
          </p:cNvSpPr>
          <p:nvPr>
            <p:ph type="sldNum" sz="quarter" idx="12"/>
          </p:nvPr>
        </p:nvSpPr>
        <p:spPr/>
        <p:txBody>
          <a:bodyPr/>
          <a:lstStyle/>
          <a:p>
            <a:fld id="{2D909787-5ACA-D140-A2B1-E4B21545DD6B}" type="slidenum">
              <a:rPr lang="en-US" smtClean="0"/>
              <a:t>‹Nr.›</a:t>
            </a:fld>
            <a:endParaRPr lang="en-US"/>
          </a:p>
        </p:txBody>
      </p:sp>
    </p:spTree>
    <p:extLst>
      <p:ext uri="{BB962C8B-B14F-4D97-AF65-F5344CB8AC3E}">
        <p14:creationId xmlns:p14="http://schemas.microsoft.com/office/powerpoint/2010/main" val="831492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3DAB7-7C58-1449-B3BB-588B620999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6FBC0C-8627-8549-B663-C8C0254592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7E5D9-962A-8C4D-9788-973E0C49BCA2}"/>
              </a:ext>
            </a:extLst>
          </p:cNvPr>
          <p:cNvSpPr>
            <a:spLocks noGrp="1"/>
          </p:cNvSpPr>
          <p:nvPr>
            <p:ph type="dt" sz="half" idx="10"/>
          </p:nvPr>
        </p:nvSpPr>
        <p:spPr/>
        <p:txBody>
          <a:bodyPr/>
          <a:lstStyle/>
          <a:p>
            <a:fld id="{47176320-FB5A-E14D-8D30-B7F8C19E8D47}" type="datetimeFigureOut">
              <a:rPr lang="en-US" smtClean="0"/>
              <a:t>10/25/2022</a:t>
            </a:fld>
            <a:endParaRPr lang="en-US"/>
          </a:p>
        </p:txBody>
      </p:sp>
      <p:sp>
        <p:nvSpPr>
          <p:cNvPr id="5" name="Footer Placeholder 4">
            <a:extLst>
              <a:ext uri="{FF2B5EF4-FFF2-40B4-BE49-F238E27FC236}">
                <a16:creationId xmlns:a16="http://schemas.microsoft.com/office/drawing/2014/main" id="{340A3E9B-81F5-5C40-A6C0-979A54C98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CF21C-6D8F-3348-BD64-437D7FDCDA2A}"/>
              </a:ext>
            </a:extLst>
          </p:cNvPr>
          <p:cNvSpPr>
            <a:spLocks noGrp="1"/>
          </p:cNvSpPr>
          <p:nvPr>
            <p:ph type="sldNum" sz="quarter" idx="12"/>
          </p:nvPr>
        </p:nvSpPr>
        <p:spPr/>
        <p:txBody>
          <a:bodyPr/>
          <a:lstStyle/>
          <a:p>
            <a:fld id="{2D909787-5ACA-D140-A2B1-E4B21545DD6B}" type="slidenum">
              <a:rPr lang="en-US" smtClean="0"/>
              <a:t>‹Nr.›</a:t>
            </a:fld>
            <a:endParaRPr lang="en-US"/>
          </a:p>
        </p:txBody>
      </p:sp>
    </p:spTree>
    <p:extLst>
      <p:ext uri="{BB962C8B-B14F-4D97-AF65-F5344CB8AC3E}">
        <p14:creationId xmlns:p14="http://schemas.microsoft.com/office/powerpoint/2010/main" val="1393882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F8AFE-AD70-5141-B89D-1FDC9EB78A4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1766F5-11DB-F24F-B1CB-8EF6F8ABB46B}"/>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BFBC0-759E-2848-B27F-B9CFDE5BC52E}"/>
              </a:ext>
            </a:extLst>
          </p:cNvPr>
          <p:cNvSpPr>
            <a:spLocks noGrp="1"/>
          </p:cNvSpPr>
          <p:nvPr>
            <p:ph type="dt" sz="half" idx="10"/>
          </p:nvPr>
        </p:nvSpPr>
        <p:spPr/>
        <p:txBody>
          <a:bodyPr/>
          <a:lstStyle/>
          <a:p>
            <a:fld id="{47176320-FB5A-E14D-8D30-B7F8C19E8D47}" type="datetimeFigureOut">
              <a:rPr lang="en-US" smtClean="0"/>
              <a:t>10/25/2022</a:t>
            </a:fld>
            <a:endParaRPr lang="en-US"/>
          </a:p>
        </p:txBody>
      </p:sp>
      <p:sp>
        <p:nvSpPr>
          <p:cNvPr id="5" name="Footer Placeholder 4">
            <a:extLst>
              <a:ext uri="{FF2B5EF4-FFF2-40B4-BE49-F238E27FC236}">
                <a16:creationId xmlns:a16="http://schemas.microsoft.com/office/drawing/2014/main" id="{A87FC497-E38D-F64C-B1AB-606C2E715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E3B364-6276-DF47-85EF-FC8F414BC051}"/>
              </a:ext>
            </a:extLst>
          </p:cNvPr>
          <p:cNvSpPr>
            <a:spLocks noGrp="1"/>
          </p:cNvSpPr>
          <p:nvPr>
            <p:ph type="sldNum" sz="quarter" idx="12"/>
          </p:nvPr>
        </p:nvSpPr>
        <p:spPr/>
        <p:txBody>
          <a:bodyPr/>
          <a:lstStyle/>
          <a:p>
            <a:fld id="{2D909787-5ACA-D140-A2B1-E4B21545DD6B}" type="slidenum">
              <a:rPr lang="en-US" smtClean="0"/>
              <a:t>‹Nr.›</a:t>
            </a:fld>
            <a:endParaRPr lang="en-US"/>
          </a:p>
        </p:txBody>
      </p:sp>
    </p:spTree>
    <p:extLst>
      <p:ext uri="{BB962C8B-B14F-4D97-AF65-F5344CB8AC3E}">
        <p14:creationId xmlns:p14="http://schemas.microsoft.com/office/powerpoint/2010/main" val="4218349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46A7004-73F1-4AE6-94FE-B43EE9B53973}"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803218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ACA578-8C65-476E-8F5A-DD683FC3C6BF}"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286149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F21200-1D7B-4652-B591-F4E16E1D580A}"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715060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463610-A85F-480E-93DD-771C3CEEAE59}" type="datetime1">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153746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891171-840E-4F58-B1CA-A98CED2209F6}" type="datetime1">
              <a:rPr lang="en-US" smtClean="0"/>
              <a:t>10/25/2022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195234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B01306-68C0-4739-8008-A82CAAC91BEA}" type="datetime1">
              <a:rPr lang="en-US" smtClean="0"/>
              <a:t>10/25/2022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205518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8F827-AC24-4F6E-A83B-BBC25DCD0D34}" type="datetime1">
              <a:rPr lang="en-US" smtClean="0"/>
              <a:t>10/25/2022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5925800" y="9791700"/>
            <a:ext cx="2133600" cy="365125"/>
          </a:xfrm>
        </p:spPr>
        <p:txBody>
          <a:bodyPr/>
          <a:lstStyle>
            <a:lvl1pPr>
              <a:defRPr sz="2500"/>
            </a:lvl1pPr>
          </a:lstStyle>
          <a:p>
            <a:fld id="{B6F15528-21DE-4FAA-801E-634DDDAF4B2B}" type="slidenum">
              <a:rPr lang="en-US" smtClean="0"/>
              <a:pPr/>
              <a:t>‹Nr.›</a:t>
            </a:fld>
            <a:endParaRPr lang="en-US" dirty="0"/>
          </a:p>
        </p:txBody>
      </p:sp>
    </p:spTree>
    <p:extLst>
      <p:ext uri="{BB962C8B-B14F-4D97-AF65-F5344CB8AC3E}">
        <p14:creationId xmlns:p14="http://schemas.microsoft.com/office/powerpoint/2010/main" val="205810162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57C0F6-2B48-4ADF-A1D6-A435C8BFD704}" type="datetime1">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129298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C4C003-632C-41AC-A278-BB860D528658}" type="datetime1">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834459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A02629-58A6-4E1F-BF17-4B8ABB64CA69}"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114891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E424F1-FE10-437F-81AE-B5C67F246119}" type="datetime1">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605717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0D3507-71D3-43E9-9A30-1239C5758294}" type="datetime1">
              <a:rPr lang="en-US" smtClean="0"/>
              <a:t>10/25/2022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2583571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D4FB5E-13C7-EB4C-9F19-FC29A1B0419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A7966A-9174-494C-B3AA-4C9EDBC0D6A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3358D-E96C-C740-BFBF-BFFEC33FF8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7176320-FB5A-E14D-8D30-B7F8C19E8D47}" type="datetimeFigureOut">
              <a:rPr lang="en-US" smtClean="0"/>
              <a:t>10/25/2022</a:t>
            </a:fld>
            <a:endParaRPr lang="en-US"/>
          </a:p>
        </p:txBody>
      </p:sp>
      <p:sp>
        <p:nvSpPr>
          <p:cNvPr id="5" name="Footer Placeholder 4">
            <a:extLst>
              <a:ext uri="{FF2B5EF4-FFF2-40B4-BE49-F238E27FC236}">
                <a16:creationId xmlns:a16="http://schemas.microsoft.com/office/drawing/2014/main" id="{68BFD197-BEC9-6542-91E9-24B0F70BA04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10B27C-C819-3042-87BF-2BBD8F42A9E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D909787-5ACA-D140-A2B1-E4B21545DD6B}" type="slidenum">
              <a:rPr lang="en-US" smtClean="0"/>
              <a:t>‹Nr.›</a:t>
            </a:fld>
            <a:endParaRPr lang="en-US"/>
          </a:p>
        </p:txBody>
      </p:sp>
    </p:spTree>
    <p:extLst>
      <p:ext uri="{BB962C8B-B14F-4D97-AF65-F5344CB8AC3E}">
        <p14:creationId xmlns:p14="http://schemas.microsoft.com/office/powerpoint/2010/main" val="18805867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CF11DA-205D-4ACF-9F9D-BF89276DEE1C}" type="datetime1">
              <a:rPr lang="en-US" smtClean="0"/>
              <a:t>10/25/2022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697625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NULL"/><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NULL"/><Relationship Id="rId15" Type="http://schemas.openxmlformats.org/officeDocument/2006/relationships/image" Target="../media/image11.jpe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jpe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69.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62.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64.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66.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1.sv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hyperlink" Target="https://www.youtube.com/watch?v=zNUxfI_HuxQ" TargetMode="External"/><Relationship Id="rId5" Type="http://schemas.openxmlformats.org/officeDocument/2006/relationships/image" Target="../media/image29.jpeg"/><Relationship Id="rId4" Type="http://schemas.openxmlformats.org/officeDocument/2006/relationships/image" Target="../media/image310.sv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90.svg"/><Relationship Id="rId5" Type="http://schemas.openxmlformats.org/officeDocument/2006/relationships/image" Target="../media/image30.png"/><Relationship Id="rId4" Type="http://schemas.openxmlformats.org/officeDocument/2006/relationships/image" Target="../media/image310.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6.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2.png"/><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291.svg"/><Relationship Id="rId5" Type="http://schemas.openxmlformats.org/officeDocument/2006/relationships/image" Target="../media/image33.png"/><Relationship Id="rId4"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30.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1.sv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73.svg"/><Relationship Id="rId5" Type="http://schemas.openxmlformats.org/officeDocument/2006/relationships/image" Target="../media/image34.png"/><Relationship Id="rId4" Type="http://schemas.openxmlformats.org/officeDocument/2006/relationships/image" Target="../media/image311.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4.png"/><Relationship Id="rId4" Type="http://schemas.openxmlformats.org/officeDocument/2006/relationships/image" Target="../media/image170.sv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5.png"/><Relationship Id="rId4" Type="http://schemas.openxmlformats.org/officeDocument/2006/relationships/image" Target="../media/image31.sv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5.png"/><Relationship Id="rId4" Type="http://schemas.openxmlformats.org/officeDocument/2006/relationships/image" Target="../media/image33.sv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7.svg"/><Relationship Id="rId5" Type="http://schemas.openxmlformats.org/officeDocument/2006/relationships/image" Target="../media/image19.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54.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1.emf"/><Relationship Id="rId5" Type="http://schemas.openxmlformats.org/officeDocument/2006/relationships/image" Target="../media/image6.png"/><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71.svg"/><Relationship Id="rId5" Type="http://schemas.openxmlformats.org/officeDocument/2006/relationships/image" Target="../media/image23.png"/><Relationship Id="rId4" Type="http://schemas.openxmlformats.org/officeDocument/2006/relationships/image" Target="../media/image3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483" r="4838"/>
          <a:stretch>
            <a:fillRect/>
          </a:stretch>
        </p:blipFill>
        <p:spPr>
          <a:xfrm>
            <a:off x="7887279" y="1287312"/>
            <a:ext cx="9297142" cy="683741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889478" y="6147847"/>
            <a:ext cx="3643537" cy="5170992"/>
          </a:xfrm>
          <a:prstGeom prst="rect">
            <a:avLst/>
          </a:prstGeom>
        </p:spPr>
      </p:pic>
      <p:grpSp>
        <p:nvGrpSpPr>
          <p:cNvPr id="4" name="Group 4"/>
          <p:cNvGrpSpPr/>
          <p:nvPr/>
        </p:nvGrpSpPr>
        <p:grpSpPr>
          <a:xfrm rot="-8100000">
            <a:off x="-3125637" y="506531"/>
            <a:ext cx="19533612" cy="11275550"/>
            <a:chOff x="0" y="0"/>
            <a:chExt cx="33252581" cy="19194664"/>
          </a:xfrm>
        </p:grpSpPr>
        <p:sp>
          <p:nvSpPr>
            <p:cNvPr id="5" name="Freeform 5"/>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grpSp>
        <p:nvGrpSpPr>
          <p:cNvPr id="6" name="Group 6"/>
          <p:cNvGrpSpPr/>
          <p:nvPr/>
        </p:nvGrpSpPr>
        <p:grpSpPr>
          <a:xfrm rot="-5400000">
            <a:off x="12614289" y="8248596"/>
            <a:ext cx="9336230" cy="261191"/>
            <a:chOff x="0" y="0"/>
            <a:chExt cx="5447512" cy="152400"/>
          </a:xfrm>
        </p:grpSpPr>
        <p:sp>
          <p:nvSpPr>
            <p:cNvPr id="7" name="Freeform 7"/>
            <p:cNvSpPr/>
            <p:nvPr/>
          </p:nvSpPr>
          <p:spPr>
            <a:xfrm>
              <a:off x="0" y="0"/>
              <a:ext cx="5447512" cy="152400"/>
            </a:xfrm>
            <a:custGeom>
              <a:avLst/>
              <a:gdLst/>
              <a:ahLst/>
              <a:cxnLst/>
              <a:rect l="l" t="t" r="r" b="b"/>
              <a:pathLst>
                <a:path w="5447512" h="152400">
                  <a:moveTo>
                    <a:pt x="0" y="0"/>
                  </a:moveTo>
                  <a:lnTo>
                    <a:pt x="5447512" y="0"/>
                  </a:lnTo>
                  <a:lnTo>
                    <a:pt x="5447512" y="152400"/>
                  </a:lnTo>
                  <a:lnTo>
                    <a:pt x="0" y="152400"/>
                  </a:lnTo>
                  <a:close/>
                </a:path>
              </a:pathLst>
            </a:custGeom>
            <a:solidFill>
              <a:srgbClr val="FF6E79"/>
            </a:solidFill>
          </p:spPr>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040997" y="722397"/>
            <a:ext cx="3799700" cy="3799700"/>
          </a:xfrm>
          <a:prstGeom prst="rect">
            <a:avLst/>
          </a:prstGeom>
        </p:spPr>
      </p:pic>
      <p:grpSp>
        <p:nvGrpSpPr>
          <p:cNvPr id="9" name="Group 9"/>
          <p:cNvGrpSpPr/>
          <p:nvPr/>
        </p:nvGrpSpPr>
        <p:grpSpPr>
          <a:xfrm>
            <a:off x="4332804" y="6911574"/>
            <a:ext cx="8221076" cy="197132"/>
            <a:chOff x="0" y="0"/>
            <a:chExt cx="6355592" cy="152400"/>
          </a:xfrm>
        </p:grpSpPr>
        <p:sp>
          <p:nvSpPr>
            <p:cNvPr id="10" name="Freeform 10"/>
            <p:cNvSpPr/>
            <p:nvPr/>
          </p:nvSpPr>
          <p:spPr>
            <a:xfrm>
              <a:off x="0" y="0"/>
              <a:ext cx="6355592" cy="152400"/>
            </a:xfrm>
            <a:custGeom>
              <a:avLst/>
              <a:gdLst/>
              <a:ahLst/>
              <a:cxnLst/>
              <a:rect l="l" t="t" r="r" b="b"/>
              <a:pathLst>
                <a:path w="6355592" h="152400">
                  <a:moveTo>
                    <a:pt x="0" y="0"/>
                  </a:moveTo>
                  <a:lnTo>
                    <a:pt x="6355592" y="0"/>
                  </a:lnTo>
                  <a:lnTo>
                    <a:pt x="6355592" y="152400"/>
                  </a:lnTo>
                  <a:lnTo>
                    <a:pt x="0" y="152400"/>
                  </a:lnTo>
                  <a:close/>
                </a:path>
              </a:pathLst>
            </a:custGeom>
            <a:solidFill>
              <a:srgbClr val="FF6E79"/>
            </a:solidFill>
          </p:spPr>
        </p:sp>
      </p:grpSp>
      <p:pic>
        <p:nvPicPr>
          <p:cNvPr id="11" name="Picture 11"/>
          <p:cNvPicPr>
            <a:picLocks noChangeAspect="1"/>
          </p:cNvPicPr>
          <p:nvPr/>
        </p:nvPicPr>
        <p:blipFill>
          <a:blip r:embed="rId8"/>
          <a:srcRect/>
          <a:stretch>
            <a:fillRect/>
          </a:stretch>
        </p:blipFill>
        <p:spPr>
          <a:xfrm>
            <a:off x="6001215" y="8587548"/>
            <a:ext cx="2410570" cy="1699452"/>
          </a:xfrm>
          <a:prstGeom prst="rect">
            <a:avLst/>
          </a:prstGeom>
        </p:spPr>
      </p:pic>
      <p:pic>
        <p:nvPicPr>
          <p:cNvPr id="12" name="Picture 12"/>
          <p:cNvPicPr>
            <a:picLocks noChangeAspect="1"/>
          </p:cNvPicPr>
          <p:nvPr/>
        </p:nvPicPr>
        <p:blipFill>
          <a:blip r:embed="rId9"/>
          <a:srcRect/>
          <a:stretch>
            <a:fillRect/>
          </a:stretch>
        </p:blipFill>
        <p:spPr>
          <a:xfrm>
            <a:off x="522895" y="714777"/>
            <a:ext cx="2566732" cy="1743874"/>
          </a:xfrm>
          <a:prstGeom prst="rect">
            <a:avLst/>
          </a:prstGeom>
        </p:spPr>
      </p:pic>
      <p:sp>
        <p:nvSpPr>
          <p:cNvPr id="13" name="TextBox 13"/>
          <p:cNvSpPr txBox="1"/>
          <p:nvPr/>
        </p:nvSpPr>
        <p:spPr>
          <a:xfrm>
            <a:off x="3318206" y="838471"/>
            <a:ext cx="3612524" cy="897682"/>
          </a:xfrm>
          <a:prstGeom prst="rect">
            <a:avLst/>
          </a:prstGeom>
        </p:spPr>
        <p:txBody>
          <a:bodyPr wrap="square" lIns="0" tIns="0" rIns="0" bIns="0" rtlCol="0" anchor="t">
            <a:spAutoFit/>
          </a:bodyPr>
          <a:lstStyle/>
          <a:p>
            <a:pPr marL="0" marR="0" lvl="0" indent="0" algn="l" defTabSz="914400" rtl="0" eaLnBrk="1" fontAlgn="auto" latinLnBrk="0" hangingPunct="1">
              <a:lnSpc>
                <a:spcPts val="3479"/>
              </a:lnSpc>
              <a:spcBef>
                <a:spcPct val="0"/>
              </a:spcBef>
              <a:spcAft>
                <a:spcPts val="0"/>
              </a:spcAft>
              <a:buClrTx/>
              <a:buSzTx/>
              <a:buFontTx/>
              <a:buNone/>
              <a:tabLst/>
              <a:defRPr/>
            </a:pPr>
            <a:r>
              <a:rPr kumimoji="0" lang="en-US" sz="2485" b="0" i="0" u="none" strike="noStrike" kern="1200" cap="none" spc="0" normalizeH="0" baseline="0" noProof="0" dirty="0" err="1">
                <a:ln>
                  <a:noFill/>
                </a:ln>
                <a:solidFill>
                  <a:srgbClr val="000000"/>
                </a:solidFill>
                <a:effectLst/>
                <a:uLnTx/>
                <a:uFillTx/>
                <a:latin typeface="Arimo"/>
                <a:ea typeface="+mn-ea"/>
                <a:cs typeface="+mn-cs"/>
              </a:rPr>
              <a:t>CoFounded</a:t>
            </a:r>
            <a:r>
              <a:rPr kumimoji="0" lang="en-US" sz="2485" b="0" i="0" u="none" strike="noStrike" kern="1200" cap="none" spc="0" normalizeH="0" baseline="0" noProof="0" dirty="0">
                <a:ln>
                  <a:noFill/>
                </a:ln>
                <a:solidFill>
                  <a:srgbClr val="000000"/>
                </a:solidFill>
                <a:effectLst/>
                <a:uLnTx/>
                <a:uFillTx/>
                <a:latin typeface="Arimo"/>
                <a:ea typeface="+mn-ea"/>
                <a:cs typeface="+mn-cs"/>
              </a:rPr>
              <a:t>  by</a:t>
            </a:r>
          </a:p>
          <a:p>
            <a:pPr marL="0" marR="0" lvl="0" indent="0" algn="l" defTabSz="914400" rtl="0" eaLnBrk="1" fontAlgn="auto" latinLnBrk="0" hangingPunct="1">
              <a:lnSpc>
                <a:spcPts val="3479"/>
              </a:lnSpc>
              <a:spcBef>
                <a:spcPct val="0"/>
              </a:spcBef>
              <a:spcAft>
                <a:spcPts val="0"/>
              </a:spcAft>
              <a:buClrTx/>
              <a:buSzTx/>
              <a:buFontTx/>
              <a:buNone/>
              <a:tabLst/>
              <a:defRPr/>
            </a:pPr>
            <a:r>
              <a:rPr kumimoji="0" lang="en-US" sz="2485" b="0" i="0" u="none" strike="noStrike" kern="1200" cap="none" spc="0" normalizeH="0" baseline="0" noProof="0" dirty="0">
                <a:ln>
                  <a:noFill/>
                </a:ln>
                <a:solidFill>
                  <a:srgbClr val="000000"/>
                </a:solidFill>
                <a:effectLst/>
                <a:uLnTx/>
                <a:uFillTx/>
                <a:latin typeface="Arimo"/>
                <a:ea typeface="+mn-ea"/>
                <a:cs typeface="+mn-cs"/>
              </a:rPr>
              <a:t>European Union</a:t>
            </a:r>
          </a:p>
        </p:txBody>
      </p:sp>
      <p:sp>
        <p:nvSpPr>
          <p:cNvPr id="15" name="TextBox 15"/>
          <p:cNvSpPr txBox="1"/>
          <p:nvPr/>
        </p:nvSpPr>
        <p:spPr>
          <a:xfrm>
            <a:off x="4320967" y="3680557"/>
            <a:ext cx="2809343" cy="1097001"/>
          </a:xfrm>
          <a:prstGeom prst="rect">
            <a:avLst/>
          </a:prstGeom>
        </p:spPr>
        <p:txBody>
          <a:bodyPr lIns="0" tIns="0" rIns="0" bIns="0" rtlCol="0" anchor="t">
            <a:spAutoFit/>
          </a:bodyPr>
          <a:lstStyle/>
          <a:p>
            <a:pPr marL="0" marR="0" lvl="0" indent="0" algn="l" defTabSz="914400" rtl="0" eaLnBrk="1" fontAlgn="auto" latinLnBrk="0" hangingPunct="1">
              <a:lnSpc>
                <a:spcPts val="8755"/>
              </a:lnSpc>
              <a:spcBef>
                <a:spcPts val="0"/>
              </a:spcBef>
              <a:spcAft>
                <a:spcPts val="0"/>
              </a:spcAft>
              <a:buClrTx/>
              <a:buSzTx/>
              <a:buFontTx/>
              <a:buNone/>
              <a:tabLst/>
              <a:defRPr/>
            </a:pPr>
            <a:r>
              <a:rPr kumimoji="0" lang="en-US" sz="7176" b="0" i="0" u="none" strike="noStrike" kern="1200" cap="none" spc="143" normalizeH="0" baseline="0" noProof="0">
                <a:ln>
                  <a:noFill/>
                </a:ln>
                <a:solidFill>
                  <a:srgbClr val="FF6E79"/>
                </a:solidFill>
                <a:effectLst/>
                <a:uLnTx/>
                <a:uFillTx/>
                <a:latin typeface="League Spartan"/>
                <a:ea typeface="+mn-ea"/>
                <a:cs typeface="+mn-cs"/>
              </a:rPr>
              <a:t>INTIT</a:t>
            </a:r>
          </a:p>
        </p:txBody>
      </p:sp>
      <p:sp>
        <p:nvSpPr>
          <p:cNvPr id="16" name="TextBox 16"/>
          <p:cNvSpPr txBox="1"/>
          <p:nvPr/>
        </p:nvSpPr>
        <p:spPr>
          <a:xfrm>
            <a:off x="4250917" y="3583389"/>
            <a:ext cx="2879394" cy="1124117"/>
          </a:xfrm>
          <a:prstGeom prst="rect">
            <a:avLst/>
          </a:prstGeom>
        </p:spPr>
        <p:txBody>
          <a:bodyPr lIns="0" tIns="0" rIns="0" bIns="0" rtlCol="0" anchor="t">
            <a:spAutoFit/>
          </a:bodyPr>
          <a:lstStyle/>
          <a:p>
            <a:pPr marL="0" marR="0" lvl="0" indent="0" algn="l" defTabSz="914400" rtl="0" eaLnBrk="1" fontAlgn="auto" latinLnBrk="0" hangingPunct="1">
              <a:lnSpc>
                <a:spcPts val="8974"/>
              </a:lnSpc>
              <a:spcBef>
                <a:spcPts val="0"/>
              </a:spcBef>
              <a:spcAft>
                <a:spcPts val="0"/>
              </a:spcAft>
              <a:buClrTx/>
              <a:buSzTx/>
              <a:buFontTx/>
              <a:buNone/>
              <a:tabLst/>
              <a:defRPr/>
            </a:pPr>
            <a:r>
              <a:rPr kumimoji="0" lang="en-US" sz="7355" b="0" i="0" u="none" strike="noStrike" kern="1200" cap="none" spc="147" normalizeH="0" baseline="0" noProof="0">
                <a:ln>
                  <a:noFill/>
                </a:ln>
                <a:solidFill>
                  <a:srgbClr val="1C436B"/>
                </a:solidFill>
                <a:effectLst/>
                <a:uLnTx/>
                <a:uFillTx/>
                <a:latin typeface="League Spartan"/>
                <a:ea typeface="+mn-ea"/>
                <a:cs typeface="+mn-cs"/>
              </a:rPr>
              <a:t>INTIT</a:t>
            </a:r>
          </a:p>
        </p:txBody>
      </p:sp>
      <p:sp>
        <p:nvSpPr>
          <p:cNvPr id="17" name="TextBox 17"/>
          <p:cNvSpPr txBox="1"/>
          <p:nvPr/>
        </p:nvSpPr>
        <p:spPr>
          <a:xfrm>
            <a:off x="4335900" y="4609220"/>
            <a:ext cx="8214883" cy="2257028"/>
          </a:xfrm>
          <a:prstGeom prst="rect">
            <a:avLst/>
          </a:prstGeom>
        </p:spPr>
        <p:txBody>
          <a:bodyPr lIns="0" tIns="0" rIns="0" bIns="0" rtlCol="0" anchor="t">
            <a:spAutoFit/>
          </a:bodyPr>
          <a:lstStyle/>
          <a:p>
            <a:pPr marL="0" marR="0" lvl="0" indent="0" algn="l" defTabSz="914400" rtl="0" eaLnBrk="1" fontAlgn="auto" latinLnBrk="0" hangingPunct="1">
              <a:lnSpc>
                <a:spcPts val="4399"/>
              </a:lnSpc>
              <a:spcBef>
                <a:spcPts val="0"/>
              </a:spcBef>
              <a:spcAft>
                <a:spcPts val="0"/>
              </a:spcAft>
              <a:buClrTx/>
              <a:buSzTx/>
              <a:buFontTx/>
              <a:buNone/>
              <a:tabLst/>
              <a:defRPr/>
            </a:pPr>
            <a:r>
              <a:rPr kumimoji="0" lang="en-US" sz="3491" b="0" i="0" u="none" strike="noStrike" kern="1200" cap="none" spc="34" normalizeH="0" baseline="0" noProof="0" dirty="0" err="1" smtClean="0">
                <a:ln>
                  <a:noFill/>
                </a:ln>
                <a:solidFill>
                  <a:srgbClr val="FF6E79"/>
                </a:solidFill>
                <a:effectLst/>
                <a:uLnTx/>
                <a:uFillTx/>
                <a:latin typeface="Arimo Bold Italics"/>
                <a:ea typeface="+mn-ea"/>
                <a:cs typeface="+mn-cs"/>
              </a:rPr>
              <a:t>INtegrierte</a:t>
            </a:r>
            <a:endParaRPr kumimoji="0" lang="en-US" sz="3491" b="0" i="0" u="none" strike="noStrike" kern="1200" cap="none" spc="34" normalizeH="0" baseline="0" noProof="0" dirty="0">
              <a:ln>
                <a:noFill/>
              </a:ln>
              <a:solidFill>
                <a:srgbClr val="FF6E79"/>
              </a:solidFill>
              <a:effectLst/>
              <a:uLnTx/>
              <a:uFillTx/>
              <a:latin typeface="Arimo Bold Italics"/>
              <a:ea typeface="+mn-ea"/>
              <a:cs typeface="+mn-cs"/>
            </a:endParaRPr>
          </a:p>
          <a:p>
            <a:pPr marL="0" marR="0" lvl="0" indent="0" algn="l" defTabSz="914400" rtl="0" eaLnBrk="1" fontAlgn="auto" latinLnBrk="0" hangingPunct="1">
              <a:lnSpc>
                <a:spcPts val="4399"/>
              </a:lnSpc>
              <a:spcBef>
                <a:spcPts val="0"/>
              </a:spcBef>
              <a:spcAft>
                <a:spcPts val="0"/>
              </a:spcAft>
              <a:buClrTx/>
              <a:buSzTx/>
              <a:buFontTx/>
              <a:buNone/>
              <a:tabLst/>
              <a:defRPr/>
            </a:pPr>
            <a:r>
              <a:rPr kumimoji="0" lang="de-DE" sz="3491" b="0" i="0" u="none" strike="noStrike" kern="1200" cap="none" spc="34" normalizeH="0" baseline="0" noProof="0" dirty="0">
                <a:ln>
                  <a:noFill/>
                </a:ln>
                <a:solidFill>
                  <a:srgbClr val="FF6E79"/>
                </a:solidFill>
                <a:effectLst/>
                <a:uLnTx/>
                <a:uFillTx/>
                <a:latin typeface="Arimo Bold Italics"/>
                <a:ea typeface="+mn-ea"/>
                <a:cs typeface="+mn-cs"/>
              </a:rPr>
              <a:t>Trauma-Informierte </a:t>
            </a:r>
            <a:r>
              <a:rPr kumimoji="0" lang="de-DE" sz="3491" b="0" i="0" u="none" strike="noStrike" kern="1200" cap="none" spc="34" normalizeH="0" baseline="0" noProof="0" dirty="0" smtClean="0">
                <a:ln>
                  <a:noFill/>
                </a:ln>
                <a:solidFill>
                  <a:srgbClr val="FF6E79"/>
                </a:solidFill>
                <a:effectLst/>
                <a:uLnTx/>
                <a:uFillTx/>
                <a:latin typeface="Arimo Bold Italics"/>
                <a:ea typeface="+mn-ea"/>
                <a:cs typeface="+mn-cs"/>
              </a:rPr>
              <a:t>Versorgung </a:t>
            </a:r>
            <a:r>
              <a:rPr kumimoji="0" lang="de-DE" sz="3491" b="0" i="0" u="none" strike="noStrike" kern="1200" cap="none" spc="34" normalizeH="0" baseline="0" noProof="0" dirty="0">
                <a:ln>
                  <a:noFill/>
                </a:ln>
                <a:solidFill>
                  <a:srgbClr val="FF6E79"/>
                </a:solidFill>
                <a:effectLst/>
                <a:uLnTx/>
                <a:uFillTx/>
                <a:latin typeface="Arimo Bold Italics"/>
                <a:ea typeface="+mn-ea"/>
                <a:cs typeface="+mn-cs"/>
              </a:rPr>
              <a:t>für </a:t>
            </a:r>
            <a:r>
              <a:rPr kumimoji="0" lang="de-DE" sz="3491" b="0" i="0" u="none" strike="noStrike" kern="1200" cap="none" spc="34" normalizeH="0" baseline="0" noProof="0" dirty="0" smtClean="0">
                <a:ln>
                  <a:noFill/>
                </a:ln>
                <a:solidFill>
                  <a:srgbClr val="FF6E79"/>
                </a:solidFill>
                <a:effectLst/>
                <a:uLnTx/>
                <a:uFillTx/>
                <a:latin typeface="Arimo Bold Italics"/>
                <a:ea typeface="+mn-ea"/>
                <a:cs typeface="+mn-cs"/>
              </a:rPr>
              <a:t>Kinder</a:t>
            </a:r>
            <a:r>
              <a:rPr kumimoji="0" lang="de-DE" sz="3491" b="0" i="0" u="none" strike="noStrike" kern="1200" cap="none" spc="34" normalizeH="0" baseline="0" noProof="0" dirty="0">
                <a:ln>
                  <a:noFill/>
                </a:ln>
                <a:solidFill>
                  <a:srgbClr val="FF6E79"/>
                </a:solidFill>
                <a:effectLst/>
                <a:uLnTx/>
                <a:uFillTx/>
                <a:latin typeface="Arimo Bold Italics"/>
                <a:ea typeface="+mn-ea"/>
                <a:cs typeface="+mn-cs"/>
              </a:rPr>
              <a:t> </a:t>
            </a:r>
            <a:r>
              <a:rPr kumimoji="0" lang="de-DE" sz="3491" b="0" i="0" u="none" strike="noStrike" kern="1200" cap="none" spc="34" normalizeH="0" baseline="0" noProof="0" dirty="0" smtClean="0">
                <a:ln>
                  <a:noFill/>
                </a:ln>
                <a:solidFill>
                  <a:srgbClr val="FF6E79"/>
                </a:solidFill>
                <a:effectLst/>
                <a:uLnTx/>
                <a:uFillTx/>
                <a:latin typeface="Arimo Bold Italics"/>
                <a:ea typeface="+mn-ea"/>
                <a:cs typeface="+mn-cs"/>
              </a:rPr>
              <a:t>und Jugendliche mit Gewalterfahrungen</a:t>
            </a:r>
            <a:endParaRPr kumimoji="0" lang="en-US" sz="3491" b="0" i="0" u="none" strike="noStrike" kern="1200" cap="none" spc="34" normalizeH="0" baseline="0" noProof="0" dirty="0">
              <a:ln>
                <a:noFill/>
              </a:ln>
              <a:solidFill>
                <a:srgbClr val="FF6E79"/>
              </a:solidFill>
              <a:effectLst/>
              <a:uLnTx/>
              <a:uFillTx/>
              <a:latin typeface="Arimo Bold Italics"/>
              <a:ea typeface="+mn-ea"/>
              <a:cs typeface="+mn-cs"/>
            </a:endParaRPr>
          </a:p>
        </p:txBody>
      </p:sp>
      <p:pic>
        <p:nvPicPr>
          <p:cNvPr id="18" name="Picture 18"/>
          <p:cNvPicPr>
            <a:picLocks noChangeAspect="1"/>
          </p:cNvPicPr>
          <p:nvPr/>
        </p:nvPicPr>
        <p:blipFill>
          <a:blip r:embed="rId10"/>
          <a:srcRect l="3657" r="3657"/>
          <a:stretch>
            <a:fillRect/>
          </a:stretch>
        </p:blipFill>
        <p:spPr>
          <a:xfrm>
            <a:off x="1672210" y="3392003"/>
            <a:ext cx="2256623" cy="1878961"/>
          </a:xfrm>
          <a:prstGeom prst="rect">
            <a:avLst/>
          </a:prstGeom>
        </p:spPr>
      </p:pic>
      <p:pic>
        <p:nvPicPr>
          <p:cNvPr id="19" name="Picture 19"/>
          <p:cNvPicPr>
            <a:picLocks noChangeAspect="1"/>
          </p:cNvPicPr>
          <p:nvPr/>
        </p:nvPicPr>
        <p:blipFill>
          <a:blip r:embed="rId11"/>
          <a:srcRect/>
          <a:stretch>
            <a:fillRect/>
          </a:stretch>
        </p:blipFill>
        <p:spPr>
          <a:xfrm>
            <a:off x="3517787" y="9225961"/>
            <a:ext cx="2719107" cy="523343"/>
          </a:xfrm>
          <a:prstGeom prst="rect">
            <a:avLst/>
          </a:prstGeom>
        </p:spPr>
      </p:pic>
      <p:pic>
        <p:nvPicPr>
          <p:cNvPr id="20" name="Picture 20"/>
          <p:cNvPicPr>
            <a:picLocks noChangeAspect="1"/>
          </p:cNvPicPr>
          <p:nvPr/>
        </p:nvPicPr>
        <p:blipFill>
          <a:blip r:embed="rId12"/>
          <a:srcRect/>
          <a:stretch>
            <a:fillRect/>
          </a:stretch>
        </p:blipFill>
        <p:spPr>
          <a:xfrm>
            <a:off x="8443342" y="8855660"/>
            <a:ext cx="991273" cy="991273"/>
          </a:xfrm>
          <a:prstGeom prst="rect">
            <a:avLst/>
          </a:prstGeom>
        </p:spPr>
      </p:pic>
      <p:pic>
        <p:nvPicPr>
          <p:cNvPr id="21" name="Picture 21"/>
          <p:cNvPicPr>
            <a:picLocks noChangeAspect="1"/>
          </p:cNvPicPr>
          <p:nvPr/>
        </p:nvPicPr>
        <p:blipFill>
          <a:blip r:embed="rId13"/>
          <a:srcRect/>
          <a:stretch>
            <a:fillRect/>
          </a:stretch>
        </p:blipFill>
        <p:spPr>
          <a:xfrm>
            <a:off x="9692730" y="8941873"/>
            <a:ext cx="798114" cy="807431"/>
          </a:xfrm>
          <a:prstGeom prst="rect">
            <a:avLst/>
          </a:prstGeom>
        </p:spPr>
      </p:pic>
      <p:pic>
        <p:nvPicPr>
          <p:cNvPr id="23" name="Picture 23"/>
          <p:cNvPicPr>
            <a:picLocks noChangeAspect="1"/>
          </p:cNvPicPr>
          <p:nvPr/>
        </p:nvPicPr>
        <p:blipFill>
          <a:blip r:embed="rId14"/>
          <a:srcRect/>
          <a:stretch>
            <a:fillRect/>
          </a:stretch>
        </p:blipFill>
        <p:spPr>
          <a:xfrm>
            <a:off x="11954620" y="8968853"/>
            <a:ext cx="1662835" cy="753472"/>
          </a:xfrm>
          <a:prstGeom prst="rect">
            <a:avLst/>
          </a:prstGeom>
        </p:spPr>
      </p:pic>
      <p:sp>
        <p:nvSpPr>
          <p:cNvPr id="24" name="TextBox 24"/>
          <p:cNvSpPr txBox="1"/>
          <p:nvPr/>
        </p:nvSpPr>
        <p:spPr>
          <a:xfrm>
            <a:off x="4352877" y="4642041"/>
            <a:ext cx="7665529" cy="2257028"/>
          </a:xfrm>
          <a:prstGeom prst="rect">
            <a:avLst/>
          </a:prstGeom>
        </p:spPr>
        <p:txBody>
          <a:bodyPr wrap="square" lIns="0" tIns="0" rIns="0" bIns="0" rtlCol="0" anchor="t">
            <a:spAutoFit/>
          </a:bodyPr>
          <a:lstStyle/>
          <a:p>
            <a:pPr marL="0" marR="0" lvl="0" indent="0" algn="l" defTabSz="914400" rtl="0" eaLnBrk="1" fontAlgn="auto" latinLnBrk="0" hangingPunct="1">
              <a:lnSpc>
                <a:spcPts val="4399"/>
              </a:lnSpc>
              <a:spcBef>
                <a:spcPts val="0"/>
              </a:spcBef>
              <a:spcAft>
                <a:spcPts val="0"/>
              </a:spcAft>
              <a:buClrTx/>
              <a:buSzTx/>
              <a:buFontTx/>
              <a:buNone/>
              <a:tabLst/>
              <a:defRPr/>
            </a:pPr>
            <a:r>
              <a:rPr kumimoji="0" lang="en-US" sz="3491" b="0" i="0" u="none" strike="noStrike" kern="1200" cap="none" spc="34" normalizeH="0" baseline="0" noProof="0" dirty="0" err="1" smtClean="0">
                <a:ln>
                  <a:noFill/>
                </a:ln>
                <a:solidFill>
                  <a:srgbClr val="1C436B"/>
                </a:solidFill>
                <a:effectLst/>
                <a:uLnTx/>
                <a:uFillTx/>
                <a:latin typeface="Arimo Bold Italics"/>
                <a:ea typeface="+mn-ea"/>
                <a:cs typeface="+mn-cs"/>
              </a:rPr>
              <a:t>INtegrierte</a:t>
            </a:r>
            <a:endParaRPr kumimoji="0" lang="en-US" sz="3491" b="0" i="0" u="none" strike="noStrike" kern="1200" cap="none" spc="34" normalizeH="0" baseline="0" noProof="0" dirty="0" smtClean="0">
              <a:ln>
                <a:noFill/>
              </a:ln>
              <a:solidFill>
                <a:srgbClr val="1C436B"/>
              </a:solidFill>
              <a:effectLst/>
              <a:uLnTx/>
              <a:uFillTx/>
              <a:latin typeface="Arimo Bold Italics"/>
              <a:ea typeface="+mn-ea"/>
              <a:cs typeface="+mn-cs"/>
            </a:endParaRPr>
          </a:p>
          <a:p>
            <a:pPr marL="0" marR="0" lvl="0" indent="0" algn="l" defTabSz="914400" rtl="0" eaLnBrk="1" fontAlgn="auto" latinLnBrk="0" hangingPunct="1">
              <a:lnSpc>
                <a:spcPts val="4399"/>
              </a:lnSpc>
              <a:spcBef>
                <a:spcPts val="0"/>
              </a:spcBef>
              <a:spcAft>
                <a:spcPts val="0"/>
              </a:spcAft>
              <a:buClrTx/>
              <a:buSzTx/>
              <a:buFontTx/>
              <a:buNone/>
              <a:tabLst/>
              <a:defRPr/>
            </a:pPr>
            <a:r>
              <a:rPr kumimoji="0" lang="de-DE" sz="3491" b="0" i="0" u="none" strike="noStrike" kern="1200" cap="none" spc="34" normalizeH="0" baseline="0" noProof="0" dirty="0" smtClean="0">
                <a:ln>
                  <a:noFill/>
                </a:ln>
                <a:solidFill>
                  <a:srgbClr val="1C436B"/>
                </a:solidFill>
                <a:effectLst/>
                <a:uLnTx/>
                <a:uFillTx/>
                <a:latin typeface="Arimo Bold Italics"/>
                <a:ea typeface="+mn-ea"/>
                <a:cs typeface="+mn-cs"/>
              </a:rPr>
              <a:t>Trauma-Informierte </a:t>
            </a:r>
            <a:r>
              <a:rPr kumimoji="0" lang="de-DE" sz="3491" b="0" i="1" u="none" strike="noStrike" kern="1200" cap="none" spc="34" normalizeH="0" baseline="0" noProof="0" dirty="0" smtClean="0">
                <a:ln>
                  <a:noFill/>
                </a:ln>
                <a:solidFill>
                  <a:srgbClr val="1C436B"/>
                </a:solidFill>
                <a:effectLst/>
                <a:uLnTx/>
                <a:uFillTx/>
                <a:latin typeface="Arimo Bold Italics"/>
                <a:ea typeface="+mn-ea"/>
                <a:cs typeface="+mn-cs"/>
              </a:rPr>
              <a:t>Versorgung für Kinder und Jugendliche mit Gewalterfahrungen</a:t>
            </a:r>
            <a:endParaRPr kumimoji="0" lang="en-US" sz="3491" b="0" i="1" u="none" strike="noStrike" kern="1200" cap="none" spc="34" normalizeH="0" baseline="0" noProof="0" dirty="0">
              <a:ln>
                <a:noFill/>
              </a:ln>
              <a:solidFill>
                <a:srgbClr val="1C436B"/>
              </a:solidFill>
              <a:effectLst/>
              <a:uLnTx/>
              <a:uFillTx/>
              <a:latin typeface="Arimo Bold Italics"/>
              <a:ea typeface="+mn-ea"/>
              <a:cs typeface="+mn-cs"/>
            </a:endParaRPr>
          </a:p>
        </p:txBody>
      </p:sp>
      <p:sp>
        <p:nvSpPr>
          <p:cNvPr id="27" name="Foliennummernplatzhalter 2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5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25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5" name="Grafik 24"/>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0749" y="8941873"/>
            <a:ext cx="1243965" cy="788035"/>
          </a:xfrm>
          <a:prstGeom prst="rect">
            <a:avLst/>
          </a:prstGeom>
        </p:spPr>
      </p:pic>
      <p:sp>
        <p:nvSpPr>
          <p:cNvPr id="22" name="Rechteck 21"/>
          <p:cNvSpPr/>
          <p:nvPr/>
        </p:nvSpPr>
        <p:spPr>
          <a:xfrm>
            <a:off x="3495366" y="7354666"/>
            <a:ext cx="6870728" cy="669414"/>
          </a:xfrm>
          <a:prstGeom prst="rect">
            <a:avLst/>
          </a:prstGeom>
        </p:spPr>
        <p:txBody>
          <a:bodyPr wrap="none">
            <a:spAutoFit/>
          </a:bodyPr>
          <a:lstStyle/>
          <a:p>
            <a:pPr marL="0" marR="0" lvl="0" indent="0" algn="ctr" defTabSz="914400" rtl="0" eaLnBrk="1" fontAlgn="auto" latinLnBrk="0" hangingPunct="1">
              <a:lnSpc>
                <a:spcPts val="448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2D5974"/>
                </a:solidFill>
                <a:effectLst/>
                <a:uLnTx/>
                <a:uFillTx/>
                <a:latin typeface="Lato Bold"/>
                <a:ea typeface="+mn-ea"/>
                <a:cs typeface="+mn-cs"/>
              </a:rPr>
              <a:t>Train-</a:t>
            </a:r>
            <a:r>
              <a:rPr kumimoji="0" lang="de-DE" sz="3200" b="1" i="0" u="none" strike="noStrike" kern="1200" cap="none" spc="0" normalizeH="0" baseline="0" noProof="0" dirty="0" err="1">
                <a:ln>
                  <a:noFill/>
                </a:ln>
                <a:solidFill>
                  <a:srgbClr val="2D5974"/>
                </a:solidFill>
                <a:effectLst/>
                <a:uLnTx/>
                <a:uFillTx/>
                <a:latin typeface="Lato Bold"/>
                <a:ea typeface="+mn-ea"/>
                <a:cs typeface="+mn-cs"/>
              </a:rPr>
              <a:t>the</a:t>
            </a:r>
            <a:r>
              <a:rPr kumimoji="0" lang="de-DE" sz="3200" b="1" i="0" u="none" strike="noStrike" kern="1200" cap="none" spc="0" normalizeH="0" baseline="0" noProof="0" dirty="0">
                <a:ln>
                  <a:noFill/>
                </a:ln>
                <a:solidFill>
                  <a:srgbClr val="2D5974"/>
                </a:solidFill>
                <a:effectLst/>
                <a:uLnTx/>
                <a:uFillTx/>
                <a:latin typeface="Lato Bold"/>
                <a:ea typeface="+mn-ea"/>
                <a:cs typeface="+mn-cs"/>
              </a:rPr>
              <a:t>-Trainer </a:t>
            </a:r>
            <a:r>
              <a:rPr kumimoji="0" lang="de-DE" sz="3200" b="1" i="0" u="none" strike="noStrike" kern="1200" cap="none" spc="0" normalizeH="0" baseline="0" noProof="0" dirty="0" smtClean="0">
                <a:ln>
                  <a:noFill/>
                </a:ln>
                <a:solidFill>
                  <a:srgbClr val="2D5974"/>
                </a:solidFill>
                <a:effectLst/>
                <a:uLnTx/>
                <a:uFillTx/>
                <a:latin typeface="Lato Bold"/>
                <a:ea typeface="+mn-ea"/>
                <a:cs typeface="+mn-cs"/>
              </a:rPr>
              <a:t>Fortbildung – Tag 3</a:t>
            </a:r>
            <a:endParaRPr kumimoji="0" lang="de-DE" sz="3200" b="1" i="0" u="none" strike="noStrike" kern="1200" cap="none" spc="0" normalizeH="0" baseline="0" noProof="0" dirty="0">
              <a:ln>
                <a:noFill/>
              </a:ln>
              <a:solidFill>
                <a:srgbClr val="2D5974"/>
              </a:solidFill>
              <a:effectLst/>
              <a:uLnTx/>
              <a:uFillTx/>
              <a:latin typeface="Lato Bold"/>
              <a:ea typeface="+mn-ea"/>
              <a:cs typeface="+mn-cs"/>
            </a:endParaRPr>
          </a:p>
        </p:txBody>
      </p:sp>
    </p:spTree>
    <p:extLst>
      <p:ext uri="{BB962C8B-B14F-4D97-AF65-F5344CB8AC3E}">
        <p14:creationId xmlns:p14="http://schemas.microsoft.com/office/powerpoint/2010/main" val="2290280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1D4DD"/>
        </a:solidFill>
        <a:effectLst/>
      </p:bgPr>
    </p:bg>
    <p:spTree>
      <p:nvGrpSpPr>
        <p:cNvPr id="1" name=""/>
        <p:cNvGrpSpPr/>
        <p:nvPr/>
      </p:nvGrpSpPr>
      <p:grpSpPr>
        <a:xfrm>
          <a:off x="0" y="0"/>
          <a:ext cx="0" cy="0"/>
          <a:chOff x="0" y="0"/>
          <a:chExt cx="0" cy="0"/>
        </a:xfrm>
      </p:grpSpPr>
      <p:grpSp>
        <p:nvGrpSpPr>
          <p:cNvPr id="2" name="Group 2"/>
          <p:cNvGrpSpPr/>
          <p:nvPr/>
        </p:nvGrpSpPr>
        <p:grpSpPr>
          <a:xfrm>
            <a:off x="685800" y="866314"/>
            <a:ext cx="16438780" cy="5501418"/>
            <a:chOff x="-45629" y="27059"/>
            <a:chExt cx="5567715" cy="2083528"/>
          </a:xfrm>
        </p:grpSpPr>
        <p:sp>
          <p:nvSpPr>
            <p:cNvPr id="3" name="Freeform 3"/>
            <p:cNvSpPr/>
            <p:nvPr/>
          </p:nvSpPr>
          <p:spPr>
            <a:xfrm>
              <a:off x="-45629" y="27059"/>
              <a:ext cx="5567715" cy="2083528"/>
            </a:xfrm>
            <a:custGeom>
              <a:avLst/>
              <a:gdLst/>
              <a:ahLst/>
              <a:cxnLst/>
              <a:rect l="l" t="t" r="r" b="b"/>
              <a:pathLst>
                <a:path w="5567715" h="2083528">
                  <a:moveTo>
                    <a:pt x="5443255" y="2083528"/>
                  </a:moveTo>
                  <a:lnTo>
                    <a:pt x="124460" y="2083528"/>
                  </a:lnTo>
                  <a:cubicBezTo>
                    <a:pt x="55880" y="2083528"/>
                    <a:pt x="0" y="2027648"/>
                    <a:pt x="0" y="1959068"/>
                  </a:cubicBezTo>
                  <a:lnTo>
                    <a:pt x="0" y="124460"/>
                  </a:lnTo>
                  <a:cubicBezTo>
                    <a:pt x="0" y="55880"/>
                    <a:pt x="55880" y="0"/>
                    <a:pt x="124460" y="0"/>
                  </a:cubicBezTo>
                  <a:lnTo>
                    <a:pt x="5443255" y="0"/>
                  </a:lnTo>
                  <a:cubicBezTo>
                    <a:pt x="5511835" y="0"/>
                    <a:pt x="5567715" y="55880"/>
                    <a:pt x="5567715" y="124460"/>
                  </a:cubicBezTo>
                  <a:lnTo>
                    <a:pt x="5567715" y="1959068"/>
                  </a:lnTo>
                  <a:cubicBezTo>
                    <a:pt x="5567715" y="2027648"/>
                    <a:pt x="5511835" y="2083528"/>
                    <a:pt x="5443255" y="2083528"/>
                  </a:cubicBezTo>
                  <a:close/>
                </a:path>
              </a:pathLst>
            </a:custGeom>
            <a:solidFill>
              <a:srgbClr val="FFFFFF"/>
            </a:solidFill>
          </p:spPr>
        </p:sp>
      </p:grpSp>
      <p:sp>
        <p:nvSpPr>
          <p:cNvPr id="4" name="TextBox 4"/>
          <p:cNvSpPr txBox="1"/>
          <p:nvPr/>
        </p:nvSpPr>
        <p:spPr>
          <a:xfrm>
            <a:off x="1375557" y="1562100"/>
            <a:ext cx="15536886" cy="4469622"/>
          </a:xfrm>
          <a:prstGeom prst="rect">
            <a:avLst/>
          </a:prstGeom>
        </p:spPr>
        <p:txBody>
          <a:bodyPr lIns="0" tIns="0" rIns="0" bIns="0" rtlCol="0" anchor="t">
            <a:spAutoFit/>
          </a:bodyPr>
          <a:lstStyle/>
          <a:p>
            <a:pPr marL="0" marR="0" lvl="0" indent="0" algn="ctr" defTabSz="914400" rtl="0" eaLnBrk="1" fontAlgn="auto" latinLnBrk="0" hangingPunct="1">
              <a:lnSpc>
                <a:spcPts val="3874"/>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Nach einem traumatischen Ereignis könnte der </a:t>
            </a:r>
            <a:r>
              <a:rPr kumimoji="0" lang="de-DE" sz="3200" b="0" i="0" u="none" strike="noStrike" kern="1200" cap="none" spc="0" normalizeH="0" baseline="0" noProof="0" dirty="0" err="1">
                <a:ln>
                  <a:noFill/>
                </a:ln>
                <a:solidFill>
                  <a:srgbClr val="30526A"/>
                </a:solidFill>
                <a:effectLst/>
                <a:uLnTx/>
                <a:uFillTx/>
                <a:latin typeface="Arimo Bold" panose="020B0604020202020204" charset="0"/>
                <a:ea typeface="Arimo Bold" panose="020B0604020202020204" charset="0"/>
                <a:cs typeface="Arimo Bold" panose="020B0604020202020204" charset="0"/>
              </a:rPr>
              <a:t>Resilienzpfad</a:t>
            </a:r>
            <a:r>
              <a:rPr kumimoji="0" lang="de-DE"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 eines Kindes diese Elemente umfassen: </a:t>
            </a:r>
          </a:p>
          <a:p>
            <a:pPr marL="0" marR="0" lvl="0" indent="0" algn="ctr" defTabSz="914400" rtl="0" eaLnBrk="1" fontAlgn="auto" latinLnBrk="0" hangingPunct="1">
              <a:lnSpc>
                <a:spcPts val="3874"/>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3874"/>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Es reagiert mit minimaler Belastung oder Beeinträchtigung des täglichen Lebens. </a:t>
            </a:r>
          </a:p>
          <a:p>
            <a:pPr marL="0" marR="0" lvl="0" indent="0" algn="ctr" defTabSz="914400" rtl="0" eaLnBrk="1" fontAlgn="auto" latinLnBrk="0" hangingPunct="1">
              <a:lnSpc>
                <a:spcPts val="3874"/>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3874"/>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Eine vorübergehende Verschlechterung der Bewältigungsfähigkeit, gefolgt von einer frühzeitigen und effektiven Rückkehr zum normalen Funktionsniveau des Kindes*. </a:t>
            </a:r>
            <a:endParaRPr kumimoji="0" lang="en-US" sz="3228" b="0" i="0" u="none" strike="noStrike" kern="1200" cap="none" spc="0" normalizeH="0" baseline="0" noProof="0" dirty="0">
              <a:ln>
                <a:noFill/>
              </a:ln>
              <a:solidFill>
                <a:srgbClr val="30526A"/>
              </a:solidFill>
              <a:effectLst/>
              <a:uLnTx/>
              <a:uFillTx/>
              <a:latin typeface="Arimo"/>
              <a:ea typeface="+mn-ea"/>
              <a:cs typeface="+mn-cs"/>
            </a:endParaRPr>
          </a:p>
        </p:txBody>
      </p:sp>
      <p:sp>
        <p:nvSpPr>
          <p:cNvPr id="5" name="TextBox 5"/>
          <p:cNvSpPr txBox="1"/>
          <p:nvPr/>
        </p:nvSpPr>
        <p:spPr>
          <a:xfrm>
            <a:off x="2286462" y="6001086"/>
            <a:ext cx="14267080" cy="257122"/>
          </a:xfrm>
          <a:prstGeom prst="rect">
            <a:avLst/>
          </a:prstGeom>
        </p:spPr>
        <p:txBody>
          <a:bodyPr wrap="square" lIns="0" tIns="0" rIns="0" bIns="0" rtlCol="0" anchor="t">
            <a:spAutoFit/>
          </a:bodyPr>
          <a:lstStyle/>
          <a:p>
            <a:pPr marL="0" marR="0" lvl="0" indent="0" algn="ctr" defTabSz="914400" rtl="0" eaLnBrk="1" fontAlgn="auto" latinLnBrk="0" hangingPunct="1">
              <a:lnSpc>
                <a:spcPts val="2280"/>
              </a:lnSpc>
              <a:spcBef>
                <a:spcPct val="0"/>
              </a:spcBef>
              <a:spcAft>
                <a:spcPts val="0"/>
              </a:spcAft>
              <a:buClrTx/>
              <a:buSzTx/>
              <a:buFontTx/>
              <a:buNone/>
              <a:tabLst/>
              <a:defRPr/>
            </a:pPr>
            <a:r>
              <a:rPr kumimoji="0" lang="de-DE" sz="1400" b="0" i="0" u="none" strike="noStrike" kern="1200" cap="none" spc="0" normalizeH="0" baseline="0" noProof="0" dirty="0">
                <a:ln>
                  <a:noFill/>
                </a:ln>
                <a:solidFill>
                  <a:srgbClr val="1F497D">
                    <a:lumMod val="60000"/>
                    <a:lumOff val="40000"/>
                  </a:srgbClr>
                </a:solidFill>
                <a:effectLst/>
                <a:uLnTx/>
                <a:uFillTx/>
                <a:latin typeface="Barlow Bold Bold"/>
                <a:ea typeface="+mn-ea"/>
                <a:cs typeface="+mn-cs"/>
              </a:rPr>
              <a:t>*Zitat: </a:t>
            </a:r>
            <a:r>
              <a:rPr kumimoji="0" lang="de-DE" sz="1400" b="0" i="0" u="none" strike="noStrike" kern="1200" cap="none" spc="0" normalizeH="0" baseline="0" noProof="0" dirty="0" err="1">
                <a:ln>
                  <a:noFill/>
                </a:ln>
                <a:solidFill>
                  <a:srgbClr val="1F497D">
                    <a:lumMod val="60000"/>
                    <a:lumOff val="40000"/>
                  </a:srgbClr>
                </a:solidFill>
                <a:effectLst/>
                <a:uLnTx/>
                <a:uFillTx/>
                <a:latin typeface="Barlow Bold Bold"/>
                <a:ea typeface="+mn-ea"/>
                <a:cs typeface="+mn-cs"/>
              </a:rPr>
              <a:t>Resiliance</a:t>
            </a:r>
            <a:r>
              <a:rPr kumimoji="0" lang="de-DE" sz="1400" b="0" i="0" u="none" strike="noStrike" kern="1200" cap="none" spc="0" normalizeH="0" baseline="0" noProof="0" dirty="0">
                <a:ln>
                  <a:noFill/>
                </a:ln>
                <a:solidFill>
                  <a:srgbClr val="1F497D">
                    <a:lumMod val="60000"/>
                    <a:lumOff val="40000"/>
                  </a:srgbClr>
                </a:solidFill>
                <a:effectLst/>
                <a:uLnTx/>
                <a:uFillTx/>
                <a:latin typeface="Barlow Bold Bold"/>
                <a:ea typeface="+mn-ea"/>
                <a:cs typeface="+mn-cs"/>
              </a:rPr>
              <a:t> </a:t>
            </a:r>
            <a:r>
              <a:rPr kumimoji="0" lang="de-DE" sz="1400" b="0" i="0" u="none" strike="noStrike" kern="1200" cap="none" spc="0" normalizeH="0" baseline="0" noProof="0" dirty="0" err="1">
                <a:ln>
                  <a:noFill/>
                </a:ln>
                <a:solidFill>
                  <a:srgbClr val="1F497D">
                    <a:lumMod val="60000"/>
                    <a:lumOff val="40000"/>
                  </a:srgbClr>
                </a:solidFill>
                <a:effectLst/>
                <a:uLnTx/>
                <a:uFillTx/>
                <a:latin typeface="Barlow Bold Bold"/>
                <a:ea typeface="+mn-ea"/>
                <a:cs typeface="+mn-cs"/>
              </a:rPr>
              <a:t>and</a:t>
            </a:r>
            <a:r>
              <a:rPr kumimoji="0" lang="de-DE" sz="1400" b="0" i="0" u="none" strike="noStrike" kern="1200" cap="none" spc="0" normalizeH="0" baseline="0" noProof="0" dirty="0">
                <a:ln>
                  <a:noFill/>
                </a:ln>
                <a:solidFill>
                  <a:srgbClr val="1F497D">
                    <a:lumMod val="60000"/>
                    <a:lumOff val="40000"/>
                  </a:srgbClr>
                </a:solidFill>
                <a:effectLst/>
                <a:uLnTx/>
                <a:uFillTx/>
                <a:latin typeface="Barlow Bold Bold"/>
                <a:ea typeface="+mn-ea"/>
                <a:cs typeface="+mn-cs"/>
              </a:rPr>
              <a:t> Child </a:t>
            </a:r>
            <a:r>
              <a:rPr kumimoji="0" lang="de-DE" sz="1400" b="0" i="0" u="none" strike="noStrike" kern="1200" cap="none" spc="0" normalizeH="0" baseline="0" noProof="0" dirty="0" err="1">
                <a:ln>
                  <a:noFill/>
                </a:ln>
                <a:solidFill>
                  <a:srgbClr val="1F497D">
                    <a:lumMod val="60000"/>
                    <a:lumOff val="40000"/>
                  </a:srgbClr>
                </a:solidFill>
                <a:effectLst/>
                <a:uLnTx/>
                <a:uFillTx/>
                <a:latin typeface="Barlow Bold Bold"/>
                <a:ea typeface="+mn-ea"/>
                <a:cs typeface="+mn-cs"/>
              </a:rPr>
              <a:t>Traumatic</a:t>
            </a:r>
            <a:r>
              <a:rPr kumimoji="0" lang="de-DE" sz="1400" b="0" i="0" u="none" strike="noStrike" kern="1200" cap="none" spc="0" normalizeH="0" baseline="0" noProof="0" dirty="0">
                <a:ln>
                  <a:noFill/>
                </a:ln>
                <a:solidFill>
                  <a:srgbClr val="1F497D">
                    <a:lumMod val="60000"/>
                    <a:lumOff val="40000"/>
                  </a:srgbClr>
                </a:solidFill>
                <a:effectLst/>
                <a:uLnTx/>
                <a:uFillTx/>
                <a:latin typeface="Barlow Bold Bold"/>
                <a:ea typeface="+mn-ea"/>
                <a:cs typeface="+mn-cs"/>
              </a:rPr>
              <a:t> Stress. The National Child </a:t>
            </a:r>
            <a:r>
              <a:rPr kumimoji="0" lang="de-DE" sz="1400" b="0" i="0" u="none" strike="noStrike" kern="1200" cap="none" spc="0" normalizeH="0" baseline="0" noProof="0" dirty="0" err="1">
                <a:ln>
                  <a:noFill/>
                </a:ln>
                <a:solidFill>
                  <a:srgbClr val="1F497D">
                    <a:lumMod val="60000"/>
                    <a:lumOff val="40000"/>
                  </a:srgbClr>
                </a:solidFill>
                <a:effectLst/>
                <a:uLnTx/>
                <a:uFillTx/>
                <a:latin typeface="Barlow Bold Bold"/>
                <a:ea typeface="+mn-ea"/>
                <a:cs typeface="+mn-cs"/>
              </a:rPr>
              <a:t>Traumatic</a:t>
            </a:r>
            <a:r>
              <a:rPr kumimoji="0" lang="de-DE" sz="1400" b="0" i="0" u="none" strike="noStrike" kern="1200" cap="none" spc="0" normalizeH="0" baseline="0" noProof="0" dirty="0">
                <a:ln>
                  <a:noFill/>
                </a:ln>
                <a:solidFill>
                  <a:srgbClr val="1F497D">
                    <a:lumMod val="60000"/>
                    <a:lumOff val="40000"/>
                  </a:srgbClr>
                </a:solidFill>
                <a:effectLst/>
                <a:uLnTx/>
                <a:uFillTx/>
                <a:latin typeface="Barlow Bold Bold"/>
                <a:ea typeface="+mn-ea"/>
                <a:cs typeface="+mn-cs"/>
              </a:rPr>
              <a:t> Stress Network. </a:t>
            </a:r>
            <a:endParaRPr kumimoji="0" lang="en-US" sz="1400" b="0" i="0" u="none" strike="noStrike" kern="1200" cap="none" spc="0" normalizeH="0" baseline="0" noProof="0" dirty="0">
              <a:ln>
                <a:noFill/>
              </a:ln>
              <a:solidFill>
                <a:srgbClr val="1F497D">
                  <a:lumMod val="60000"/>
                  <a:lumOff val="40000"/>
                </a:srgbClr>
              </a:solidFill>
              <a:effectLst/>
              <a:uLnTx/>
              <a:uFillTx/>
              <a:latin typeface="Barlow Bold Bold"/>
              <a:ea typeface="+mn-ea"/>
              <a:cs typeface="+mn-cs"/>
            </a:endParaRPr>
          </a:p>
        </p:txBody>
      </p:sp>
      <p:sp>
        <p:nvSpPr>
          <p:cNvPr id="6" name="TextBox 6"/>
          <p:cNvSpPr txBox="1"/>
          <p:nvPr/>
        </p:nvSpPr>
        <p:spPr>
          <a:xfrm>
            <a:off x="4343400" y="946483"/>
            <a:ext cx="9848404" cy="1282402"/>
          </a:xfrm>
          <a:prstGeom prst="rect">
            <a:avLst/>
          </a:prstGeom>
        </p:spPr>
        <p:txBody>
          <a:bodyPr lIns="0" tIns="0" rIns="0" bIns="0" rtlCol="0" anchor="t">
            <a:spAutoFit/>
          </a:bodyPr>
          <a:lstStyle/>
          <a:p>
            <a:pPr marL="0" marR="0" lvl="0" indent="0" algn="ctr" defTabSz="914400" rtl="0" eaLnBrk="1" fontAlgn="auto" latinLnBrk="0" hangingPunct="1">
              <a:lnSpc>
                <a:spcPts val="5041"/>
              </a:lnSpc>
              <a:spcBef>
                <a:spcPct val="0"/>
              </a:spcBef>
              <a:spcAft>
                <a:spcPts val="0"/>
              </a:spcAft>
              <a:buClrTx/>
              <a:buSzTx/>
              <a:buFontTx/>
              <a:buNone/>
              <a:tabLst/>
              <a:defRPr/>
            </a:pPr>
            <a:r>
              <a:rPr kumimoji="0" lang="de-DE" sz="4201" b="0" i="0" u="none" strike="noStrike" kern="1200" cap="none" spc="0" normalizeH="0" baseline="0" noProof="0" dirty="0">
                <a:ln>
                  <a:noFill/>
                </a:ln>
                <a:solidFill>
                  <a:srgbClr val="FF6E79"/>
                </a:solidFill>
                <a:effectLst>
                  <a:outerShdw blurRad="38100" dist="38100" dir="2700000" algn="tl">
                    <a:srgbClr val="000000">
                      <a:alpha val="43137"/>
                    </a:srgbClr>
                  </a:outerShdw>
                </a:effectLst>
                <a:uLnTx/>
                <a:uFillTx/>
                <a:latin typeface="Barlow Bold"/>
                <a:ea typeface="+mn-ea"/>
                <a:cs typeface="+mn-cs"/>
              </a:rPr>
              <a:t>Wie sieht Resilienz bei Kindern aus?</a:t>
            </a:r>
          </a:p>
          <a:p>
            <a:pPr marL="0" marR="0" lvl="0" indent="0" algn="ctr" defTabSz="914400" rtl="0" eaLnBrk="1" fontAlgn="auto" latinLnBrk="0" hangingPunct="1">
              <a:lnSpc>
                <a:spcPts val="5041"/>
              </a:lnSpc>
              <a:spcBef>
                <a:spcPct val="0"/>
              </a:spcBef>
              <a:spcAft>
                <a:spcPts val="0"/>
              </a:spcAft>
              <a:buClrTx/>
              <a:buSzTx/>
              <a:buFontTx/>
              <a:buNone/>
              <a:tabLst/>
              <a:defRPr/>
            </a:pPr>
            <a:endParaRPr kumimoji="0" lang="en-US" sz="4201" b="0" i="0" u="none" strike="noStrike" kern="1200" cap="none" spc="0" normalizeH="0" baseline="0" noProof="0" dirty="0">
              <a:ln>
                <a:noFill/>
              </a:ln>
              <a:solidFill>
                <a:srgbClr val="FF6E79"/>
              </a:solidFill>
              <a:effectLst>
                <a:outerShdw blurRad="38100" dist="38100" dir="2700000" algn="tl">
                  <a:srgbClr val="000000">
                    <a:alpha val="43137"/>
                  </a:srgbClr>
                </a:outerShdw>
              </a:effectLst>
              <a:uLnTx/>
              <a:uFillTx/>
              <a:latin typeface="Barlow Bold"/>
              <a:ea typeface="+mn-ea"/>
              <a:cs typeface="+mn-cs"/>
            </a:endParaRP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155594" y="6477253"/>
            <a:ext cx="6528816" cy="3644267"/>
          </a:xfrm>
          <a:prstGeom prst="rect">
            <a:avLst/>
          </a:prstGeom>
        </p:spPr>
      </p:pic>
      <p:sp>
        <p:nvSpPr>
          <p:cNvPr id="8" name="Foliennummernplatzhalt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5021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1D4DD"/>
        </a:solidFill>
        <a:effectLst/>
      </p:bgPr>
    </p:bg>
    <p:spTree>
      <p:nvGrpSpPr>
        <p:cNvPr id="1" name=""/>
        <p:cNvGrpSpPr/>
        <p:nvPr/>
      </p:nvGrpSpPr>
      <p:grpSpPr>
        <a:xfrm>
          <a:off x="0" y="0"/>
          <a:ext cx="0" cy="0"/>
          <a:chOff x="0" y="0"/>
          <a:chExt cx="0" cy="0"/>
        </a:xfrm>
      </p:grpSpPr>
      <p:grpSp>
        <p:nvGrpSpPr>
          <p:cNvPr id="2" name="Group 2"/>
          <p:cNvGrpSpPr/>
          <p:nvPr/>
        </p:nvGrpSpPr>
        <p:grpSpPr>
          <a:xfrm>
            <a:off x="2903559" y="1471322"/>
            <a:ext cx="12705110" cy="1646659"/>
            <a:chOff x="0" y="0"/>
            <a:chExt cx="3732494" cy="660400"/>
          </a:xfrm>
        </p:grpSpPr>
        <p:sp>
          <p:nvSpPr>
            <p:cNvPr id="3" name="Freeform 3"/>
            <p:cNvSpPr/>
            <p:nvPr/>
          </p:nvSpPr>
          <p:spPr>
            <a:xfrm>
              <a:off x="0" y="0"/>
              <a:ext cx="3732494" cy="660400"/>
            </a:xfrm>
            <a:custGeom>
              <a:avLst/>
              <a:gdLst/>
              <a:ahLst/>
              <a:cxnLst/>
              <a:rect l="l" t="t" r="r" b="b"/>
              <a:pathLst>
                <a:path w="3732494" h="660400">
                  <a:moveTo>
                    <a:pt x="3608034" y="660400"/>
                  </a:moveTo>
                  <a:lnTo>
                    <a:pt x="124460" y="660400"/>
                  </a:lnTo>
                  <a:cubicBezTo>
                    <a:pt x="55880" y="660400"/>
                    <a:pt x="0" y="604520"/>
                    <a:pt x="0" y="535940"/>
                  </a:cubicBezTo>
                  <a:lnTo>
                    <a:pt x="0" y="124460"/>
                  </a:lnTo>
                  <a:cubicBezTo>
                    <a:pt x="0" y="55880"/>
                    <a:pt x="55880" y="0"/>
                    <a:pt x="124460" y="0"/>
                  </a:cubicBezTo>
                  <a:lnTo>
                    <a:pt x="3608034" y="0"/>
                  </a:lnTo>
                  <a:cubicBezTo>
                    <a:pt x="3676614" y="0"/>
                    <a:pt x="3732494" y="55880"/>
                    <a:pt x="3732494" y="124460"/>
                  </a:cubicBezTo>
                  <a:lnTo>
                    <a:pt x="3732494" y="535940"/>
                  </a:lnTo>
                  <a:cubicBezTo>
                    <a:pt x="3732494" y="604520"/>
                    <a:pt x="3676614" y="660400"/>
                    <a:pt x="3608034" y="660400"/>
                  </a:cubicBezTo>
                  <a:close/>
                </a:path>
              </a:pathLst>
            </a:custGeom>
            <a:solidFill>
              <a:srgbClr val="FFFFFF"/>
            </a:solidFill>
          </p:spPr>
        </p:sp>
      </p:grpSp>
      <p:sp>
        <p:nvSpPr>
          <p:cNvPr id="4" name="TextBox 4"/>
          <p:cNvSpPr txBox="1"/>
          <p:nvPr/>
        </p:nvSpPr>
        <p:spPr>
          <a:xfrm>
            <a:off x="4628636" y="1801714"/>
            <a:ext cx="10970094" cy="1013098"/>
          </a:xfrm>
          <a:prstGeom prst="rect">
            <a:avLst/>
          </a:prstGeom>
        </p:spPr>
        <p:txBody>
          <a:bodyPr wrap="square" lIns="0" tIns="0" rIns="0" bIns="0" rtlCol="0" anchor="t">
            <a:spAutoFit/>
          </a:bodyPr>
          <a:lstStyle/>
          <a:p>
            <a:pPr marL="0" marR="0" lvl="0" indent="0" algn="l" defTabSz="914400" rtl="0" eaLnBrk="1" fontAlgn="auto" latinLnBrk="0" hangingPunct="1">
              <a:lnSpc>
                <a:spcPts val="7859"/>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DD7373"/>
                </a:solidFill>
                <a:effectLst>
                  <a:outerShdw blurRad="38100" dist="38100" dir="2700000" algn="tl">
                    <a:srgbClr val="000000">
                      <a:alpha val="43137"/>
                    </a:srgbClr>
                  </a:outerShdw>
                </a:effectLst>
                <a:uLnTx/>
                <a:uFillTx/>
                <a:latin typeface="Barlow Bold"/>
                <a:ea typeface="+mn-ea"/>
                <a:cs typeface="+mn-cs"/>
              </a:rPr>
              <a:t>Physische</a:t>
            </a:r>
            <a:r>
              <a:rPr kumimoji="0" lang="en-US" sz="4800" b="0" i="0" u="none" strike="noStrike" kern="1200" cap="none" spc="0" normalizeH="0" baseline="0" noProof="0" dirty="0" smtClean="0">
                <a:ln>
                  <a:noFill/>
                </a:ln>
                <a:solidFill>
                  <a:srgbClr val="DD7373"/>
                </a:solidFill>
                <a:effectLst>
                  <a:outerShdw blurRad="38100" dist="38100" dir="2700000" algn="tl">
                    <a:srgbClr val="000000">
                      <a:alpha val="43137"/>
                    </a:srgbClr>
                  </a:outerShdw>
                </a:effectLst>
                <a:uLnTx/>
                <a:uFillTx/>
                <a:latin typeface="Barlow Bold"/>
                <a:ea typeface="+mn-ea"/>
                <a:cs typeface="+mn-cs"/>
              </a:rPr>
              <a:t>/</a:t>
            </a:r>
            <a:r>
              <a:rPr kumimoji="0" lang="en-US" sz="4800" b="0" i="0" u="none" strike="noStrike" kern="1200" cap="none" spc="0" normalizeH="0" baseline="0" noProof="0" dirty="0" err="1" smtClean="0">
                <a:ln>
                  <a:noFill/>
                </a:ln>
                <a:solidFill>
                  <a:srgbClr val="DD7373"/>
                </a:solidFill>
                <a:effectLst>
                  <a:outerShdw blurRad="38100" dist="38100" dir="2700000" algn="tl">
                    <a:srgbClr val="000000">
                      <a:alpha val="43137"/>
                    </a:srgbClr>
                  </a:outerShdw>
                </a:effectLst>
                <a:uLnTx/>
                <a:uFillTx/>
                <a:latin typeface="Barlow Bold"/>
                <a:ea typeface="+mn-ea"/>
                <a:cs typeface="+mn-cs"/>
              </a:rPr>
              <a:t>Psychische</a:t>
            </a:r>
            <a:r>
              <a:rPr kumimoji="0" lang="en-US" sz="4800" b="0" i="0" u="none" strike="noStrike" kern="1200" cap="none" spc="0" normalizeH="0" baseline="0" noProof="0" dirty="0" smtClean="0">
                <a:ln>
                  <a:noFill/>
                </a:ln>
                <a:solidFill>
                  <a:srgbClr val="DD7373"/>
                </a:solidFill>
                <a:effectLst>
                  <a:outerShdw blurRad="38100" dist="38100" dir="2700000" algn="tl">
                    <a:srgbClr val="000000">
                      <a:alpha val="43137"/>
                    </a:srgbClr>
                  </a:outerShdw>
                </a:effectLst>
                <a:uLnTx/>
                <a:uFillTx/>
                <a:latin typeface="Barlow Bold"/>
                <a:ea typeface="+mn-ea"/>
                <a:cs typeface="+mn-cs"/>
              </a:rPr>
              <a:t> </a:t>
            </a:r>
            <a:r>
              <a:rPr kumimoji="0" lang="en-US" sz="4800" b="0" i="0" u="none" strike="noStrike" kern="1200" cap="none" spc="0" normalizeH="0" baseline="0" noProof="0" dirty="0" err="1">
                <a:ln>
                  <a:noFill/>
                </a:ln>
                <a:solidFill>
                  <a:srgbClr val="DD7373"/>
                </a:solidFill>
                <a:effectLst>
                  <a:outerShdw blurRad="38100" dist="38100" dir="2700000" algn="tl">
                    <a:srgbClr val="000000">
                      <a:alpha val="43137"/>
                    </a:srgbClr>
                  </a:outerShdw>
                </a:effectLst>
                <a:uLnTx/>
                <a:uFillTx/>
                <a:latin typeface="Barlow Bold"/>
                <a:ea typeface="+mn-ea"/>
                <a:cs typeface="+mn-cs"/>
              </a:rPr>
              <a:t>Sicherheit</a:t>
            </a:r>
            <a:r>
              <a:rPr kumimoji="0" lang="en-US" sz="4800" b="0" i="0" u="none" strike="noStrike" kern="1200" cap="none" spc="0" normalizeH="0" baseline="0" noProof="0" dirty="0">
                <a:ln>
                  <a:noFill/>
                </a:ln>
                <a:solidFill>
                  <a:srgbClr val="DD7373"/>
                </a:solidFill>
                <a:effectLst>
                  <a:outerShdw blurRad="38100" dist="38100" dir="2700000" algn="tl">
                    <a:srgbClr val="000000">
                      <a:alpha val="43137"/>
                    </a:srgbClr>
                  </a:outerShdw>
                </a:effectLst>
                <a:uLnTx/>
                <a:uFillTx/>
                <a:latin typeface="Barlow Bold"/>
                <a:ea typeface="+mn-ea"/>
                <a:cs typeface="+mn-cs"/>
              </a:rPr>
              <a:t> </a:t>
            </a:r>
          </a:p>
        </p:txBody>
      </p:sp>
      <p:grpSp>
        <p:nvGrpSpPr>
          <p:cNvPr id="5" name="Group 5"/>
          <p:cNvGrpSpPr/>
          <p:nvPr/>
        </p:nvGrpSpPr>
        <p:grpSpPr>
          <a:xfrm>
            <a:off x="4628636" y="3780698"/>
            <a:ext cx="8303423" cy="1427533"/>
            <a:chOff x="0" y="0"/>
            <a:chExt cx="3841298" cy="660400"/>
          </a:xfrm>
        </p:grpSpPr>
        <p:sp>
          <p:nvSpPr>
            <p:cNvPr id="6" name="Freeform 6"/>
            <p:cNvSpPr/>
            <p:nvPr/>
          </p:nvSpPr>
          <p:spPr>
            <a:xfrm>
              <a:off x="0" y="0"/>
              <a:ext cx="3841298" cy="660400"/>
            </a:xfrm>
            <a:custGeom>
              <a:avLst/>
              <a:gdLst/>
              <a:ahLst/>
              <a:cxnLst/>
              <a:rect l="l" t="t" r="r" b="b"/>
              <a:pathLst>
                <a:path w="3841298" h="660400">
                  <a:moveTo>
                    <a:pt x="3716838" y="660400"/>
                  </a:moveTo>
                  <a:lnTo>
                    <a:pt x="124460" y="660400"/>
                  </a:lnTo>
                  <a:cubicBezTo>
                    <a:pt x="55880" y="660400"/>
                    <a:pt x="0" y="604520"/>
                    <a:pt x="0" y="535940"/>
                  </a:cubicBezTo>
                  <a:lnTo>
                    <a:pt x="0" y="124460"/>
                  </a:lnTo>
                  <a:cubicBezTo>
                    <a:pt x="0" y="55880"/>
                    <a:pt x="55880" y="0"/>
                    <a:pt x="124460" y="0"/>
                  </a:cubicBezTo>
                  <a:lnTo>
                    <a:pt x="3716839" y="0"/>
                  </a:lnTo>
                  <a:cubicBezTo>
                    <a:pt x="3785419" y="0"/>
                    <a:pt x="3841298" y="55880"/>
                    <a:pt x="3841298" y="124460"/>
                  </a:cubicBezTo>
                  <a:lnTo>
                    <a:pt x="3841298" y="535940"/>
                  </a:lnTo>
                  <a:cubicBezTo>
                    <a:pt x="3841298" y="604520"/>
                    <a:pt x="3785419" y="660400"/>
                    <a:pt x="3716839" y="660400"/>
                  </a:cubicBezTo>
                  <a:close/>
                </a:path>
              </a:pathLst>
            </a:custGeom>
            <a:solidFill>
              <a:srgbClr val="FFFFFF"/>
            </a:solidFill>
          </p:spPr>
        </p:sp>
      </p:grpSp>
      <p:grpSp>
        <p:nvGrpSpPr>
          <p:cNvPr id="9" name="Group 9"/>
          <p:cNvGrpSpPr/>
          <p:nvPr/>
        </p:nvGrpSpPr>
        <p:grpSpPr>
          <a:xfrm>
            <a:off x="4669928" y="5870949"/>
            <a:ext cx="8068229" cy="1427533"/>
            <a:chOff x="0" y="0"/>
            <a:chExt cx="3732494" cy="660400"/>
          </a:xfrm>
        </p:grpSpPr>
        <p:sp>
          <p:nvSpPr>
            <p:cNvPr id="10" name="Freeform 10"/>
            <p:cNvSpPr/>
            <p:nvPr/>
          </p:nvSpPr>
          <p:spPr>
            <a:xfrm>
              <a:off x="0" y="0"/>
              <a:ext cx="3732494" cy="660400"/>
            </a:xfrm>
            <a:custGeom>
              <a:avLst/>
              <a:gdLst/>
              <a:ahLst/>
              <a:cxnLst/>
              <a:rect l="l" t="t" r="r" b="b"/>
              <a:pathLst>
                <a:path w="3732494" h="660400">
                  <a:moveTo>
                    <a:pt x="3608034" y="660400"/>
                  </a:moveTo>
                  <a:lnTo>
                    <a:pt x="124460" y="660400"/>
                  </a:lnTo>
                  <a:cubicBezTo>
                    <a:pt x="55880" y="660400"/>
                    <a:pt x="0" y="604520"/>
                    <a:pt x="0" y="535940"/>
                  </a:cubicBezTo>
                  <a:lnTo>
                    <a:pt x="0" y="124460"/>
                  </a:lnTo>
                  <a:cubicBezTo>
                    <a:pt x="0" y="55880"/>
                    <a:pt x="55880" y="0"/>
                    <a:pt x="124460" y="0"/>
                  </a:cubicBezTo>
                  <a:lnTo>
                    <a:pt x="3608034" y="0"/>
                  </a:lnTo>
                  <a:cubicBezTo>
                    <a:pt x="3676614" y="0"/>
                    <a:pt x="3732494" y="55880"/>
                    <a:pt x="3732494" y="124460"/>
                  </a:cubicBezTo>
                  <a:lnTo>
                    <a:pt x="3732494" y="535940"/>
                  </a:lnTo>
                  <a:cubicBezTo>
                    <a:pt x="3732494" y="604520"/>
                    <a:pt x="3676614" y="660400"/>
                    <a:pt x="3608034" y="660400"/>
                  </a:cubicBezTo>
                  <a:close/>
                </a:path>
              </a:pathLst>
            </a:custGeom>
            <a:solidFill>
              <a:srgbClr val="FFFFFF"/>
            </a:solidFill>
          </p:spPr>
        </p:sp>
      </p:grpSp>
      <p:sp>
        <p:nvSpPr>
          <p:cNvPr id="12" name="TextBox 12"/>
          <p:cNvSpPr txBox="1"/>
          <p:nvPr/>
        </p:nvSpPr>
        <p:spPr>
          <a:xfrm>
            <a:off x="6553200" y="6078166"/>
            <a:ext cx="5405829" cy="927818"/>
          </a:xfrm>
          <a:prstGeom prst="rect">
            <a:avLst/>
          </a:prstGeom>
        </p:spPr>
        <p:txBody>
          <a:bodyPr wrap="square" lIns="0" tIns="0" rIns="0" bIns="0" rtlCol="0" anchor="t">
            <a:spAutoFit/>
          </a:bodyPr>
          <a:lstStyle/>
          <a:p>
            <a:pPr marL="0" marR="0" lvl="0" indent="0" algn="l" defTabSz="914400" rtl="0" eaLnBrk="1" fontAlgn="auto" latinLnBrk="0" hangingPunct="1">
              <a:lnSpc>
                <a:spcPts val="7859"/>
              </a:lnSpc>
              <a:spcBef>
                <a:spcPts val="0"/>
              </a:spcBef>
              <a:spcAft>
                <a:spcPts val="0"/>
              </a:spcAft>
              <a:buClrTx/>
              <a:buSzTx/>
              <a:buFontTx/>
              <a:buNone/>
              <a:tabLst/>
              <a:defRPr/>
            </a:pPr>
            <a:r>
              <a:rPr lang="en-US" sz="6549" noProof="0" dirty="0" err="1" smtClean="0">
                <a:solidFill>
                  <a:srgbClr val="3878D3"/>
                </a:solidFill>
                <a:effectLst>
                  <a:outerShdw blurRad="38100" dist="38100" dir="2700000" algn="tl">
                    <a:srgbClr val="000000">
                      <a:alpha val="43137"/>
                    </a:srgbClr>
                  </a:outerShdw>
                </a:effectLst>
                <a:latin typeface="Barlow Bold"/>
              </a:rPr>
              <a:t>Bindungen</a:t>
            </a:r>
            <a:endParaRPr kumimoji="0" lang="en-US" sz="6549" b="0" i="0" u="none" strike="noStrike" kern="1200" cap="none" spc="0" normalizeH="0" baseline="0" noProof="0" dirty="0">
              <a:ln>
                <a:noFill/>
              </a:ln>
              <a:solidFill>
                <a:srgbClr val="3878D3"/>
              </a:solidFill>
              <a:effectLst>
                <a:outerShdw blurRad="38100" dist="38100" dir="2700000" algn="tl">
                  <a:srgbClr val="000000">
                    <a:alpha val="43137"/>
                  </a:srgbClr>
                </a:outerShdw>
              </a:effectLst>
              <a:uLnTx/>
              <a:uFillTx/>
              <a:latin typeface="Barlow Bold"/>
              <a:ea typeface="+mn-ea"/>
              <a:cs typeface="+mn-cs"/>
            </a:endParaRPr>
          </a:p>
        </p:txBody>
      </p:sp>
      <p:sp>
        <p:nvSpPr>
          <p:cNvPr id="13" name="TextBox 13"/>
          <p:cNvSpPr txBox="1"/>
          <p:nvPr/>
        </p:nvSpPr>
        <p:spPr>
          <a:xfrm>
            <a:off x="4976308" y="3871820"/>
            <a:ext cx="7919383" cy="913712"/>
          </a:xfrm>
          <a:prstGeom prst="rect">
            <a:avLst/>
          </a:prstGeom>
        </p:spPr>
        <p:txBody>
          <a:bodyPr lIns="0" tIns="0" rIns="0" bIns="0" rtlCol="0" anchor="t">
            <a:spAutoFit/>
          </a:bodyPr>
          <a:lstStyle/>
          <a:p>
            <a:pPr marL="0" marR="0" lvl="0" indent="0" algn="l" defTabSz="914400" rtl="0" eaLnBrk="1" fontAlgn="auto" latinLnBrk="0" hangingPunct="1">
              <a:lnSpc>
                <a:spcPts val="7859"/>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555CB3"/>
                </a:solidFill>
                <a:effectLst>
                  <a:outerShdw blurRad="38100" dist="38100" dir="2700000" algn="tl">
                    <a:srgbClr val="000000">
                      <a:alpha val="43137"/>
                    </a:srgbClr>
                  </a:outerShdw>
                </a:effectLst>
                <a:uLnTx/>
                <a:uFillTx/>
                <a:latin typeface="Barlow Bold"/>
                <a:ea typeface="+mn-ea"/>
                <a:cs typeface="+mn-cs"/>
              </a:rPr>
              <a:t>Emotionaler</a:t>
            </a:r>
            <a:r>
              <a:rPr kumimoji="0" lang="en-US" sz="6000" b="0" i="0" u="none" strike="noStrike" kern="1200" cap="none" spc="0" normalizeH="0" baseline="0" noProof="0" dirty="0">
                <a:ln>
                  <a:noFill/>
                </a:ln>
                <a:solidFill>
                  <a:srgbClr val="555CB3"/>
                </a:solidFill>
                <a:effectLst>
                  <a:outerShdw blurRad="38100" dist="38100" dir="2700000" algn="tl">
                    <a:srgbClr val="000000">
                      <a:alpha val="43137"/>
                    </a:srgbClr>
                  </a:outerShdw>
                </a:effectLst>
                <a:uLnTx/>
                <a:uFillTx/>
                <a:latin typeface="Barlow Bold"/>
                <a:ea typeface="+mn-ea"/>
                <a:cs typeface="+mn-cs"/>
              </a:rPr>
              <a:t> Container</a:t>
            </a:r>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301526" y="3901068"/>
            <a:ext cx="4755417" cy="4099497"/>
          </a:xfrm>
          <a:prstGeom prst="rect">
            <a:avLst/>
          </a:prstGeom>
        </p:spPr>
      </p:pic>
      <p:sp>
        <p:nvSpPr>
          <p:cNvPr id="15" name="Foliennummernplatzhalter 1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6128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3886200" y="853435"/>
            <a:ext cx="10439400" cy="1242065"/>
            <a:chOff x="0" y="0"/>
            <a:chExt cx="3732494" cy="660400"/>
          </a:xfrm>
        </p:grpSpPr>
        <p:sp>
          <p:nvSpPr>
            <p:cNvPr id="3" name="Freeform 3"/>
            <p:cNvSpPr/>
            <p:nvPr/>
          </p:nvSpPr>
          <p:spPr>
            <a:xfrm>
              <a:off x="0" y="0"/>
              <a:ext cx="3732494" cy="660400"/>
            </a:xfrm>
            <a:custGeom>
              <a:avLst/>
              <a:gdLst/>
              <a:ahLst/>
              <a:cxnLst/>
              <a:rect l="l" t="t" r="r" b="b"/>
              <a:pathLst>
                <a:path w="3732494" h="660400">
                  <a:moveTo>
                    <a:pt x="3608034" y="660400"/>
                  </a:moveTo>
                  <a:lnTo>
                    <a:pt x="124460" y="660400"/>
                  </a:lnTo>
                  <a:cubicBezTo>
                    <a:pt x="55880" y="660400"/>
                    <a:pt x="0" y="604520"/>
                    <a:pt x="0" y="535940"/>
                  </a:cubicBezTo>
                  <a:lnTo>
                    <a:pt x="0" y="124460"/>
                  </a:lnTo>
                  <a:cubicBezTo>
                    <a:pt x="0" y="55880"/>
                    <a:pt x="55880" y="0"/>
                    <a:pt x="124460" y="0"/>
                  </a:cubicBezTo>
                  <a:lnTo>
                    <a:pt x="3608034" y="0"/>
                  </a:lnTo>
                  <a:cubicBezTo>
                    <a:pt x="3676614" y="0"/>
                    <a:pt x="3732494" y="55880"/>
                    <a:pt x="3732494" y="124460"/>
                  </a:cubicBezTo>
                  <a:lnTo>
                    <a:pt x="3732494" y="535940"/>
                  </a:lnTo>
                  <a:cubicBezTo>
                    <a:pt x="3732494" y="604520"/>
                    <a:pt x="3676614" y="660400"/>
                    <a:pt x="3608034" y="660400"/>
                  </a:cubicBezTo>
                  <a:close/>
                </a:path>
              </a:pathLst>
            </a:custGeom>
            <a:solidFill>
              <a:srgbClr val="FFFFFF"/>
            </a:solidFill>
          </p:spPr>
        </p:sp>
      </p:grpSp>
      <p:sp>
        <p:nvSpPr>
          <p:cNvPr id="4" name="TextBox 4"/>
          <p:cNvSpPr txBox="1"/>
          <p:nvPr/>
        </p:nvSpPr>
        <p:spPr>
          <a:xfrm>
            <a:off x="4191000" y="1025305"/>
            <a:ext cx="10363200" cy="898323"/>
          </a:xfrm>
          <a:prstGeom prst="rect">
            <a:avLst/>
          </a:prstGeom>
        </p:spPr>
        <p:txBody>
          <a:bodyPr wrap="square" lIns="0" tIns="0" rIns="0" bIns="0" rtlCol="0" anchor="t">
            <a:spAutoFit/>
          </a:bodyPr>
          <a:lstStyle/>
          <a:p>
            <a:pPr marL="0" marR="0" lvl="0" indent="0" algn="l" defTabSz="914400" rtl="0" eaLnBrk="1" fontAlgn="auto" latinLnBrk="0" hangingPunct="1">
              <a:lnSpc>
                <a:spcPts val="7859"/>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srgbClr val="001889"/>
                </a:solidFill>
                <a:effectLst>
                  <a:outerShdw blurRad="38100" dist="38100" dir="2700000" algn="tl">
                    <a:srgbClr val="000000">
                      <a:alpha val="43137"/>
                    </a:srgbClr>
                  </a:outerShdw>
                </a:effectLst>
                <a:uLnTx/>
                <a:uFillTx/>
                <a:latin typeface="Barlow Bold"/>
                <a:ea typeface="+mn-ea"/>
                <a:cs typeface="+mn-cs"/>
              </a:rPr>
              <a:t> </a:t>
            </a:r>
            <a:r>
              <a:rPr lang="en-US" sz="5400" dirty="0">
                <a:solidFill>
                  <a:srgbClr val="001889"/>
                </a:solidFill>
                <a:effectLst>
                  <a:outerShdw blurRad="38100" dist="38100" dir="2700000" algn="tl">
                    <a:srgbClr val="000000">
                      <a:alpha val="43137"/>
                    </a:srgbClr>
                  </a:outerShdw>
                </a:effectLst>
                <a:latin typeface="Barlow Bold"/>
              </a:rPr>
              <a:t> </a:t>
            </a:r>
            <a:r>
              <a:rPr lang="en-US" sz="5400" dirty="0" smtClean="0">
                <a:solidFill>
                  <a:srgbClr val="001889"/>
                </a:solidFill>
                <a:effectLst>
                  <a:outerShdw blurRad="38100" dist="38100" dir="2700000" algn="tl">
                    <a:srgbClr val="000000">
                      <a:alpha val="43137"/>
                    </a:srgbClr>
                  </a:outerShdw>
                </a:effectLst>
                <a:latin typeface="Barlow Bold"/>
              </a:rPr>
              <a:t>                    </a:t>
            </a:r>
            <a:r>
              <a:rPr kumimoji="0" lang="en-US" sz="5400" b="0" i="0" u="none" strike="noStrike" kern="1200" cap="none" spc="0" normalizeH="0" baseline="0" noProof="0" dirty="0" err="1" smtClean="0">
                <a:ln>
                  <a:noFill/>
                </a:ln>
                <a:solidFill>
                  <a:srgbClr val="001889"/>
                </a:solidFill>
                <a:effectLst>
                  <a:outerShdw blurRad="38100" dist="38100" dir="2700000" algn="tl">
                    <a:srgbClr val="000000">
                      <a:alpha val="43137"/>
                    </a:srgbClr>
                  </a:outerShdw>
                </a:effectLst>
                <a:uLnTx/>
                <a:uFillTx/>
                <a:latin typeface="Barlow Bold"/>
                <a:ea typeface="+mn-ea"/>
                <a:cs typeface="+mn-cs"/>
              </a:rPr>
              <a:t>Sicherheit</a:t>
            </a:r>
            <a:endParaRPr kumimoji="0" lang="en-US" sz="5400" b="0" i="0" u="none" strike="noStrike" kern="1200" cap="none" spc="0" normalizeH="0" baseline="0" noProof="0" dirty="0">
              <a:ln>
                <a:noFill/>
              </a:ln>
              <a:solidFill>
                <a:srgbClr val="001889"/>
              </a:solidFill>
              <a:effectLst>
                <a:outerShdw blurRad="38100" dist="38100" dir="2700000" algn="tl">
                  <a:srgbClr val="000000">
                    <a:alpha val="43137"/>
                  </a:srgbClr>
                </a:outerShdw>
              </a:effectLst>
              <a:uLnTx/>
              <a:uFillTx/>
              <a:latin typeface="Barlow Bold"/>
              <a:ea typeface="+mn-ea"/>
              <a:cs typeface="+mn-cs"/>
            </a:endParaRPr>
          </a:p>
        </p:txBody>
      </p:sp>
      <p:grpSp>
        <p:nvGrpSpPr>
          <p:cNvPr id="5" name="Group 5"/>
          <p:cNvGrpSpPr/>
          <p:nvPr/>
        </p:nvGrpSpPr>
        <p:grpSpPr>
          <a:xfrm>
            <a:off x="3581400" y="3009900"/>
            <a:ext cx="12496800" cy="4953000"/>
            <a:chOff x="0" y="0"/>
            <a:chExt cx="12656907" cy="5727174"/>
          </a:xfrm>
        </p:grpSpPr>
        <p:sp>
          <p:nvSpPr>
            <p:cNvPr id="6" name="Freeform 6"/>
            <p:cNvSpPr/>
            <p:nvPr/>
          </p:nvSpPr>
          <p:spPr>
            <a:xfrm>
              <a:off x="0" y="0"/>
              <a:ext cx="12656907" cy="5727174"/>
            </a:xfrm>
            <a:custGeom>
              <a:avLst/>
              <a:gdLst/>
              <a:ahLst/>
              <a:cxnLst/>
              <a:rect l="l" t="t" r="r" b="b"/>
              <a:pathLst>
                <a:path w="12656907" h="5727174">
                  <a:moveTo>
                    <a:pt x="496570" y="0"/>
                  </a:moveTo>
                  <a:lnTo>
                    <a:pt x="496570" y="5727174"/>
                  </a:lnTo>
                  <a:lnTo>
                    <a:pt x="10910657" y="5727174"/>
                  </a:lnTo>
                  <a:lnTo>
                    <a:pt x="10910657" y="0"/>
                  </a:lnTo>
                  <a:cubicBezTo>
                    <a:pt x="10910657" y="0"/>
                    <a:pt x="496570" y="0"/>
                    <a:pt x="496570" y="0"/>
                  </a:cubicBezTo>
                  <a:close/>
                  <a:moveTo>
                    <a:pt x="11407227" y="3178284"/>
                  </a:moveTo>
                  <a:lnTo>
                    <a:pt x="11407227" y="508911"/>
                  </a:lnTo>
                  <a:cubicBezTo>
                    <a:pt x="11407227" y="222250"/>
                    <a:pt x="11184977" y="0"/>
                    <a:pt x="10910657" y="0"/>
                  </a:cubicBezTo>
                  <a:lnTo>
                    <a:pt x="10910657" y="5727174"/>
                  </a:lnTo>
                  <a:cubicBezTo>
                    <a:pt x="11184977" y="5727174"/>
                    <a:pt x="11407227" y="5504924"/>
                    <a:pt x="11407227" y="5230604"/>
                  </a:cubicBezTo>
                  <a:lnTo>
                    <a:pt x="11407227" y="3650724"/>
                  </a:lnTo>
                  <a:cubicBezTo>
                    <a:pt x="11915227" y="3665964"/>
                    <a:pt x="12419417" y="3641834"/>
                    <a:pt x="12656907" y="3685014"/>
                  </a:cubicBezTo>
                  <a:cubicBezTo>
                    <a:pt x="12253047" y="3498324"/>
                    <a:pt x="11818707" y="3362434"/>
                    <a:pt x="11407227" y="3178284"/>
                  </a:cubicBezTo>
                  <a:close/>
                  <a:moveTo>
                    <a:pt x="0" y="508911"/>
                  </a:moveTo>
                  <a:lnTo>
                    <a:pt x="0" y="5230604"/>
                  </a:lnTo>
                  <a:cubicBezTo>
                    <a:pt x="0" y="5504924"/>
                    <a:pt x="222250" y="5727174"/>
                    <a:pt x="496570" y="5727174"/>
                  </a:cubicBezTo>
                  <a:lnTo>
                    <a:pt x="496570" y="0"/>
                  </a:lnTo>
                  <a:cubicBezTo>
                    <a:pt x="222250" y="0"/>
                    <a:pt x="0" y="222250"/>
                    <a:pt x="0" y="508911"/>
                  </a:cubicBezTo>
                  <a:close/>
                </a:path>
              </a:pathLst>
            </a:custGeom>
            <a:solidFill>
              <a:srgbClr val="FFFFFF"/>
            </a:solidFill>
          </p:spPr>
        </p:sp>
      </p:grpSp>
      <p:sp>
        <p:nvSpPr>
          <p:cNvPr id="7" name="TextBox 7"/>
          <p:cNvSpPr txBox="1"/>
          <p:nvPr/>
        </p:nvSpPr>
        <p:spPr>
          <a:xfrm>
            <a:off x="4038600" y="3039094"/>
            <a:ext cx="9747480" cy="4809009"/>
          </a:xfrm>
          <a:prstGeom prst="rect">
            <a:avLst/>
          </a:prstGeom>
        </p:spPr>
        <p:txBody>
          <a:bodyPr lIns="0" tIns="0" rIns="0" bIns="0" rtlCol="0" anchor="t">
            <a:spAutoFit/>
          </a:bodyPr>
          <a:lstStyle/>
          <a:p>
            <a:pPr marL="0" marR="0" lvl="0" indent="0" algn="ctr" defTabSz="914400" rtl="0" eaLnBrk="1" fontAlgn="auto" latinLnBrk="0" hangingPunct="1">
              <a:lnSpc>
                <a:spcPts val="7452"/>
              </a:lnSpc>
              <a:spcBef>
                <a:spcPct val="0"/>
              </a:spcBef>
              <a:spcAft>
                <a:spcPts val="0"/>
              </a:spcAft>
              <a:buClrTx/>
              <a:buSzTx/>
              <a:buFontTx/>
              <a:buNone/>
              <a:tabLst/>
              <a:defRPr/>
            </a:pPr>
            <a:r>
              <a:rPr kumimoji="0" lang="de-DE" sz="3200" b="0" i="0" u="none" strike="noStrike" kern="1200" cap="none" spc="0" normalizeH="0" baseline="0" noProof="0" dirty="0">
                <a:ln>
                  <a:noFill/>
                </a:ln>
                <a:solidFill>
                  <a:srgbClr val="001889"/>
                </a:solidFill>
                <a:effectLst/>
                <a:uLnTx/>
                <a:uFillTx/>
                <a:latin typeface="Arimo Bold" panose="020B0604020202020204" charset="0"/>
                <a:ea typeface="Arimo Bold" panose="020B0604020202020204" charset="0"/>
                <a:cs typeface="Arimo Bold" panose="020B0604020202020204" charset="0"/>
              </a:rPr>
              <a:t>Ein </a:t>
            </a:r>
            <a:r>
              <a:rPr lang="de-DE" sz="3200" dirty="0" smtClean="0">
                <a:solidFill>
                  <a:srgbClr val="001889"/>
                </a:solidFill>
                <a:latin typeface="Arimo Bold" panose="020B0604020202020204" charset="0"/>
                <a:ea typeface="Arimo Bold" panose="020B0604020202020204" charset="0"/>
                <a:cs typeface="Arimo Bold" panose="020B0604020202020204" charset="0"/>
              </a:rPr>
              <a:t>Aspekt von </a:t>
            </a:r>
            <a:r>
              <a:rPr kumimoji="0" lang="de-DE" sz="3200" b="0" i="0" u="none" strike="noStrike" kern="1200" cap="none" spc="0" normalizeH="0" baseline="0" noProof="0" dirty="0" smtClean="0">
                <a:ln>
                  <a:noFill/>
                </a:ln>
                <a:solidFill>
                  <a:srgbClr val="001889"/>
                </a:solidFill>
                <a:effectLst/>
                <a:uLnTx/>
                <a:uFillTx/>
                <a:latin typeface="Arimo Bold" panose="020B0604020202020204" charset="0"/>
                <a:ea typeface="Arimo Bold" panose="020B0604020202020204" charset="0"/>
                <a:cs typeface="Arimo Bold" panose="020B0604020202020204" charset="0"/>
              </a:rPr>
              <a:t>"Sicherheit</a:t>
            </a:r>
            <a:r>
              <a:rPr kumimoji="0" lang="de-DE" sz="3200" b="0" i="0" u="none" strike="noStrike" kern="1200" cap="none" spc="0" normalizeH="0" baseline="0" noProof="0" dirty="0">
                <a:ln>
                  <a:noFill/>
                </a:ln>
                <a:solidFill>
                  <a:srgbClr val="001889"/>
                </a:solidFill>
                <a:effectLst/>
                <a:uLnTx/>
                <a:uFillTx/>
                <a:latin typeface="Arimo Bold" panose="020B0604020202020204" charset="0"/>
                <a:ea typeface="Arimo Bold" panose="020B0604020202020204" charset="0"/>
                <a:cs typeface="Arimo Bold" panose="020B0604020202020204" charset="0"/>
              </a:rPr>
              <a:t>" </a:t>
            </a:r>
            <a:r>
              <a:rPr lang="de-DE" sz="3200" dirty="0" smtClean="0">
                <a:solidFill>
                  <a:srgbClr val="001889"/>
                </a:solidFill>
                <a:latin typeface="Arimo Bold" panose="020B0604020202020204" charset="0"/>
                <a:ea typeface="Arimo Bold" panose="020B0604020202020204" charset="0"/>
                <a:cs typeface="Arimo Bold" panose="020B0604020202020204" charset="0"/>
              </a:rPr>
              <a:t>ist die Schaffung eines sicheren Settings für die Gesprächsführung. Dazu gehört auch die Kompetenz der Weitervermittlung, wenn ein Kind sich bezüglich des Traumas öffnet.</a:t>
            </a:r>
            <a:endParaRPr kumimoji="0" lang="en-US" sz="3200" b="0" i="0" u="none" strike="noStrike" kern="1200" cap="none" spc="0" normalizeH="0" baseline="0" noProof="0" dirty="0">
              <a:ln>
                <a:noFill/>
              </a:ln>
              <a:solidFill>
                <a:srgbClr val="001889"/>
              </a:solidFill>
              <a:effectLst/>
              <a:uLnTx/>
              <a:uFillTx/>
              <a:latin typeface="Arimo Bold" panose="020B0604020202020204" charset="0"/>
              <a:ea typeface="Arimo Bold" panose="020B0604020202020204" charset="0"/>
              <a:cs typeface="Arimo Bold" panose="020B0604020202020204" charset="0"/>
            </a:endParaRP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411200" y="4838700"/>
            <a:ext cx="4313622" cy="5185427"/>
          </a:xfrm>
          <a:prstGeom prst="rect">
            <a:avLst/>
          </a:prstGeom>
        </p:spPr>
      </p:pic>
      <p:sp>
        <p:nvSpPr>
          <p:cNvPr id="9" name="Foliennummernplatzhalt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39701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4992288" y="160044"/>
            <a:ext cx="8303423" cy="1427533"/>
            <a:chOff x="0" y="0"/>
            <a:chExt cx="3841298" cy="660400"/>
          </a:xfrm>
        </p:grpSpPr>
        <p:sp>
          <p:nvSpPr>
            <p:cNvPr id="3" name="Freeform 3"/>
            <p:cNvSpPr/>
            <p:nvPr/>
          </p:nvSpPr>
          <p:spPr>
            <a:xfrm>
              <a:off x="0" y="0"/>
              <a:ext cx="3841298" cy="660400"/>
            </a:xfrm>
            <a:custGeom>
              <a:avLst/>
              <a:gdLst/>
              <a:ahLst/>
              <a:cxnLst/>
              <a:rect l="l" t="t" r="r" b="b"/>
              <a:pathLst>
                <a:path w="3841298" h="660400">
                  <a:moveTo>
                    <a:pt x="3716838" y="660400"/>
                  </a:moveTo>
                  <a:lnTo>
                    <a:pt x="124460" y="660400"/>
                  </a:lnTo>
                  <a:cubicBezTo>
                    <a:pt x="55880" y="660400"/>
                    <a:pt x="0" y="604520"/>
                    <a:pt x="0" y="535940"/>
                  </a:cubicBezTo>
                  <a:lnTo>
                    <a:pt x="0" y="124460"/>
                  </a:lnTo>
                  <a:cubicBezTo>
                    <a:pt x="0" y="55880"/>
                    <a:pt x="55880" y="0"/>
                    <a:pt x="124460" y="0"/>
                  </a:cubicBezTo>
                  <a:lnTo>
                    <a:pt x="3716839" y="0"/>
                  </a:lnTo>
                  <a:cubicBezTo>
                    <a:pt x="3785419" y="0"/>
                    <a:pt x="3841298" y="55880"/>
                    <a:pt x="3841298" y="124460"/>
                  </a:cubicBezTo>
                  <a:lnTo>
                    <a:pt x="3841298" y="535940"/>
                  </a:lnTo>
                  <a:cubicBezTo>
                    <a:pt x="3841298" y="604520"/>
                    <a:pt x="3785419" y="660400"/>
                    <a:pt x="3716839" y="660400"/>
                  </a:cubicBezTo>
                  <a:close/>
                </a:path>
              </a:pathLst>
            </a:custGeom>
            <a:solidFill>
              <a:srgbClr val="FFFFFF"/>
            </a:solidFill>
          </p:spPr>
        </p:sp>
      </p:grpSp>
      <p:sp>
        <p:nvSpPr>
          <p:cNvPr id="4" name="TextBox 4"/>
          <p:cNvSpPr txBox="1"/>
          <p:nvPr/>
        </p:nvSpPr>
        <p:spPr>
          <a:xfrm>
            <a:off x="5184307" y="381547"/>
            <a:ext cx="7919383" cy="913712"/>
          </a:xfrm>
          <a:prstGeom prst="rect">
            <a:avLst/>
          </a:prstGeom>
        </p:spPr>
        <p:txBody>
          <a:bodyPr lIns="0" tIns="0" rIns="0" bIns="0" rtlCol="0" anchor="t">
            <a:spAutoFit/>
          </a:bodyPr>
          <a:lstStyle/>
          <a:p>
            <a:pPr marL="0" marR="0" lvl="0" indent="0" algn="ctr" defTabSz="914400" rtl="0" eaLnBrk="1" fontAlgn="auto" latinLnBrk="0" hangingPunct="1">
              <a:lnSpc>
                <a:spcPts val="7859"/>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555CB3"/>
                </a:solidFill>
                <a:effectLst>
                  <a:outerShdw blurRad="38100" dist="38100" dir="2700000" algn="tl">
                    <a:srgbClr val="000000">
                      <a:alpha val="43137"/>
                    </a:srgbClr>
                  </a:outerShdw>
                </a:effectLst>
                <a:uLnTx/>
                <a:uFillTx/>
                <a:latin typeface="Barlow Bold"/>
                <a:ea typeface="+mn-ea"/>
                <a:cs typeface="+mn-cs"/>
              </a:rPr>
              <a:t>Emotionaler</a:t>
            </a:r>
            <a:r>
              <a:rPr kumimoji="0" lang="en-US" sz="6000" b="0" i="0" u="none" strike="noStrike" kern="1200" cap="none" spc="0" normalizeH="0" baseline="0" noProof="0" dirty="0">
                <a:ln>
                  <a:noFill/>
                </a:ln>
                <a:solidFill>
                  <a:srgbClr val="555CB3"/>
                </a:solidFill>
                <a:effectLst>
                  <a:outerShdw blurRad="38100" dist="38100" dir="2700000" algn="tl">
                    <a:srgbClr val="000000">
                      <a:alpha val="43137"/>
                    </a:srgbClr>
                  </a:outerShdw>
                </a:effectLst>
                <a:uLnTx/>
                <a:uFillTx/>
                <a:latin typeface="Barlow Bold"/>
                <a:ea typeface="+mn-ea"/>
                <a:cs typeface="+mn-cs"/>
              </a:rPr>
              <a:t> Container</a:t>
            </a:r>
          </a:p>
        </p:txBody>
      </p:sp>
      <p:grpSp>
        <p:nvGrpSpPr>
          <p:cNvPr id="5" name="Group 5"/>
          <p:cNvGrpSpPr/>
          <p:nvPr/>
        </p:nvGrpSpPr>
        <p:grpSpPr>
          <a:xfrm>
            <a:off x="698826" y="2288445"/>
            <a:ext cx="5553441" cy="1427533"/>
            <a:chOff x="0" y="0"/>
            <a:chExt cx="2569112" cy="660400"/>
          </a:xfrm>
        </p:grpSpPr>
        <p:sp>
          <p:nvSpPr>
            <p:cNvPr id="6" name="Freeform 6"/>
            <p:cNvSpPr/>
            <p:nvPr/>
          </p:nvSpPr>
          <p:spPr>
            <a:xfrm>
              <a:off x="0" y="0"/>
              <a:ext cx="2569112" cy="660400"/>
            </a:xfrm>
            <a:custGeom>
              <a:avLst/>
              <a:gdLst/>
              <a:ahLst/>
              <a:cxnLst/>
              <a:rect l="l" t="t" r="r" b="b"/>
              <a:pathLst>
                <a:path w="2569112" h="660400">
                  <a:moveTo>
                    <a:pt x="2444652" y="660400"/>
                  </a:moveTo>
                  <a:lnTo>
                    <a:pt x="124460" y="660400"/>
                  </a:lnTo>
                  <a:cubicBezTo>
                    <a:pt x="55880" y="660400"/>
                    <a:pt x="0" y="604520"/>
                    <a:pt x="0" y="535940"/>
                  </a:cubicBezTo>
                  <a:lnTo>
                    <a:pt x="0" y="124460"/>
                  </a:lnTo>
                  <a:cubicBezTo>
                    <a:pt x="0" y="55880"/>
                    <a:pt x="55880" y="0"/>
                    <a:pt x="124460" y="0"/>
                  </a:cubicBezTo>
                  <a:lnTo>
                    <a:pt x="2444652" y="0"/>
                  </a:lnTo>
                  <a:cubicBezTo>
                    <a:pt x="2513232" y="0"/>
                    <a:pt x="2569112" y="55880"/>
                    <a:pt x="2569112" y="124460"/>
                  </a:cubicBezTo>
                  <a:lnTo>
                    <a:pt x="2569112" y="535940"/>
                  </a:lnTo>
                  <a:cubicBezTo>
                    <a:pt x="2569112" y="604520"/>
                    <a:pt x="2513232" y="660400"/>
                    <a:pt x="2444652" y="660400"/>
                  </a:cubicBezTo>
                  <a:close/>
                </a:path>
              </a:pathLst>
            </a:custGeom>
            <a:solidFill>
              <a:srgbClr val="FFFFFF"/>
            </a:solidFill>
          </p:spPr>
        </p:sp>
      </p:grpSp>
      <p:grpSp>
        <p:nvGrpSpPr>
          <p:cNvPr id="7" name="Group 7"/>
          <p:cNvGrpSpPr/>
          <p:nvPr/>
        </p:nvGrpSpPr>
        <p:grpSpPr>
          <a:xfrm>
            <a:off x="698826" y="5199762"/>
            <a:ext cx="5553441" cy="1427533"/>
            <a:chOff x="0" y="0"/>
            <a:chExt cx="2569112" cy="660400"/>
          </a:xfrm>
        </p:grpSpPr>
        <p:sp>
          <p:nvSpPr>
            <p:cNvPr id="8" name="Freeform 8"/>
            <p:cNvSpPr/>
            <p:nvPr/>
          </p:nvSpPr>
          <p:spPr>
            <a:xfrm>
              <a:off x="0" y="0"/>
              <a:ext cx="2569112" cy="660400"/>
            </a:xfrm>
            <a:custGeom>
              <a:avLst/>
              <a:gdLst/>
              <a:ahLst/>
              <a:cxnLst/>
              <a:rect l="l" t="t" r="r" b="b"/>
              <a:pathLst>
                <a:path w="2569112" h="660400">
                  <a:moveTo>
                    <a:pt x="2444652" y="660400"/>
                  </a:moveTo>
                  <a:lnTo>
                    <a:pt x="124460" y="660400"/>
                  </a:lnTo>
                  <a:cubicBezTo>
                    <a:pt x="55880" y="660400"/>
                    <a:pt x="0" y="604520"/>
                    <a:pt x="0" y="535940"/>
                  </a:cubicBezTo>
                  <a:lnTo>
                    <a:pt x="0" y="124460"/>
                  </a:lnTo>
                  <a:cubicBezTo>
                    <a:pt x="0" y="55880"/>
                    <a:pt x="55880" y="0"/>
                    <a:pt x="124460" y="0"/>
                  </a:cubicBezTo>
                  <a:lnTo>
                    <a:pt x="2444652" y="0"/>
                  </a:lnTo>
                  <a:cubicBezTo>
                    <a:pt x="2513232" y="0"/>
                    <a:pt x="2569112" y="55880"/>
                    <a:pt x="2569112" y="124460"/>
                  </a:cubicBezTo>
                  <a:lnTo>
                    <a:pt x="2569112" y="535940"/>
                  </a:lnTo>
                  <a:cubicBezTo>
                    <a:pt x="2569112" y="604520"/>
                    <a:pt x="2513232" y="660400"/>
                    <a:pt x="2444652" y="660400"/>
                  </a:cubicBezTo>
                  <a:close/>
                </a:path>
              </a:pathLst>
            </a:custGeom>
            <a:solidFill>
              <a:srgbClr val="FFFFFF"/>
            </a:solidFill>
          </p:spPr>
        </p:sp>
      </p:grpSp>
      <p:grpSp>
        <p:nvGrpSpPr>
          <p:cNvPr id="9" name="Group 9"/>
          <p:cNvGrpSpPr/>
          <p:nvPr/>
        </p:nvGrpSpPr>
        <p:grpSpPr>
          <a:xfrm>
            <a:off x="698826" y="8242883"/>
            <a:ext cx="5553441" cy="1427533"/>
            <a:chOff x="0" y="0"/>
            <a:chExt cx="2569112" cy="660400"/>
          </a:xfrm>
        </p:grpSpPr>
        <p:sp>
          <p:nvSpPr>
            <p:cNvPr id="10" name="Freeform 10"/>
            <p:cNvSpPr/>
            <p:nvPr/>
          </p:nvSpPr>
          <p:spPr>
            <a:xfrm>
              <a:off x="0" y="0"/>
              <a:ext cx="2569112" cy="660400"/>
            </a:xfrm>
            <a:custGeom>
              <a:avLst/>
              <a:gdLst/>
              <a:ahLst/>
              <a:cxnLst/>
              <a:rect l="l" t="t" r="r" b="b"/>
              <a:pathLst>
                <a:path w="2569112" h="660400">
                  <a:moveTo>
                    <a:pt x="2444652" y="660400"/>
                  </a:moveTo>
                  <a:lnTo>
                    <a:pt x="124460" y="660400"/>
                  </a:lnTo>
                  <a:cubicBezTo>
                    <a:pt x="55880" y="660400"/>
                    <a:pt x="0" y="604520"/>
                    <a:pt x="0" y="535940"/>
                  </a:cubicBezTo>
                  <a:lnTo>
                    <a:pt x="0" y="124460"/>
                  </a:lnTo>
                  <a:cubicBezTo>
                    <a:pt x="0" y="55880"/>
                    <a:pt x="55880" y="0"/>
                    <a:pt x="124460" y="0"/>
                  </a:cubicBezTo>
                  <a:lnTo>
                    <a:pt x="2444652" y="0"/>
                  </a:lnTo>
                  <a:cubicBezTo>
                    <a:pt x="2513232" y="0"/>
                    <a:pt x="2569112" y="55880"/>
                    <a:pt x="2569112" y="124460"/>
                  </a:cubicBezTo>
                  <a:lnTo>
                    <a:pt x="2569112" y="535940"/>
                  </a:lnTo>
                  <a:cubicBezTo>
                    <a:pt x="2569112" y="604520"/>
                    <a:pt x="2513232" y="660400"/>
                    <a:pt x="2444652" y="660400"/>
                  </a:cubicBezTo>
                  <a:close/>
                </a:path>
              </a:pathLst>
            </a:custGeom>
            <a:solidFill>
              <a:srgbClr val="FFFFFF"/>
            </a:solidFill>
          </p:spPr>
        </p:sp>
      </p:grpSp>
      <p:grpSp>
        <p:nvGrpSpPr>
          <p:cNvPr id="11" name="Group 11"/>
          <p:cNvGrpSpPr/>
          <p:nvPr/>
        </p:nvGrpSpPr>
        <p:grpSpPr>
          <a:xfrm>
            <a:off x="6821336" y="1825662"/>
            <a:ext cx="11085026" cy="2539923"/>
            <a:chOff x="0" y="0"/>
            <a:chExt cx="5128113" cy="1175010"/>
          </a:xfrm>
        </p:grpSpPr>
        <p:sp>
          <p:nvSpPr>
            <p:cNvPr id="12" name="Freeform 12"/>
            <p:cNvSpPr/>
            <p:nvPr/>
          </p:nvSpPr>
          <p:spPr>
            <a:xfrm>
              <a:off x="0" y="0"/>
              <a:ext cx="5128113" cy="1175010"/>
            </a:xfrm>
            <a:custGeom>
              <a:avLst/>
              <a:gdLst/>
              <a:ahLst/>
              <a:cxnLst/>
              <a:rect l="l" t="t" r="r" b="b"/>
              <a:pathLst>
                <a:path w="5128113" h="1175010">
                  <a:moveTo>
                    <a:pt x="5003653" y="1175010"/>
                  </a:moveTo>
                  <a:lnTo>
                    <a:pt x="124460" y="1175010"/>
                  </a:lnTo>
                  <a:cubicBezTo>
                    <a:pt x="55880" y="1175010"/>
                    <a:pt x="0" y="1119130"/>
                    <a:pt x="0" y="1050550"/>
                  </a:cubicBezTo>
                  <a:lnTo>
                    <a:pt x="0" y="124460"/>
                  </a:lnTo>
                  <a:cubicBezTo>
                    <a:pt x="0" y="55880"/>
                    <a:pt x="55880" y="0"/>
                    <a:pt x="124460" y="0"/>
                  </a:cubicBezTo>
                  <a:lnTo>
                    <a:pt x="5003653" y="0"/>
                  </a:lnTo>
                  <a:cubicBezTo>
                    <a:pt x="5072233" y="0"/>
                    <a:pt x="5128113" y="55880"/>
                    <a:pt x="5128113" y="124460"/>
                  </a:cubicBezTo>
                  <a:lnTo>
                    <a:pt x="5128113" y="1050550"/>
                  </a:lnTo>
                  <a:cubicBezTo>
                    <a:pt x="5128113" y="1119130"/>
                    <a:pt x="5072233" y="1175010"/>
                    <a:pt x="5003653" y="1175010"/>
                  </a:cubicBezTo>
                  <a:close/>
                </a:path>
              </a:pathLst>
            </a:custGeom>
            <a:solidFill>
              <a:srgbClr val="FFFFFF"/>
            </a:solidFill>
          </p:spPr>
        </p:sp>
      </p:grpSp>
      <p:sp>
        <p:nvSpPr>
          <p:cNvPr id="13" name="TextBox 13"/>
          <p:cNvSpPr txBox="1"/>
          <p:nvPr/>
        </p:nvSpPr>
        <p:spPr>
          <a:xfrm>
            <a:off x="1218030" y="2506912"/>
            <a:ext cx="4515033" cy="882934"/>
          </a:xfrm>
          <a:prstGeom prst="rect">
            <a:avLst/>
          </a:prstGeom>
        </p:spPr>
        <p:txBody>
          <a:bodyPr lIns="0" tIns="0" rIns="0" bIns="0" rtlCol="0" anchor="t">
            <a:spAutoFit/>
          </a:bodyPr>
          <a:lstStyle/>
          <a:p>
            <a:pPr marL="0" marR="0" lvl="0" indent="0" algn="ctr" defTabSz="914400" rtl="0" eaLnBrk="1" fontAlgn="auto" latinLnBrk="0" hangingPunct="1">
              <a:lnSpc>
                <a:spcPts val="785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C3D5F"/>
                </a:solidFill>
                <a:effectLst>
                  <a:outerShdw blurRad="38100" dist="38100" dir="2700000" algn="tl">
                    <a:srgbClr val="000000">
                      <a:alpha val="43137"/>
                    </a:srgbClr>
                  </a:outerShdw>
                </a:effectLst>
                <a:uLnTx/>
                <a:uFillTx/>
                <a:latin typeface="Barlow Bold"/>
                <a:ea typeface="+mn-ea"/>
                <a:cs typeface="+mn-cs"/>
              </a:rPr>
              <a:t>REFLEKTIEREN</a:t>
            </a:r>
          </a:p>
        </p:txBody>
      </p:sp>
      <p:sp>
        <p:nvSpPr>
          <p:cNvPr id="14" name="TextBox 14"/>
          <p:cNvSpPr txBox="1"/>
          <p:nvPr/>
        </p:nvSpPr>
        <p:spPr>
          <a:xfrm>
            <a:off x="1393097" y="5444856"/>
            <a:ext cx="4164898" cy="882934"/>
          </a:xfrm>
          <a:prstGeom prst="rect">
            <a:avLst/>
          </a:prstGeom>
        </p:spPr>
        <p:txBody>
          <a:bodyPr wrap="square" lIns="0" tIns="0" rIns="0" bIns="0" rtlCol="0" anchor="t">
            <a:spAutoFit/>
          </a:bodyPr>
          <a:lstStyle/>
          <a:p>
            <a:pPr marL="0" marR="0" lvl="0" indent="0" algn="ctr" defTabSz="914400" rtl="0" eaLnBrk="1" fontAlgn="auto" latinLnBrk="0" hangingPunct="1">
              <a:lnSpc>
                <a:spcPts val="7859"/>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3E5BB2"/>
                </a:solidFill>
                <a:effectLst>
                  <a:outerShdw blurRad="38100" dist="38100" dir="2700000" algn="tl">
                    <a:srgbClr val="000000">
                      <a:alpha val="43137"/>
                    </a:srgbClr>
                  </a:outerShdw>
                </a:effectLst>
                <a:uLnTx/>
                <a:uFillTx/>
                <a:latin typeface="Barlow Bold"/>
                <a:ea typeface="+mn-ea"/>
                <a:cs typeface="+mn-cs"/>
              </a:rPr>
              <a:t>VALIDIEREN</a:t>
            </a:r>
          </a:p>
        </p:txBody>
      </p:sp>
      <p:sp>
        <p:nvSpPr>
          <p:cNvPr id="15" name="TextBox 15"/>
          <p:cNvSpPr txBox="1"/>
          <p:nvPr/>
        </p:nvSpPr>
        <p:spPr>
          <a:xfrm>
            <a:off x="880703" y="8461349"/>
            <a:ext cx="5189689" cy="882934"/>
          </a:xfrm>
          <a:prstGeom prst="rect">
            <a:avLst/>
          </a:prstGeom>
        </p:spPr>
        <p:txBody>
          <a:bodyPr lIns="0" tIns="0" rIns="0" bIns="0" rtlCol="0" anchor="t">
            <a:spAutoFit/>
          </a:bodyPr>
          <a:lstStyle/>
          <a:p>
            <a:pPr marL="0" marR="0" lvl="0" indent="0" algn="ctr" defTabSz="914400" rtl="0" eaLnBrk="1" fontAlgn="auto" latinLnBrk="0" hangingPunct="1">
              <a:lnSpc>
                <a:spcPts val="7859"/>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D7373"/>
                </a:solidFill>
                <a:effectLst>
                  <a:outerShdw blurRad="38100" dist="38100" dir="2700000" algn="tl">
                    <a:srgbClr val="000000">
                      <a:alpha val="43137"/>
                    </a:srgbClr>
                  </a:outerShdw>
                </a:effectLst>
                <a:uLnTx/>
                <a:uFillTx/>
                <a:latin typeface="Barlow Bold"/>
                <a:ea typeface="+mn-ea"/>
                <a:cs typeface="+mn-cs"/>
              </a:rPr>
              <a:t>NORMALISIEREN</a:t>
            </a:r>
          </a:p>
        </p:txBody>
      </p:sp>
      <p:sp>
        <p:nvSpPr>
          <p:cNvPr id="16" name="TextBox 16"/>
          <p:cNvSpPr txBox="1"/>
          <p:nvPr/>
        </p:nvSpPr>
        <p:spPr>
          <a:xfrm>
            <a:off x="7086541" y="1856352"/>
            <a:ext cx="10819821" cy="2231380"/>
          </a:xfrm>
          <a:prstGeom prst="rect">
            <a:avLst/>
          </a:prstGeom>
        </p:spPr>
        <p:txBody>
          <a:bodyPr lIns="0" tIns="0" rIns="0" bIns="0" rtlCol="0" anchor="t">
            <a:spAutoFit/>
          </a:bodyPr>
          <a:lstStyle/>
          <a:p>
            <a:pPr marL="0" marR="0" lvl="0" indent="0" algn="ctr" defTabSz="914400" rtl="0" eaLnBrk="1" fontAlgn="auto" latinLnBrk="0" hangingPunct="1">
              <a:lnSpc>
                <a:spcPts val="2879"/>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FC3D5F"/>
                </a:solidFill>
                <a:effectLst/>
                <a:uLnTx/>
                <a:uFillTx/>
                <a:latin typeface="Barlow Bold"/>
                <a:ea typeface="+mn-ea"/>
                <a:cs typeface="+mn-cs"/>
              </a:rPr>
              <a:t>Innehalten, atmen, schauen und aktiv beobachten.</a:t>
            </a:r>
          </a:p>
          <a:p>
            <a:pPr marL="0" marR="0" lvl="0" indent="0" algn="ctr" defTabSz="914400" rtl="0" eaLnBrk="1" fontAlgn="auto" latinLnBrk="0" hangingPunct="1">
              <a:lnSpc>
                <a:spcPts val="2879"/>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FC3D5F"/>
                </a:solidFill>
                <a:effectLst/>
                <a:uLnTx/>
                <a:uFillTx/>
                <a:latin typeface="Barlow Bold"/>
                <a:ea typeface="+mn-ea"/>
                <a:cs typeface="+mn-cs"/>
              </a:rPr>
              <a:t>- </a:t>
            </a:r>
            <a:r>
              <a:rPr kumimoji="0" lang="de-DE" sz="2400" b="0" i="0" u="none" strike="noStrike" kern="1200" cap="none" spc="0" normalizeH="0" baseline="0" noProof="0" dirty="0" smtClean="0">
                <a:ln>
                  <a:noFill/>
                </a:ln>
                <a:solidFill>
                  <a:srgbClr val="FC3D5F"/>
                </a:solidFill>
                <a:effectLst/>
                <a:uLnTx/>
                <a:uFillTx/>
                <a:latin typeface="Barlow Bold"/>
                <a:ea typeface="+mn-ea"/>
                <a:cs typeface="+mn-cs"/>
              </a:rPr>
              <a:t>Fokus von  negativem Verhalten auf </a:t>
            </a:r>
            <a:r>
              <a:rPr kumimoji="0" lang="de-DE" sz="2400" b="0" i="0" u="none" strike="noStrike" kern="1200" cap="none" spc="0" normalizeH="0" baseline="0" noProof="0" dirty="0">
                <a:ln>
                  <a:noFill/>
                </a:ln>
                <a:solidFill>
                  <a:srgbClr val="FC3D5F"/>
                </a:solidFill>
                <a:effectLst/>
                <a:uLnTx/>
                <a:uFillTx/>
                <a:latin typeface="Barlow Bold"/>
                <a:ea typeface="+mn-ea"/>
                <a:cs typeface="+mn-cs"/>
              </a:rPr>
              <a:t>Gefühle/Wirkungen;</a:t>
            </a:r>
          </a:p>
          <a:p>
            <a:pPr marL="0" marR="0" lvl="0" indent="0" algn="ctr" defTabSz="914400" rtl="0" eaLnBrk="1" fontAlgn="auto" latinLnBrk="0" hangingPunct="1">
              <a:lnSpc>
                <a:spcPts val="2879"/>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FC3D5F"/>
                </a:solidFill>
                <a:effectLst/>
                <a:uLnTx/>
                <a:uFillTx/>
                <a:latin typeface="Barlow Bold"/>
                <a:ea typeface="+mn-ea"/>
                <a:cs typeface="+mn-cs"/>
              </a:rPr>
              <a:t>- Versuchen Sie, die Stimmung zu benennen und sie zu teilen: </a:t>
            </a:r>
            <a:r>
              <a:rPr kumimoji="0" lang="de-DE" sz="2400" b="0" i="0" u="none" strike="noStrike" kern="1200" cap="none" spc="0" normalizeH="0" baseline="0" noProof="0" dirty="0" smtClean="0">
                <a:ln>
                  <a:noFill/>
                </a:ln>
                <a:solidFill>
                  <a:srgbClr val="FC3D5F"/>
                </a:solidFill>
                <a:effectLst/>
                <a:uLnTx/>
                <a:uFillTx/>
                <a:latin typeface="Barlow Bold"/>
                <a:ea typeface="+mn-ea"/>
                <a:cs typeface="+mn-cs"/>
              </a:rPr>
              <a:t>„Meine</a:t>
            </a:r>
            <a:r>
              <a:rPr kumimoji="0" lang="de-DE" sz="2400" b="0" i="0" u="none" strike="noStrike" kern="1200" cap="none" spc="0" normalizeH="0" noProof="0" dirty="0" smtClean="0">
                <a:ln>
                  <a:noFill/>
                </a:ln>
                <a:solidFill>
                  <a:srgbClr val="FC3D5F"/>
                </a:solidFill>
                <a:effectLst/>
                <a:uLnTx/>
                <a:uFillTx/>
                <a:latin typeface="Barlow Bold"/>
                <a:ea typeface="+mn-ea"/>
                <a:cs typeface="+mn-cs"/>
              </a:rPr>
              <a:t> Wahrnehmung </a:t>
            </a:r>
            <a:r>
              <a:rPr lang="de-DE" sz="2400" noProof="0" dirty="0" smtClean="0">
                <a:solidFill>
                  <a:srgbClr val="FC3D5F"/>
                </a:solidFill>
                <a:latin typeface="Barlow Bold"/>
              </a:rPr>
              <a:t>ist, dass du sehr</a:t>
            </a:r>
            <a:r>
              <a:rPr kumimoji="0" lang="de-DE" sz="2400" b="0" i="0" u="none" strike="noStrike" kern="1200" cap="none" spc="0" normalizeH="0" baseline="0" noProof="0" dirty="0" smtClean="0">
                <a:ln>
                  <a:noFill/>
                </a:ln>
                <a:solidFill>
                  <a:srgbClr val="FC3D5F"/>
                </a:solidFill>
                <a:effectLst/>
                <a:uLnTx/>
                <a:uFillTx/>
                <a:latin typeface="Barlow Bold"/>
                <a:ea typeface="+mn-ea"/>
                <a:cs typeface="+mn-cs"/>
              </a:rPr>
              <a:t> </a:t>
            </a:r>
            <a:r>
              <a:rPr kumimoji="0" lang="de-DE" sz="2400" b="0" i="0" u="none" strike="noStrike" kern="1200" cap="none" spc="0" normalizeH="0" baseline="0" noProof="0" dirty="0">
                <a:ln>
                  <a:noFill/>
                </a:ln>
                <a:solidFill>
                  <a:srgbClr val="FC3D5F"/>
                </a:solidFill>
                <a:effectLst/>
                <a:uLnTx/>
                <a:uFillTx/>
                <a:latin typeface="Barlow Bold"/>
                <a:ea typeface="+mn-ea"/>
                <a:cs typeface="+mn-cs"/>
              </a:rPr>
              <a:t>frustriert </a:t>
            </a:r>
            <a:r>
              <a:rPr lang="de-DE" sz="2400" dirty="0" smtClean="0">
                <a:solidFill>
                  <a:srgbClr val="FC3D5F"/>
                </a:solidFill>
                <a:latin typeface="Barlow Bold"/>
              </a:rPr>
              <a:t>bist</a:t>
            </a:r>
            <a:r>
              <a:rPr kumimoji="0" lang="de-DE" sz="2400" b="0" i="0" u="none" strike="noStrike" kern="1200" cap="none" spc="0" normalizeH="0" baseline="0" noProof="0" dirty="0" smtClean="0">
                <a:ln>
                  <a:noFill/>
                </a:ln>
                <a:solidFill>
                  <a:srgbClr val="FC3D5F"/>
                </a:solidFill>
                <a:effectLst/>
                <a:uLnTx/>
                <a:uFillTx/>
                <a:latin typeface="Barlow Bold"/>
                <a:ea typeface="+mn-ea"/>
                <a:cs typeface="+mn-cs"/>
              </a:rPr>
              <a:t> </a:t>
            </a:r>
            <a:r>
              <a:rPr kumimoji="0" lang="de-DE" sz="2400" b="0" i="0" u="none" strike="noStrike" kern="1200" cap="none" spc="0" normalizeH="0" baseline="0" noProof="0" dirty="0">
                <a:ln>
                  <a:noFill/>
                </a:ln>
                <a:solidFill>
                  <a:srgbClr val="FC3D5F"/>
                </a:solidFill>
                <a:effectLst/>
                <a:uLnTx/>
                <a:uFillTx/>
                <a:latin typeface="Barlow Bold"/>
                <a:ea typeface="+mn-ea"/>
                <a:cs typeface="+mn-cs"/>
              </a:rPr>
              <a:t>/ deine </a:t>
            </a:r>
            <a:r>
              <a:rPr kumimoji="0" lang="de-DE" sz="2400" b="0" i="0" u="none" strike="noStrike" kern="1200" cap="none" spc="0" normalizeH="0" baseline="0" noProof="0" dirty="0" smtClean="0">
                <a:ln>
                  <a:noFill/>
                </a:ln>
                <a:solidFill>
                  <a:srgbClr val="FC3D5F"/>
                </a:solidFill>
                <a:effectLst/>
                <a:uLnTx/>
                <a:uFillTx/>
                <a:latin typeface="Barlow Bold"/>
                <a:ea typeface="+mn-ea"/>
                <a:cs typeface="+mn-cs"/>
              </a:rPr>
              <a:t>Anspannung </a:t>
            </a:r>
            <a:r>
              <a:rPr kumimoji="0" lang="de-DE" sz="2400" b="0" i="0" u="none" strike="noStrike" kern="1200" cap="none" spc="0" normalizeH="0" baseline="0" noProof="0" dirty="0">
                <a:ln>
                  <a:noFill/>
                </a:ln>
                <a:solidFill>
                  <a:srgbClr val="FC3D5F"/>
                </a:solidFill>
                <a:effectLst/>
                <a:uLnTx/>
                <a:uFillTx/>
                <a:latin typeface="Barlow Bold"/>
                <a:ea typeface="+mn-ea"/>
                <a:cs typeface="+mn-cs"/>
              </a:rPr>
              <a:t>sehr </a:t>
            </a:r>
            <a:r>
              <a:rPr kumimoji="0" lang="de-DE" sz="2400" b="0" i="0" u="none" strike="noStrike" kern="1200" cap="none" spc="0" normalizeH="0" baseline="0" noProof="0" dirty="0" smtClean="0">
                <a:ln>
                  <a:noFill/>
                </a:ln>
                <a:solidFill>
                  <a:srgbClr val="FC3D5F"/>
                </a:solidFill>
                <a:effectLst/>
                <a:uLnTx/>
                <a:uFillTx/>
                <a:latin typeface="Barlow Bold"/>
                <a:ea typeface="+mn-ea"/>
                <a:cs typeface="+mn-cs"/>
              </a:rPr>
              <a:t>hoch</a:t>
            </a:r>
            <a:r>
              <a:rPr lang="de-DE" sz="2400" dirty="0">
                <a:solidFill>
                  <a:srgbClr val="FC3D5F"/>
                </a:solidFill>
                <a:latin typeface="Barlow Bold"/>
              </a:rPr>
              <a:t> </a:t>
            </a:r>
            <a:r>
              <a:rPr lang="de-DE" sz="2400" dirty="0" smtClean="0">
                <a:solidFill>
                  <a:srgbClr val="FC3D5F"/>
                </a:solidFill>
                <a:latin typeface="Barlow Bold"/>
              </a:rPr>
              <a:t>ist</a:t>
            </a:r>
            <a:r>
              <a:rPr kumimoji="0" lang="de-DE" sz="2400" b="0" i="0" u="none" strike="noStrike" kern="1200" cap="none" spc="0" normalizeH="0" baseline="0" noProof="0" dirty="0" smtClean="0">
                <a:ln>
                  <a:noFill/>
                </a:ln>
                <a:solidFill>
                  <a:srgbClr val="FC3D5F"/>
                </a:solidFill>
                <a:effectLst/>
                <a:uLnTx/>
                <a:uFillTx/>
                <a:latin typeface="Barlow Bold"/>
                <a:ea typeface="+mn-ea"/>
                <a:cs typeface="+mn-cs"/>
              </a:rPr>
              <a:t>;</a:t>
            </a:r>
            <a:endParaRPr kumimoji="0" lang="de-DE" sz="2400" b="0" i="0" u="none" strike="noStrike" kern="1200" cap="none" spc="0" normalizeH="0" baseline="0" noProof="0" dirty="0">
              <a:ln>
                <a:noFill/>
              </a:ln>
              <a:solidFill>
                <a:srgbClr val="FC3D5F"/>
              </a:solidFill>
              <a:effectLst/>
              <a:uLnTx/>
              <a:uFillTx/>
              <a:latin typeface="Barlow Bold"/>
              <a:ea typeface="+mn-ea"/>
              <a:cs typeface="+mn-cs"/>
            </a:endParaRPr>
          </a:p>
          <a:p>
            <a:pPr marL="0" marR="0" lvl="0" indent="0" algn="ctr" defTabSz="914400" rtl="0" eaLnBrk="1" fontAlgn="auto" latinLnBrk="0" hangingPunct="1">
              <a:lnSpc>
                <a:spcPts val="2879"/>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FC3D5F"/>
                </a:solidFill>
                <a:effectLst/>
                <a:uLnTx/>
                <a:uFillTx/>
                <a:latin typeface="Barlow Bold"/>
                <a:ea typeface="+mn-ea"/>
                <a:cs typeface="+mn-cs"/>
              </a:rPr>
              <a:t>- Gefühle in Worte fassen: Worte lernen, um die eigenen Gefühle zu beschreiben (wütend, traurig, ängstlich, unglücklich). </a:t>
            </a:r>
            <a:endParaRPr kumimoji="0" lang="en-US" sz="2400" b="0" i="0" u="none" strike="noStrike" kern="1200" cap="none" spc="0" normalizeH="0" baseline="0" noProof="0" dirty="0">
              <a:ln>
                <a:noFill/>
              </a:ln>
              <a:solidFill>
                <a:srgbClr val="FC3D5F"/>
              </a:solidFill>
              <a:effectLst/>
              <a:uLnTx/>
              <a:uFillTx/>
              <a:latin typeface="Barlow Bold"/>
              <a:ea typeface="+mn-ea"/>
              <a:cs typeface="+mn-cs"/>
            </a:endParaRPr>
          </a:p>
        </p:txBody>
      </p:sp>
      <p:grpSp>
        <p:nvGrpSpPr>
          <p:cNvPr id="17" name="Group 17"/>
          <p:cNvGrpSpPr/>
          <p:nvPr/>
        </p:nvGrpSpPr>
        <p:grpSpPr>
          <a:xfrm>
            <a:off x="6821336" y="4736979"/>
            <a:ext cx="11085026" cy="2353099"/>
            <a:chOff x="0" y="0"/>
            <a:chExt cx="5128113" cy="1088582"/>
          </a:xfrm>
        </p:grpSpPr>
        <p:sp>
          <p:nvSpPr>
            <p:cNvPr id="18" name="Freeform 18"/>
            <p:cNvSpPr/>
            <p:nvPr/>
          </p:nvSpPr>
          <p:spPr>
            <a:xfrm>
              <a:off x="0" y="0"/>
              <a:ext cx="5128113" cy="1088582"/>
            </a:xfrm>
            <a:custGeom>
              <a:avLst/>
              <a:gdLst/>
              <a:ahLst/>
              <a:cxnLst/>
              <a:rect l="l" t="t" r="r" b="b"/>
              <a:pathLst>
                <a:path w="5128113" h="1088582">
                  <a:moveTo>
                    <a:pt x="5003653" y="1088582"/>
                  </a:moveTo>
                  <a:lnTo>
                    <a:pt x="124460" y="1088582"/>
                  </a:lnTo>
                  <a:cubicBezTo>
                    <a:pt x="55880" y="1088582"/>
                    <a:pt x="0" y="1032702"/>
                    <a:pt x="0" y="964122"/>
                  </a:cubicBezTo>
                  <a:lnTo>
                    <a:pt x="0" y="124460"/>
                  </a:lnTo>
                  <a:cubicBezTo>
                    <a:pt x="0" y="55880"/>
                    <a:pt x="55880" y="0"/>
                    <a:pt x="124460" y="0"/>
                  </a:cubicBezTo>
                  <a:lnTo>
                    <a:pt x="5003653" y="0"/>
                  </a:lnTo>
                  <a:cubicBezTo>
                    <a:pt x="5072233" y="0"/>
                    <a:pt x="5128113" y="55880"/>
                    <a:pt x="5128113" y="124460"/>
                  </a:cubicBezTo>
                  <a:lnTo>
                    <a:pt x="5128113" y="964122"/>
                  </a:lnTo>
                  <a:cubicBezTo>
                    <a:pt x="5128113" y="1032702"/>
                    <a:pt x="5072233" y="1088582"/>
                    <a:pt x="5003653" y="1088582"/>
                  </a:cubicBezTo>
                  <a:close/>
                </a:path>
              </a:pathLst>
            </a:custGeom>
            <a:solidFill>
              <a:srgbClr val="FFFFFF"/>
            </a:solidFill>
          </p:spPr>
        </p:sp>
      </p:grpSp>
      <p:grpSp>
        <p:nvGrpSpPr>
          <p:cNvPr id="19" name="Group 19"/>
          <p:cNvGrpSpPr/>
          <p:nvPr/>
        </p:nvGrpSpPr>
        <p:grpSpPr>
          <a:xfrm>
            <a:off x="6953938" y="7561473"/>
            <a:ext cx="11085026" cy="2622956"/>
            <a:chOff x="0" y="0"/>
            <a:chExt cx="5128113" cy="1213422"/>
          </a:xfrm>
        </p:grpSpPr>
        <p:sp>
          <p:nvSpPr>
            <p:cNvPr id="20" name="Freeform 20"/>
            <p:cNvSpPr/>
            <p:nvPr/>
          </p:nvSpPr>
          <p:spPr>
            <a:xfrm>
              <a:off x="0" y="0"/>
              <a:ext cx="5128113" cy="1213422"/>
            </a:xfrm>
            <a:custGeom>
              <a:avLst/>
              <a:gdLst/>
              <a:ahLst/>
              <a:cxnLst/>
              <a:rect l="l" t="t" r="r" b="b"/>
              <a:pathLst>
                <a:path w="5128113" h="1213422">
                  <a:moveTo>
                    <a:pt x="5003653" y="1213422"/>
                  </a:moveTo>
                  <a:lnTo>
                    <a:pt x="124460" y="1213422"/>
                  </a:lnTo>
                  <a:cubicBezTo>
                    <a:pt x="55880" y="1213422"/>
                    <a:pt x="0" y="1157542"/>
                    <a:pt x="0" y="1088962"/>
                  </a:cubicBezTo>
                  <a:lnTo>
                    <a:pt x="0" y="124460"/>
                  </a:lnTo>
                  <a:cubicBezTo>
                    <a:pt x="0" y="55880"/>
                    <a:pt x="55880" y="0"/>
                    <a:pt x="124460" y="0"/>
                  </a:cubicBezTo>
                  <a:lnTo>
                    <a:pt x="5003653" y="0"/>
                  </a:lnTo>
                  <a:cubicBezTo>
                    <a:pt x="5072233" y="0"/>
                    <a:pt x="5128113" y="55880"/>
                    <a:pt x="5128113" y="124460"/>
                  </a:cubicBezTo>
                  <a:lnTo>
                    <a:pt x="5128113" y="1088962"/>
                  </a:lnTo>
                  <a:cubicBezTo>
                    <a:pt x="5128113" y="1157542"/>
                    <a:pt x="5072233" y="1213422"/>
                    <a:pt x="5003653" y="1213422"/>
                  </a:cubicBezTo>
                  <a:close/>
                </a:path>
              </a:pathLst>
            </a:custGeom>
            <a:solidFill>
              <a:srgbClr val="FFFFFF"/>
            </a:solidFill>
          </p:spPr>
        </p:sp>
      </p:grpSp>
      <p:sp>
        <p:nvSpPr>
          <p:cNvPr id="21" name="TextBox 21"/>
          <p:cNvSpPr txBox="1"/>
          <p:nvPr/>
        </p:nvSpPr>
        <p:spPr>
          <a:xfrm>
            <a:off x="7106135" y="5023882"/>
            <a:ext cx="10707794" cy="1859483"/>
          </a:xfrm>
          <a:prstGeom prst="rect">
            <a:avLst/>
          </a:prstGeom>
        </p:spPr>
        <p:txBody>
          <a:bodyPr lIns="0" tIns="0" rIns="0" bIns="0" rtlCol="0" anchor="t">
            <a:spAutoFit/>
          </a:bodyPr>
          <a:lstStyle/>
          <a:p>
            <a:pPr marL="0" marR="0" lvl="0" indent="0" algn="ctr" defTabSz="914400" rtl="0" eaLnBrk="1" fontAlgn="auto" latinLnBrk="0" hangingPunct="1">
              <a:lnSpc>
                <a:spcPts val="2879"/>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4958B0"/>
                </a:solidFill>
                <a:effectLst/>
                <a:uLnTx/>
                <a:uFillTx/>
                <a:latin typeface="Barlow Bold"/>
                <a:ea typeface="+mn-ea"/>
                <a:cs typeface="+mn-cs"/>
              </a:rPr>
              <a:t>Ziel: die Validität der Erfahrung des Kindes zu belegen.</a:t>
            </a:r>
          </a:p>
          <a:p>
            <a:pPr marL="0" marR="0" lvl="0" indent="0" algn="ctr" defTabSz="914400" rtl="0" eaLnBrk="1" fontAlgn="auto" latinLnBrk="0" hangingPunct="1">
              <a:lnSpc>
                <a:spcPts val="2879"/>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4958B0"/>
                </a:solidFill>
                <a:effectLst/>
                <a:uLnTx/>
                <a:uFillTx/>
                <a:latin typeface="Barlow Bold"/>
                <a:ea typeface="+mn-ea"/>
                <a:cs typeface="+mn-cs"/>
              </a:rPr>
              <a:t>Wahrnehmung ist Realität;</a:t>
            </a:r>
          </a:p>
          <a:p>
            <a:pPr marL="0" marR="0" lvl="0" indent="0" algn="ctr" defTabSz="914400" rtl="0" eaLnBrk="1" fontAlgn="auto" latinLnBrk="0" hangingPunct="1">
              <a:lnSpc>
                <a:spcPts val="2879"/>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4958B0"/>
                </a:solidFill>
                <a:effectLst/>
                <a:uLnTx/>
                <a:uFillTx/>
                <a:latin typeface="Barlow Bold"/>
                <a:ea typeface="+mn-ea"/>
                <a:cs typeface="+mn-cs"/>
              </a:rPr>
              <a:t>- Validieren bedeutet nicht, das Verhalten zu akzeptieren;</a:t>
            </a:r>
          </a:p>
          <a:p>
            <a:pPr marL="0" marR="0" lvl="0" indent="0" algn="ctr" defTabSz="914400" rtl="0" eaLnBrk="1" fontAlgn="auto" latinLnBrk="0" hangingPunct="1">
              <a:lnSpc>
                <a:spcPts val="2879"/>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4958B0"/>
                </a:solidFill>
                <a:effectLst/>
                <a:uLnTx/>
                <a:uFillTx/>
                <a:latin typeface="Barlow Bold"/>
                <a:ea typeface="+mn-ea"/>
                <a:cs typeface="+mn-cs"/>
              </a:rPr>
              <a:t>- </a:t>
            </a:r>
            <a:r>
              <a:rPr lang="de-DE" sz="2400" dirty="0" smtClean="0">
                <a:solidFill>
                  <a:srgbClr val="4958B0"/>
                </a:solidFill>
                <a:latin typeface="Barlow Bold"/>
              </a:rPr>
              <a:t>Wenn ich in deiner Situation wäre</a:t>
            </a:r>
            <a:r>
              <a:rPr kumimoji="0" lang="de-DE" sz="2400" b="0" i="0" u="none" strike="noStrike" kern="1200" cap="none" spc="0" normalizeH="0" baseline="0" noProof="0" dirty="0" smtClean="0">
                <a:ln>
                  <a:noFill/>
                </a:ln>
                <a:solidFill>
                  <a:srgbClr val="4958B0"/>
                </a:solidFill>
                <a:effectLst/>
                <a:uLnTx/>
                <a:uFillTx/>
                <a:latin typeface="Barlow Bold"/>
                <a:ea typeface="+mn-ea"/>
                <a:cs typeface="+mn-cs"/>
              </a:rPr>
              <a:t>, wäre </a:t>
            </a:r>
            <a:r>
              <a:rPr lang="de-DE" sz="2400" noProof="0" dirty="0" smtClean="0">
                <a:solidFill>
                  <a:srgbClr val="4958B0"/>
                </a:solidFill>
                <a:latin typeface="Barlow Bold"/>
              </a:rPr>
              <a:t>ich sicher </a:t>
            </a:r>
            <a:r>
              <a:rPr lang="de-DE" sz="2400" dirty="0" smtClean="0">
                <a:solidFill>
                  <a:srgbClr val="4958B0"/>
                </a:solidFill>
                <a:latin typeface="Barlow Bold"/>
              </a:rPr>
              <a:t>auch sehr aufgeregt</a:t>
            </a:r>
            <a:r>
              <a:rPr kumimoji="0" lang="de-DE" sz="2400" b="0" i="0" u="none" strike="noStrike" kern="1200" cap="none" spc="0" normalizeH="0" baseline="0" noProof="0" dirty="0" smtClean="0">
                <a:ln>
                  <a:noFill/>
                </a:ln>
                <a:solidFill>
                  <a:srgbClr val="4958B0"/>
                </a:solidFill>
                <a:effectLst/>
                <a:uLnTx/>
                <a:uFillTx/>
                <a:latin typeface="Barlow Bold"/>
                <a:ea typeface="+mn-ea"/>
                <a:cs typeface="+mn-cs"/>
              </a:rPr>
              <a:t>: </a:t>
            </a:r>
            <a:r>
              <a:rPr kumimoji="0" lang="de-DE" sz="2400" b="0" i="0" u="none" strike="noStrike" kern="1200" cap="none" spc="0" normalizeH="0" baseline="0" noProof="0" dirty="0">
                <a:ln>
                  <a:noFill/>
                </a:ln>
                <a:solidFill>
                  <a:srgbClr val="4958B0"/>
                </a:solidFill>
                <a:effectLst/>
                <a:uLnTx/>
                <a:uFillTx/>
                <a:latin typeface="Barlow Bold"/>
                <a:ea typeface="+mn-ea"/>
                <a:cs typeface="+mn-cs"/>
              </a:rPr>
              <a:t>Du bist an einem neuen Ort und das kann sehr schwierig sein".</a:t>
            </a:r>
            <a:endParaRPr kumimoji="0" lang="en-US" sz="2400" b="0" i="0" u="none" strike="noStrike" kern="1200" cap="none" spc="0" normalizeH="0" baseline="0" noProof="0" dirty="0">
              <a:ln>
                <a:noFill/>
              </a:ln>
              <a:solidFill>
                <a:srgbClr val="4958B0"/>
              </a:solidFill>
              <a:effectLst/>
              <a:uLnTx/>
              <a:uFillTx/>
              <a:latin typeface="Barlow Bold"/>
              <a:ea typeface="+mn-ea"/>
              <a:cs typeface="+mn-cs"/>
            </a:endParaRPr>
          </a:p>
        </p:txBody>
      </p:sp>
      <p:sp>
        <p:nvSpPr>
          <p:cNvPr id="22" name="TextBox 22"/>
          <p:cNvSpPr txBox="1"/>
          <p:nvPr/>
        </p:nvSpPr>
        <p:spPr>
          <a:xfrm>
            <a:off x="6917519" y="7614875"/>
            <a:ext cx="11085026" cy="2231380"/>
          </a:xfrm>
          <a:prstGeom prst="rect">
            <a:avLst/>
          </a:prstGeom>
        </p:spPr>
        <p:txBody>
          <a:bodyPr wrap="square" lIns="0" tIns="0" rIns="0" bIns="0" rtlCol="0" anchor="t">
            <a:spAutoFit/>
          </a:bodyPr>
          <a:lstStyle/>
          <a:p>
            <a:pPr marL="0" marR="0" lvl="0" indent="0" algn="ctr" defTabSz="914400" rtl="0" eaLnBrk="1" fontAlgn="auto" latinLnBrk="0" hangingPunct="1">
              <a:lnSpc>
                <a:spcPts val="2879"/>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E8A590"/>
                </a:solidFill>
                <a:effectLst/>
                <a:uLnTx/>
                <a:uFillTx/>
                <a:latin typeface="Barlow Bold"/>
                <a:ea typeface="+mn-ea"/>
                <a:cs typeface="+mn-cs"/>
              </a:rPr>
              <a:t>Normalisierung der Reaktion.</a:t>
            </a:r>
          </a:p>
          <a:p>
            <a:pPr marL="0" marR="0" lvl="0" indent="0" algn="ctr" defTabSz="914400" rtl="0" eaLnBrk="1" fontAlgn="auto" latinLnBrk="0" hangingPunct="1">
              <a:lnSpc>
                <a:spcPts val="2879"/>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E8A590"/>
                </a:solidFill>
                <a:effectLst/>
                <a:uLnTx/>
                <a:uFillTx/>
                <a:latin typeface="Barlow Bold"/>
                <a:ea typeface="+mn-ea"/>
                <a:cs typeface="+mn-cs"/>
              </a:rPr>
              <a:t>- Dem Kind sagen, dass seine Gefühle verständlich sind. </a:t>
            </a:r>
          </a:p>
          <a:p>
            <a:pPr marL="0" marR="0" lvl="0" indent="0" algn="ctr" defTabSz="914400" rtl="0" eaLnBrk="1" fontAlgn="auto" latinLnBrk="0" hangingPunct="1">
              <a:lnSpc>
                <a:spcPts val="2879"/>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E8A590"/>
                </a:solidFill>
                <a:effectLst/>
                <a:uLnTx/>
                <a:uFillTx/>
                <a:latin typeface="Barlow Bold"/>
                <a:ea typeface="+mn-ea"/>
                <a:cs typeface="+mn-cs"/>
              </a:rPr>
              <a:t>= die Scham verringern</a:t>
            </a:r>
            <a:r>
              <a:rPr kumimoji="0" lang="de-DE" sz="2400" b="0" i="0" u="none" strike="noStrike" kern="1200" cap="none" spc="0" normalizeH="0" baseline="0" noProof="0" dirty="0" smtClean="0">
                <a:ln>
                  <a:noFill/>
                </a:ln>
                <a:solidFill>
                  <a:srgbClr val="E8A590"/>
                </a:solidFill>
                <a:effectLst/>
                <a:uLnTx/>
                <a:uFillTx/>
                <a:latin typeface="Barlow Bold"/>
                <a:ea typeface="+mn-ea"/>
                <a:cs typeface="+mn-cs"/>
              </a:rPr>
              <a:t>; ich bin</a:t>
            </a:r>
            <a:r>
              <a:rPr kumimoji="0" lang="de-DE" sz="2400" b="0" i="0" u="none" strike="noStrike" kern="1200" cap="none" spc="0" normalizeH="0" noProof="0" dirty="0" smtClean="0">
                <a:ln>
                  <a:noFill/>
                </a:ln>
                <a:solidFill>
                  <a:srgbClr val="E8A590"/>
                </a:solidFill>
                <a:effectLst/>
                <a:uLnTx/>
                <a:uFillTx/>
                <a:latin typeface="Barlow Bold"/>
                <a:ea typeface="+mn-ea"/>
                <a:cs typeface="+mn-cs"/>
              </a:rPr>
              <a:t> es gewohnt mit Kindern zu reden, die Gewalt erfahren haben</a:t>
            </a:r>
            <a:endParaRPr kumimoji="0" lang="de-DE" sz="2400" b="0" i="0" u="none" strike="noStrike" kern="1200" cap="none" spc="0" normalizeH="0" baseline="0" noProof="0" dirty="0">
              <a:ln>
                <a:noFill/>
              </a:ln>
              <a:solidFill>
                <a:srgbClr val="E8A590"/>
              </a:solidFill>
              <a:effectLst/>
              <a:uLnTx/>
              <a:uFillTx/>
              <a:latin typeface="Barlow Bold"/>
              <a:ea typeface="+mn-ea"/>
              <a:cs typeface="+mn-cs"/>
            </a:endParaRPr>
          </a:p>
          <a:p>
            <a:pPr marL="0" marR="0" lvl="0" indent="0" algn="ctr" defTabSz="914400" rtl="0" eaLnBrk="1" fontAlgn="auto" latinLnBrk="0" hangingPunct="1">
              <a:lnSpc>
                <a:spcPts val="2879"/>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E8A590"/>
                </a:solidFill>
                <a:effectLst/>
                <a:uLnTx/>
                <a:uFillTx/>
                <a:latin typeface="Barlow Bold"/>
                <a:ea typeface="+mn-ea"/>
                <a:cs typeface="+mn-cs"/>
              </a:rPr>
              <a:t>- Ich glaube, jeder wäre verärgert, wenn sie oder er sieht, dass sich niemand für das interessiert, was sie oder er sagt</a:t>
            </a:r>
            <a:r>
              <a:rPr kumimoji="0" lang="de-DE" sz="2400" b="0" i="0" u="none" strike="noStrike" kern="1200" cap="none" spc="0" normalizeH="0" baseline="0" noProof="0" dirty="0" smtClean="0">
                <a:ln>
                  <a:noFill/>
                </a:ln>
                <a:solidFill>
                  <a:srgbClr val="E8A590"/>
                </a:solidFill>
                <a:effectLst/>
                <a:uLnTx/>
                <a:uFillTx/>
                <a:latin typeface="Barlow Bold"/>
                <a:ea typeface="+mn-ea"/>
                <a:cs typeface="+mn-cs"/>
              </a:rPr>
              <a:t>;</a:t>
            </a:r>
            <a:endParaRPr kumimoji="0" lang="de-DE" sz="2400" b="0" i="0" u="none" strike="noStrike" kern="1200" cap="none" spc="0" normalizeH="0" baseline="0" noProof="0" dirty="0">
              <a:ln>
                <a:noFill/>
              </a:ln>
              <a:solidFill>
                <a:srgbClr val="E8A590"/>
              </a:solidFill>
              <a:effectLst/>
              <a:uLnTx/>
              <a:uFillTx/>
              <a:latin typeface="Barlow Bold"/>
              <a:ea typeface="+mn-ea"/>
              <a:cs typeface="+mn-cs"/>
            </a:endParaRPr>
          </a:p>
        </p:txBody>
      </p:sp>
      <p:sp>
        <p:nvSpPr>
          <p:cNvPr id="24" name="CasellaDiTesto 23">
            <a:extLst>
              <a:ext uri="{FF2B5EF4-FFF2-40B4-BE49-F238E27FC236}">
                <a16:creationId xmlns:a16="http://schemas.microsoft.com/office/drawing/2014/main" id="{CEF1BD64-09CA-4629-A552-B7541F7D7259}"/>
              </a:ext>
            </a:extLst>
          </p:cNvPr>
          <p:cNvSpPr txBox="1"/>
          <p:nvPr/>
        </p:nvSpPr>
        <p:spPr>
          <a:xfrm>
            <a:off x="495842" y="9899657"/>
            <a:ext cx="830342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Arimo Bold" panose="020B0604020202020204" charset="0"/>
                <a:ea typeface="Arimo Bold" panose="020B0604020202020204" charset="0"/>
                <a:cs typeface="Arimo Bold" panose="020B0604020202020204" charset="0"/>
              </a:rPr>
              <a:t>*Credits: “Resource </a:t>
            </a:r>
            <a:r>
              <a:rPr kumimoji="0" lang="it-IT" sz="1200" b="1" i="0" u="none" strike="noStrike" kern="1200" cap="none" spc="0" normalizeH="0" baseline="0" noProof="0" dirty="0" err="1">
                <a:ln>
                  <a:noFill/>
                </a:ln>
                <a:solidFill>
                  <a:prstClr val="white"/>
                </a:solidFill>
                <a:effectLst/>
                <a:uLnTx/>
                <a:uFillTx/>
                <a:latin typeface="Arimo Bold" panose="020B0604020202020204" charset="0"/>
                <a:ea typeface="Arimo Bold" panose="020B0604020202020204" charset="0"/>
                <a:cs typeface="Arimo Bold" panose="020B0604020202020204" charset="0"/>
              </a:rPr>
              <a:t>Parents</a:t>
            </a:r>
            <a:r>
              <a:rPr kumimoji="0" lang="it-IT" sz="1200" b="1" i="0" u="none" strike="noStrike" kern="1200" cap="none" spc="0" normalizeH="0" baseline="0" noProof="0" dirty="0">
                <a:ln>
                  <a:noFill/>
                </a:ln>
                <a:solidFill>
                  <a:prstClr val="white"/>
                </a:solidFill>
                <a:effectLst/>
                <a:uLnTx/>
                <a:uFillTx/>
                <a:latin typeface="Arimo Bold" panose="020B0604020202020204" charset="0"/>
                <a:ea typeface="Arimo Bold" panose="020B0604020202020204" charset="0"/>
                <a:cs typeface="Arimo Bold" panose="020B0604020202020204" charset="0"/>
              </a:rPr>
              <a:t> Curriculum, National Child </a:t>
            </a:r>
            <a:r>
              <a:rPr kumimoji="0" lang="it-IT" sz="1200" b="1" i="0" u="none" strike="noStrike" kern="1200" cap="none" spc="0" normalizeH="0" baseline="0" noProof="0" dirty="0" err="1">
                <a:ln>
                  <a:noFill/>
                </a:ln>
                <a:solidFill>
                  <a:prstClr val="white"/>
                </a:solidFill>
                <a:effectLst/>
                <a:uLnTx/>
                <a:uFillTx/>
                <a:latin typeface="Arimo Bold" panose="020B0604020202020204" charset="0"/>
                <a:ea typeface="Arimo Bold" panose="020B0604020202020204" charset="0"/>
                <a:cs typeface="Arimo Bold" panose="020B0604020202020204" charset="0"/>
              </a:rPr>
              <a:t>Traumatic</a:t>
            </a:r>
            <a:r>
              <a:rPr kumimoji="0" lang="it-IT" sz="1200" b="1" i="0" u="none" strike="noStrike" kern="1200" cap="none" spc="0" normalizeH="0" baseline="0" noProof="0" dirty="0">
                <a:ln>
                  <a:noFill/>
                </a:ln>
                <a:solidFill>
                  <a:prstClr val="white"/>
                </a:solidFill>
                <a:effectLst/>
                <a:uLnTx/>
                <a:uFillTx/>
                <a:latin typeface="Arimo Bold" panose="020B0604020202020204" charset="0"/>
                <a:ea typeface="Arimo Bold" panose="020B0604020202020204" charset="0"/>
                <a:cs typeface="Arimo Bold" panose="020B0604020202020204" charset="0"/>
              </a:rPr>
              <a:t> Stress Network”. </a:t>
            </a:r>
          </a:p>
        </p:txBody>
      </p:sp>
      <p:sp>
        <p:nvSpPr>
          <p:cNvPr id="23" name="Foliennummernplatzhalter 2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34911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5257800" y="579030"/>
            <a:ext cx="8068229" cy="1427533"/>
            <a:chOff x="0" y="0"/>
            <a:chExt cx="3732494" cy="660400"/>
          </a:xfrm>
        </p:grpSpPr>
        <p:sp>
          <p:nvSpPr>
            <p:cNvPr id="3" name="Freeform 3"/>
            <p:cNvSpPr/>
            <p:nvPr/>
          </p:nvSpPr>
          <p:spPr>
            <a:xfrm>
              <a:off x="0" y="0"/>
              <a:ext cx="3732494" cy="660400"/>
            </a:xfrm>
            <a:custGeom>
              <a:avLst/>
              <a:gdLst/>
              <a:ahLst/>
              <a:cxnLst/>
              <a:rect l="l" t="t" r="r" b="b"/>
              <a:pathLst>
                <a:path w="3732494" h="660400">
                  <a:moveTo>
                    <a:pt x="3608034" y="660400"/>
                  </a:moveTo>
                  <a:lnTo>
                    <a:pt x="124460" y="660400"/>
                  </a:lnTo>
                  <a:cubicBezTo>
                    <a:pt x="55880" y="660400"/>
                    <a:pt x="0" y="604520"/>
                    <a:pt x="0" y="535940"/>
                  </a:cubicBezTo>
                  <a:lnTo>
                    <a:pt x="0" y="124460"/>
                  </a:lnTo>
                  <a:cubicBezTo>
                    <a:pt x="0" y="55880"/>
                    <a:pt x="55880" y="0"/>
                    <a:pt x="124460" y="0"/>
                  </a:cubicBezTo>
                  <a:lnTo>
                    <a:pt x="3608034" y="0"/>
                  </a:lnTo>
                  <a:cubicBezTo>
                    <a:pt x="3676614" y="0"/>
                    <a:pt x="3732494" y="55880"/>
                    <a:pt x="3732494" y="124460"/>
                  </a:cubicBezTo>
                  <a:lnTo>
                    <a:pt x="3732494" y="535940"/>
                  </a:lnTo>
                  <a:cubicBezTo>
                    <a:pt x="3732494" y="604520"/>
                    <a:pt x="3676614" y="660400"/>
                    <a:pt x="3608034" y="660400"/>
                  </a:cubicBezTo>
                  <a:close/>
                </a:path>
              </a:pathLst>
            </a:custGeom>
            <a:solidFill>
              <a:srgbClr val="FFFFFF"/>
            </a:solidFill>
          </p:spPr>
        </p:sp>
      </p:grpSp>
      <p:sp>
        <p:nvSpPr>
          <p:cNvPr id="4" name="TextBox 4"/>
          <p:cNvSpPr txBox="1"/>
          <p:nvPr/>
        </p:nvSpPr>
        <p:spPr>
          <a:xfrm>
            <a:off x="6567756" y="637567"/>
            <a:ext cx="6148788" cy="927818"/>
          </a:xfrm>
          <a:prstGeom prst="rect">
            <a:avLst/>
          </a:prstGeom>
        </p:spPr>
        <p:txBody>
          <a:bodyPr lIns="0" tIns="0" rIns="0" bIns="0" rtlCol="0" anchor="t">
            <a:spAutoFit/>
          </a:bodyPr>
          <a:lstStyle/>
          <a:p>
            <a:pPr marL="0" marR="0" lvl="0" indent="0" algn="l" defTabSz="914400" rtl="0" eaLnBrk="1" fontAlgn="auto" latinLnBrk="0" hangingPunct="1">
              <a:lnSpc>
                <a:spcPts val="7859"/>
              </a:lnSpc>
              <a:spcBef>
                <a:spcPts val="0"/>
              </a:spcBef>
              <a:spcAft>
                <a:spcPts val="0"/>
              </a:spcAft>
              <a:buClrTx/>
              <a:buSzTx/>
              <a:buFontTx/>
              <a:buNone/>
              <a:tabLst/>
              <a:defRPr/>
            </a:pPr>
            <a:r>
              <a:rPr kumimoji="0" lang="en-US" sz="6549" b="0" i="0" u="none" strike="noStrike" kern="1200" cap="none" spc="0" normalizeH="0" baseline="0" noProof="0" dirty="0" err="1" smtClean="0">
                <a:ln>
                  <a:noFill/>
                </a:ln>
                <a:solidFill>
                  <a:srgbClr val="3878D3"/>
                </a:solidFill>
                <a:effectLst>
                  <a:outerShdw blurRad="38100" dist="38100" dir="2700000" algn="tl">
                    <a:srgbClr val="000000">
                      <a:alpha val="43137"/>
                    </a:srgbClr>
                  </a:outerShdw>
                </a:effectLst>
                <a:uLnTx/>
                <a:uFillTx/>
                <a:latin typeface="Barlow Bold"/>
                <a:ea typeface="+mn-ea"/>
                <a:cs typeface="+mn-cs"/>
              </a:rPr>
              <a:t>Bindungen</a:t>
            </a:r>
            <a:endParaRPr kumimoji="0" lang="en-US" sz="6549" b="0" i="0" u="none" strike="noStrike" kern="1200" cap="none" spc="0" normalizeH="0" baseline="0" noProof="0" dirty="0">
              <a:ln>
                <a:noFill/>
              </a:ln>
              <a:solidFill>
                <a:srgbClr val="3878D3"/>
              </a:solidFill>
              <a:effectLst>
                <a:outerShdw blurRad="38100" dist="38100" dir="2700000" algn="tl">
                  <a:srgbClr val="000000">
                    <a:alpha val="43137"/>
                  </a:srgbClr>
                </a:outerShdw>
              </a:effectLst>
              <a:uLnTx/>
              <a:uFillTx/>
              <a:latin typeface="Barlow Bold"/>
              <a:ea typeface="+mn-ea"/>
              <a:cs typeface="+mn-cs"/>
            </a:endParaRPr>
          </a:p>
        </p:txBody>
      </p:sp>
      <p:grpSp>
        <p:nvGrpSpPr>
          <p:cNvPr id="5" name="Group 5"/>
          <p:cNvGrpSpPr/>
          <p:nvPr/>
        </p:nvGrpSpPr>
        <p:grpSpPr>
          <a:xfrm>
            <a:off x="914400" y="3009900"/>
            <a:ext cx="14178904" cy="6271561"/>
            <a:chOff x="0" y="0"/>
            <a:chExt cx="15261390" cy="6750363"/>
          </a:xfrm>
        </p:grpSpPr>
        <p:sp>
          <p:nvSpPr>
            <p:cNvPr id="6" name="Freeform 6"/>
            <p:cNvSpPr/>
            <p:nvPr/>
          </p:nvSpPr>
          <p:spPr>
            <a:xfrm>
              <a:off x="0" y="0"/>
              <a:ext cx="15261391" cy="6750362"/>
            </a:xfrm>
            <a:custGeom>
              <a:avLst/>
              <a:gdLst/>
              <a:ahLst/>
              <a:cxnLst/>
              <a:rect l="l" t="t" r="r" b="b"/>
              <a:pathLst>
                <a:path w="15261391" h="6750362">
                  <a:moveTo>
                    <a:pt x="496570" y="0"/>
                  </a:moveTo>
                  <a:lnTo>
                    <a:pt x="496570" y="6750362"/>
                  </a:lnTo>
                  <a:lnTo>
                    <a:pt x="13515141" y="6750362"/>
                  </a:lnTo>
                  <a:lnTo>
                    <a:pt x="13515141" y="0"/>
                  </a:lnTo>
                  <a:cubicBezTo>
                    <a:pt x="13515141" y="0"/>
                    <a:pt x="496570" y="0"/>
                    <a:pt x="496570" y="0"/>
                  </a:cubicBezTo>
                  <a:close/>
                  <a:moveTo>
                    <a:pt x="14011711" y="4201473"/>
                  </a:moveTo>
                  <a:lnTo>
                    <a:pt x="14011711" y="529055"/>
                  </a:lnTo>
                  <a:cubicBezTo>
                    <a:pt x="14011711" y="222250"/>
                    <a:pt x="13789461" y="0"/>
                    <a:pt x="13515141" y="0"/>
                  </a:cubicBezTo>
                  <a:lnTo>
                    <a:pt x="13515141" y="6750362"/>
                  </a:lnTo>
                  <a:cubicBezTo>
                    <a:pt x="13789461" y="6750362"/>
                    <a:pt x="14011711" y="6528112"/>
                    <a:pt x="14011711" y="6253793"/>
                  </a:cubicBezTo>
                  <a:lnTo>
                    <a:pt x="14011711" y="4673913"/>
                  </a:lnTo>
                  <a:cubicBezTo>
                    <a:pt x="14519711" y="4689153"/>
                    <a:pt x="15023900" y="4665023"/>
                    <a:pt x="15261391" y="4708203"/>
                  </a:cubicBezTo>
                  <a:cubicBezTo>
                    <a:pt x="14857530" y="4521513"/>
                    <a:pt x="14423191" y="4385623"/>
                    <a:pt x="14011711" y="4201473"/>
                  </a:cubicBezTo>
                  <a:close/>
                  <a:moveTo>
                    <a:pt x="0" y="529055"/>
                  </a:moveTo>
                  <a:lnTo>
                    <a:pt x="0" y="6253792"/>
                  </a:lnTo>
                  <a:cubicBezTo>
                    <a:pt x="0" y="6528112"/>
                    <a:pt x="222250" y="6750362"/>
                    <a:pt x="496570" y="6750362"/>
                  </a:cubicBezTo>
                  <a:lnTo>
                    <a:pt x="496570" y="0"/>
                  </a:lnTo>
                  <a:cubicBezTo>
                    <a:pt x="222250" y="0"/>
                    <a:pt x="0" y="222250"/>
                    <a:pt x="0" y="529055"/>
                  </a:cubicBezTo>
                  <a:close/>
                </a:path>
              </a:pathLst>
            </a:custGeom>
            <a:solidFill>
              <a:srgbClr val="FFFFFF"/>
            </a:solidFill>
          </p:spPr>
        </p:sp>
      </p:grpSp>
      <p:sp>
        <p:nvSpPr>
          <p:cNvPr id="7" name="TextBox 7"/>
          <p:cNvSpPr txBox="1"/>
          <p:nvPr/>
        </p:nvSpPr>
        <p:spPr>
          <a:xfrm>
            <a:off x="1066800" y="3162300"/>
            <a:ext cx="12709439" cy="2753703"/>
          </a:xfrm>
          <a:prstGeom prst="rect">
            <a:avLst/>
          </a:prstGeom>
        </p:spPr>
        <p:txBody>
          <a:bodyPr lIns="0" tIns="0" rIns="0" bIns="0" rtlCol="0" anchor="t">
            <a:spAutoFit/>
          </a:bodyPr>
          <a:lstStyle/>
          <a:p>
            <a:pPr marL="0" marR="0" lvl="0" indent="0" algn="ctr" defTabSz="914400" rtl="0" eaLnBrk="1" fontAlgn="auto" latinLnBrk="0" hangingPunct="1">
              <a:lnSpc>
                <a:spcPts val="7452"/>
              </a:lnSpc>
              <a:spcBef>
                <a:spcPct val="0"/>
              </a:spcBef>
              <a:spcAft>
                <a:spcPts val="0"/>
              </a:spcAft>
              <a:buClrTx/>
              <a:buSzTx/>
              <a:buFontTx/>
              <a:buNone/>
              <a:tabLst/>
              <a:defRPr/>
            </a:pPr>
            <a:r>
              <a:rPr kumimoji="0" lang="de-DE" sz="3726" b="0" i="0" u="none" strike="noStrike" kern="1200" cap="none" spc="0" normalizeH="0" baseline="0" noProof="0" dirty="0">
                <a:ln>
                  <a:noFill/>
                </a:ln>
                <a:solidFill>
                  <a:srgbClr val="3E5BB2"/>
                </a:solidFill>
                <a:effectLst/>
                <a:uLnTx/>
                <a:uFillTx/>
                <a:latin typeface="Arimo Bold" panose="020B0604020202020204" charset="0"/>
                <a:ea typeface="Arimo Bold" panose="020B0604020202020204" charset="0"/>
                <a:cs typeface="Arimo Bold" panose="020B0604020202020204" charset="0"/>
              </a:rPr>
              <a:t>Bei </a:t>
            </a:r>
            <a:r>
              <a:rPr kumimoji="0" lang="de-DE" sz="3726" b="0" i="0" u="none" strike="noStrike" kern="1200" cap="none" spc="0" normalizeH="0" baseline="0" noProof="0" dirty="0" smtClean="0">
                <a:ln>
                  <a:noFill/>
                </a:ln>
                <a:solidFill>
                  <a:srgbClr val="3E5BB2"/>
                </a:solidFill>
                <a:effectLst/>
                <a:uLnTx/>
                <a:uFillTx/>
                <a:latin typeface="Arimo Bold" panose="020B0604020202020204" charset="0"/>
                <a:ea typeface="Arimo Bold" panose="020B0604020202020204" charset="0"/>
                <a:cs typeface="Arimo Bold" panose="020B0604020202020204" charset="0"/>
              </a:rPr>
              <a:t>„Bindungen" </a:t>
            </a:r>
            <a:r>
              <a:rPr kumimoji="0" lang="de-DE" sz="3726" b="0" i="0" u="none" strike="noStrike" kern="1200" cap="none" spc="0" normalizeH="0" baseline="0" noProof="0" dirty="0">
                <a:ln>
                  <a:noFill/>
                </a:ln>
                <a:solidFill>
                  <a:srgbClr val="3E5BB2"/>
                </a:solidFill>
                <a:effectLst/>
                <a:uLnTx/>
                <a:uFillTx/>
                <a:latin typeface="Arimo Bold" panose="020B0604020202020204" charset="0"/>
                <a:ea typeface="Arimo Bold" panose="020B0604020202020204" charset="0"/>
                <a:cs typeface="Arimo Bold" panose="020B0604020202020204" charset="0"/>
              </a:rPr>
              <a:t>geht es um die Bedeutung von </a:t>
            </a:r>
            <a:r>
              <a:rPr kumimoji="0" lang="de-DE" sz="3726" b="0" i="0" u="none" strike="noStrike" kern="1200" cap="none" spc="0" normalizeH="0" baseline="0" noProof="0" dirty="0" smtClean="0">
                <a:ln>
                  <a:noFill/>
                </a:ln>
                <a:solidFill>
                  <a:srgbClr val="3E5BB2"/>
                </a:solidFill>
                <a:effectLst/>
                <a:uLnTx/>
                <a:uFillTx/>
                <a:latin typeface="Arimo Bold" panose="020B0604020202020204" charset="0"/>
                <a:ea typeface="Arimo Bold" panose="020B0604020202020204" charset="0"/>
                <a:cs typeface="Arimo Bold" panose="020B0604020202020204" charset="0"/>
              </a:rPr>
              <a:t>sicheren,</a:t>
            </a:r>
            <a:r>
              <a:rPr kumimoji="0" lang="de-DE" sz="3726" b="0" i="0" u="none" strike="noStrike" kern="1200" cap="none" spc="0" normalizeH="0" noProof="0" dirty="0" smtClean="0">
                <a:ln>
                  <a:noFill/>
                </a:ln>
                <a:solidFill>
                  <a:srgbClr val="3E5BB2"/>
                </a:solidFill>
                <a:effectLst/>
                <a:uLnTx/>
                <a:uFillTx/>
                <a:latin typeface="Arimo Bold" panose="020B0604020202020204" charset="0"/>
                <a:ea typeface="Arimo Bold" panose="020B0604020202020204" charset="0"/>
                <a:cs typeface="Arimo Bold" panose="020B0604020202020204" charset="0"/>
              </a:rPr>
              <a:t> verlässlichen und </a:t>
            </a:r>
            <a:r>
              <a:rPr lang="de-DE" sz="3726" dirty="0" smtClean="0">
                <a:solidFill>
                  <a:srgbClr val="3E5BB2"/>
                </a:solidFill>
                <a:latin typeface="Arimo Bold" panose="020B0604020202020204" charset="0"/>
                <a:ea typeface="Arimo Bold" panose="020B0604020202020204" charset="0"/>
                <a:cs typeface="Arimo Bold" panose="020B0604020202020204" charset="0"/>
              </a:rPr>
              <a:t>versorgenden </a:t>
            </a:r>
            <a:r>
              <a:rPr kumimoji="0" lang="de-DE" sz="3726" b="0" i="0" u="none" strike="noStrike" kern="1200" cap="none" spc="0" normalizeH="0" baseline="0" noProof="0" dirty="0" smtClean="0">
                <a:ln>
                  <a:noFill/>
                </a:ln>
                <a:solidFill>
                  <a:srgbClr val="3E5BB2"/>
                </a:solidFill>
                <a:effectLst/>
                <a:uLnTx/>
                <a:uFillTx/>
                <a:latin typeface="Arimo Bold" panose="020B0604020202020204" charset="0"/>
                <a:ea typeface="Arimo Bold" panose="020B0604020202020204" charset="0"/>
                <a:cs typeface="Arimo Bold" panose="020B0604020202020204" charset="0"/>
              </a:rPr>
              <a:t>Beziehungen zu</a:t>
            </a:r>
            <a:r>
              <a:rPr kumimoji="0" lang="de-DE" sz="3726" b="0" i="0" u="none" strike="noStrike" kern="1200" cap="none" spc="0" normalizeH="0" noProof="0" dirty="0" smtClean="0">
                <a:ln>
                  <a:noFill/>
                </a:ln>
                <a:solidFill>
                  <a:srgbClr val="3E5BB2"/>
                </a:solidFill>
                <a:effectLst/>
                <a:uLnTx/>
                <a:uFillTx/>
                <a:latin typeface="Arimo Bold" panose="020B0604020202020204" charset="0"/>
                <a:ea typeface="Arimo Bold" panose="020B0604020202020204" charset="0"/>
                <a:cs typeface="Arimo Bold" panose="020B0604020202020204" charset="0"/>
              </a:rPr>
              <a:t> </a:t>
            </a:r>
            <a:r>
              <a:rPr kumimoji="0" lang="de-DE" sz="3726" b="0" i="0" u="none" strike="noStrike" kern="1200" cap="none" spc="0" normalizeH="0" baseline="0" noProof="0" dirty="0" smtClean="0">
                <a:ln>
                  <a:noFill/>
                </a:ln>
                <a:solidFill>
                  <a:srgbClr val="3E5BB2"/>
                </a:solidFill>
                <a:effectLst/>
                <a:uLnTx/>
                <a:uFillTx/>
                <a:latin typeface="Arimo Bold" panose="020B0604020202020204" charset="0"/>
                <a:ea typeface="Arimo Bold" panose="020B0604020202020204" charset="0"/>
                <a:cs typeface="Arimo Bold" panose="020B0604020202020204" charset="0"/>
              </a:rPr>
              <a:t>erwachsenen </a:t>
            </a:r>
            <a:r>
              <a:rPr kumimoji="0" lang="de-DE" sz="3726" b="0" i="0" u="none" strike="noStrike" kern="1200" cap="none" spc="0" normalizeH="0" baseline="0" noProof="0" dirty="0">
                <a:ln>
                  <a:noFill/>
                </a:ln>
                <a:solidFill>
                  <a:srgbClr val="3E5BB2"/>
                </a:solidFill>
                <a:effectLst/>
                <a:uLnTx/>
                <a:uFillTx/>
                <a:latin typeface="Arimo Bold" panose="020B0604020202020204" charset="0"/>
                <a:ea typeface="Arimo Bold" panose="020B0604020202020204" charset="0"/>
                <a:cs typeface="Arimo Bold" panose="020B0604020202020204" charset="0"/>
              </a:rPr>
              <a:t>Bezugspersonen</a:t>
            </a: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401800" y="4801032"/>
            <a:ext cx="3545786" cy="4442328"/>
          </a:xfrm>
          <a:prstGeom prst="rect">
            <a:avLst/>
          </a:prstGeom>
        </p:spPr>
      </p:pic>
      <p:sp>
        <p:nvSpPr>
          <p:cNvPr id="9" name="Foliennummernplatzhalt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53028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183278" y="11140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58300"/>
            <a:ext cx="17873210" cy="0"/>
          </a:xfrm>
          <a:prstGeom prst="line">
            <a:avLst/>
          </a:prstGeom>
          <a:ln w="885825" cap="rnd">
            <a:solidFill>
              <a:srgbClr val="2D5974"/>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897"/>
          </a:xfrm>
          <a:prstGeom prst="rect">
            <a:avLst/>
          </a:prstGeom>
        </p:spPr>
        <p:txBody>
          <a:bodyPr lIns="0" tIns="0" rIns="0" bIns="0" rtlCol="0" anchor="t">
            <a:spAutoFit/>
          </a:bodyPr>
          <a:lstStyle/>
          <a:p>
            <a:pPr marL="0" marR="0" lvl="0" indent="0" algn="l" defTabSz="914400" rtl="0" eaLnBrk="1" fontAlgn="auto" latinLnBrk="0" hangingPunct="1">
              <a:lnSpc>
                <a:spcPts val="287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4F4F4"/>
                </a:solidFill>
                <a:effectLst/>
                <a:uLnTx/>
                <a:uFillTx/>
                <a:latin typeface="Barlow Bold"/>
                <a:ea typeface="+mn-ea"/>
                <a:cs typeface="+mn-cs"/>
              </a:rPr>
              <a:t>TAG </a:t>
            </a:r>
            <a:r>
              <a:rPr kumimoji="0" lang="en-US" sz="2400" b="0" i="0" u="none" strike="noStrike" kern="1200" cap="none" spc="0" normalizeH="0" baseline="0" noProof="0" dirty="0" smtClean="0">
                <a:ln>
                  <a:noFill/>
                </a:ln>
                <a:solidFill>
                  <a:srgbClr val="F4F4F4"/>
                </a:solidFill>
                <a:effectLst/>
                <a:uLnTx/>
                <a:uFillTx/>
                <a:latin typeface="Barlow Bold"/>
                <a:ea typeface="+mn-ea"/>
                <a:cs typeface="+mn-cs"/>
              </a:rPr>
              <a:t>3 </a:t>
            </a:r>
            <a:r>
              <a:rPr kumimoji="0" lang="en-US" sz="2400" b="0" i="0" u="none" strike="noStrike" kern="1200" cap="none" spc="0" normalizeH="0" baseline="0" noProof="0" dirty="0">
                <a:ln>
                  <a:noFill/>
                </a:ln>
                <a:solidFill>
                  <a:srgbClr val="F4F4F4"/>
                </a:solidFill>
                <a:effectLst/>
                <a:uLnTx/>
                <a:uFillTx/>
                <a:latin typeface="Barlow Bold"/>
                <a:ea typeface="+mn-ea"/>
                <a:cs typeface="+mn-cs"/>
              </a:rPr>
              <a:t>– </a:t>
            </a:r>
            <a:r>
              <a:rPr kumimoji="0" lang="en-US" sz="2400" b="0" i="0" u="none" strike="noStrike" kern="1200" cap="none" spc="0" normalizeH="0" baseline="0" noProof="0" dirty="0" err="1">
                <a:ln>
                  <a:noFill/>
                </a:ln>
                <a:solidFill>
                  <a:srgbClr val="F4F4F4"/>
                </a:solidFill>
                <a:effectLst/>
                <a:uLnTx/>
                <a:uFillTx/>
                <a:latin typeface="Barlow Bold"/>
                <a:ea typeface="+mn-ea"/>
                <a:cs typeface="+mn-cs"/>
              </a:rPr>
              <a:t>Abschnitt</a:t>
            </a:r>
            <a:r>
              <a:rPr kumimoji="0" lang="en-US" sz="2400" b="0" i="0" u="none" strike="noStrike" kern="1200" cap="none" spc="0" normalizeH="0" baseline="0" noProof="0" dirty="0">
                <a:ln>
                  <a:noFill/>
                </a:ln>
                <a:solidFill>
                  <a:srgbClr val="F4F4F4"/>
                </a:solidFill>
                <a:effectLst/>
                <a:uLnTx/>
                <a:uFillTx/>
                <a:latin typeface="Barlow Bold"/>
                <a:ea typeface="+mn-ea"/>
                <a:cs typeface="+mn-cs"/>
              </a:rPr>
              <a:t> </a:t>
            </a:r>
            <a:r>
              <a:rPr kumimoji="0" lang="en-US" sz="2400" b="0" i="0" u="none" strike="noStrike" kern="1200" cap="none" spc="0" normalizeH="0" baseline="0" noProof="0" dirty="0" smtClean="0">
                <a:ln>
                  <a:noFill/>
                </a:ln>
                <a:solidFill>
                  <a:srgbClr val="F4F4F4"/>
                </a:solidFill>
                <a:effectLst/>
                <a:uLnTx/>
                <a:uFillTx/>
                <a:latin typeface="Barlow Bold"/>
                <a:ea typeface="+mn-ea"/>
                <a:cs typeface="+mn-cs"/>
              </a:rPr>
              <a:t>2</a:t>
            </a:r>
            <a:endParaRPr kumimoji="0" lang="en-US" sz="2400" b="0" i="0" u="none" strike="noStrike" kern="1200" cap="none" spc="0" normalizeH="0" baseline="0" noProof="0" dirty="0">
              <a:ln>
                <a:noFill/>
              </a:ln>
              <a:solidFill>
                <a:srgbClr val="F4F4F4"/>
              </a:solidFill>
              <a:effectLst/>
              <a:uLnTx/>
              <a:uFillTx/>
              <a:latin typeface="Barlow Bold"/>
              <a:ea typeface="+mn-ea"/>
              <a:cs typeface="+mn-cs"/>
            </a:endParaRPr>
          </a:p>
        </p:txBody>
      </p:sp>
      <p:sp>
        <p:nvSpPr>
          <p:cNvPr id="8" name="TextBox 8"/>
          <p:cNvSpPr txBox="1"/>
          <p:nvPr/>
        </p:nvSpPr>
        <p:spPr>
          <a:xfrm>
            <a:off x="588348" y="2581581"/>
            <a:ext cx="17602085" cy="4719241"/>
          </a:xfrm>
          <a:prstGeom prst="rect">
            <a:avLst/>
          </a:prstGeom>
        </p:spPr>
        <p:txBody>
          <a:bodyPr wrap="square" lIns="0" tIns="0" rIns="0" bIns="0" rtlCol="0" anchor="t">
            <a:spAutoFit/>
          </a:bodyPr>
          <a:lstStyle/>
          <a:p>
            <a:pPr marL="0" marR="0" lvl="0" indent="0" algn="ctr" defTabSz="914400" rtl="0" eaLnBrk="1" fontAlgn="auto" latinLnBrk="0" hangingPunct="1">
              <a:lnSpc>
                <a:spcPts val="5459"/>
              </a:lnSpc>
              <a:spcBef>
                <a:spcPts val="0"/>
              </a:spcBef>
              <a:spcAft>
                <a:spcPts val="0"/>
              </a:spcAft>
              <a:buClrTx/>
              <a:buSzTx/>
              <a:buFontTx/>
              <a:buNone/>
              <a:tabLst/>
              <a:defRPr/>
            </a:pPr>
            <a:r>
              <a:rPr kumimoji="0" lang="de-DE" sz="2799" b="0" i="0" u="none" strike="noStrike" kern="1200" cap="none" spc="0" normalizeH="0" baseline="0" noProof="0" dirty="0" smtClean="0">
                <a:ln>
                  <a:noFill/>
                </a:ln>
                <a:solidFill>
                  <a:srgbClr val="204D68"/>
                </a:solidFill>
                <a:effectLst/>
                <a:uLnTx/>
                <a:uFillTx/>
                <a:latin typeface="Arimo Bold" panose="020B0604020202020204" charset="0"/>
                <a:ea typeface="Arimo Bold" panose="020B0604020202020204" charset="0"/>
                <a:cs typeface="Arimo Bold" panose="020B0604020202020204" charset="0"/>
              </a:rPr>
              <a:t>Die </a:t>
            </a:r>
            <a:r>
              <a:rPr kumimoji="0" lang="de-DE" sz="2799" b="0" i="0" u="none" strike="noStrike" kern="1200" cap="none" spc="0" normalizeH="0" baseline="0" noProof="0" dirty="0">
                <a:ln>
                  <a:noFill/>
                </a:ln>
                <a:solidFill>
                  <a:srgbClr val="204D68"/>
                </a:solidFill>
                <a:effectLst/>
                <a:uLnTx/>
                <a:uFillTx/>
                <a:latin typeface="Arimo Bold" panose="020B0604020202020204" charset="0"/>
                <a:ea typeface="Arimo Bold" panose="020B0604020202020204" charset="0"/>
                <a:cs typeface="Arimo Bold" panose="020B0604020202020204" charset="0"/>
              </a:rPr>
              <a:t>Betreuungsperson ist der wichtigste Akteur der Veränderung.</a:t>
            </a:r>
          </a:p>
          <a:p>
            <a:pPr marL="0" marR="0" lvl="0" indent="0" algn="ctr" defTabSz="914400" rtl="0" eaLnBrk="1" fontAlgn="auto" latinLnBrk="0" hangingPunct="1">
              <a:lnSpc>
                <a:spcPts val="5459"/>
              </a:lnSpc>
              <a:spcBef>
                <a:spcPts val="0"/>
              </a:spcBef>
              <a:spcAft>
                <a:spcPts val="0"/>
              </a:spcAft>
              <a:buClrTx/>
              <a:buSzTx/>
              <a:buFontTx/>
              <a:buNone/>
              <a:tabLst/>
              <a:defRPr/>
            </a:pPr>
            <a:r>
              <a:rPr kumimoji="0" lang="de-DE" sz="2799" b="0" i="0" u="none" strike="noStrike" kern="1200" cap="none" spc="0" normalizeH="0" baseline="0" noProof="0" dirty="0">
                <a:ln>
                  <a:noFill/>
                </a:ln>
                <a:solidFill>
                  <a:srgbClr val="204D68"/>
                </a:solidFill>
                <a:effectLst/>
                <a:uLnTx/>
                <a:uFillTx/>
                <a:latin typeface="Arimo Bold" panose="020B0604020202020204" charset="0"/>
                <a:ea typeface="Arimo Bold" panose="020B0604020202020204" charset="0"/>
                <a:cs typeface="Arimo Bold" panose="020B0604020202020204" charset="0"/>
              </a:rPr>
              <a:t>Die Betreuungsperson ist die Person, an die sich das Kind in schwierigen Zeiten </a:t>
            </a:r>
            <a:r>
              <a:rPr kumimoji="0" lang="de-DE" sz="2799" b="0" i="0" u="none" strike="noStrike" kern="1200" cap="none" spc="0" normalizeH="0" baseline="0" noProof="0" dirty="0" smtClean="0">
                <a:ln>
                  <a:noFill/>
                </a:ln>
                <a:solidFill>
                  <a:srgbClr val="204D68"/>
                </a:solidFill>
                <a:effectLst/>
                <a:uLnTx/>
                <a:uFillTx/>
                <a:latin typeface="Arimo Bold" panose="020B0604020202020204" charset="0"/>
                <a:ea typeface="Arimo Bold" panose="020B0604020202020204" charset="0"/>
                <a:cs typeface="Arimo Bold" panose="020B0604020202020204" charset="0"/>
              </a:rPr>
              <a:t>wendet.</a:t>
            </a:r>
            <a:endParaRPr kumimoji="0" lang="de-DE" sz="2799" b="0" i="0" u="none" strike="noStrike" kern="1200" cap="none" spc="0" normalizeH="0" baseline="0" noProof="0" dirty="0">
              <a:ln>
                <a:noFill/>
              </a:ln>
              <a:solidFill>
                <a:srgbClr val="204D68"/>
              </a:solidFill>
              <a:effectLst/>
              <a:uLnTx/>
              <a:uFillTx/>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5459"/>
              </a:lnSpc>
              <a:spcBef>
                <a:spcPts val="0"/>
              </a:spcBef>
              <a:spcAft>
                <a:spcPts val="0"/>
              </a:spcAft>
              <a:buClrTx/>
              <a:buSzTx/>
              <a:buFontTx/>
              <a:buNone/>
              <a:tabLst/>
              <a:defRPr/>
            </a:pPr>
            <a:r>
              <a:rPr kumimoji="0" lang="de-DE" sz="2799" b="0" i="0" u="none" strike="noStrike" kern="1200" cap="none" spc="0" normalizeH="0" baseline="0" noProof="0" dirty="0">
                <a:ln>
                  <a:noFill/>
                </a:ln>
                <a:solidFill>
                  <a:srgbClr val="204D68"/>
                </a:solidFill>
                <a:effectLst/>
                <a:uLnTx/>
                <a:uFillTx/>
                <a:latin typeface="Arimo Bold" panose="020B0604020202020204" charset="0"/>
                <a:ea typeface="Arimo Bold" panose="020B0604020202020204" charset="0"/>
                <a:cs typeface="Arimo Bold" panose="020B0604020202020204" charset="0"/>
              </a:rPr>
              <a:t>Die Beziehung zur Betreuungsperson beeinflusst die Reaktion auf ein Trauma.</a:t>
            </a:r>
          </a:p>
          <a:p>
            <a:pPr marL="0" marR="0" lvl="0" indent="0" algn="ctr" defTabSz="914400" rtl="0" eaLnBrk="1" fontAlgn="auto" latinLnBrk="0" hangingPunct="1">
              <a:lnSpc>
                <a:spcPts val="5459"/>
              </a:lnSpc>
              <a:spcBef>
                <a:spcPts val="0"/>
              </a:spcBef>
              <a:spcAft>
                <a:spcPts val="0"/>
              </a:spcAft>
              <a:buClrTx/>
              <a:buSzTx/>
              <a:buFontTx/>
              <a:buNone/>
              <a:tabLst/>
              <a:defRPr/>
            </a:pPr>
            <a:r>
              <a:rPr kumimoji="0" lang="de-DE" sz="2799" b="0" i="0" u="none" strike="noStrike" kern="1200" cap="none" spc="0" normalizeH="0" baseline="0" noProof="0" dirty="0">
                <a:ln>
                  <a:noFill/>
                </a:ln>
                <a:solidFill>
                  <a:srgbClr val="204D68"/>
                </a:solidFill>
                <a:effectLst/>
                <a:uLnTx/>
                <a:uFillTx/>
                <a:latin typeface="Arimo Bold" panose="020B0604020202020204" charset="0"/>
                <a:ea typeface="Arimo Bold" panose="020B0604020202020204" charset="0"/>
                <a:cs typeface="Arimo Bold" panose="020B0604020202020204" charset="0"/>
              </a:rPr>
              <a:t>Oft beeinflusst die Reaktion der Betreuungsperson auf das Trauma die Art und Weise, wie das Kind das Trauma wahrnimmt.</a:t>
            </a:r>
            <a:endParaRPr kumimoji="0" lang="en-US" sz="2799" b="0" i="0" u="none" strike="noStrike" kern="1200" cap="none" spc="0" normalizeH="0" baseline="0" noProof="0" dirty="0">
              <a:ln>
                <a:noFill/>
              </a:ln>
              <a:solidFill>
                <a:srgbClr val="204D68"/>
              </a:solidFill>
              <a:effectLst/>
              <a:uLnTx/>
              <a:uFillTx/>
              <a:latin typeface="Arimo"/>
              <a:ea typeface="+mn-ea"/>
              <a:cs typeface="+mn-cs"/>
            </a:endParaRPr>
          </a:p>
          <a:p>
            <a:pPr marL="0" marR="0" lvl="0" indent="0" algn="ctr" defTabSz="914400" rtl="0" eaLnBrk="1" fontAlgn="auto" latinLnBrk="0" hangingPunct="1">
              <a:lnSpc>
                <a:spcPts val="3119"/>
              </a:lnSpc>
              <a:spcBef>
                <a:spcPct val="0"/>
              </a:spcBef>
              <a:spcAft>
                <a:spcPts val="0"/>
              </a:spcAft>
              <a:buClrTx/>
              <a:buSzTx/>
              <a:buFontTx/>
              <a:buNone/>
              <a:tabLst/>
              <a:defRPr/>
            </a:pPr>
            <a:endParaRPr kumimoji="0" lang="en-US" sz="2799" b="0" i="0" u="none" strike="noStrike" kern="1200" cap="none" spc="0" normalizeH="0" baseline="0" noProof="0" dirty="0">
              <a:ln>
                <a:noFill/>
              </a:ln>
              <a:solidFill>
                <a:srgbClr val="204D68"/>
              </a:solidFill>
              <a:effectLst/>
              <a:uLnTx/>
              <a:uFillTx/>
              <a:latin typeface="Arimo"/>
              <a:ea typeface="+mn-ea"/>
              <a:cs typeface="+mn-cs"/>
            </a:endParaRPr>
          </a:p>
          <a:p>
            <a:pPr marL="0" marR="0" lvl="0" indent="0" algn="ctr" defTabSz="914400" rtl="0" eaLnBrk="1" fontAlgn="auto" latinLnBrk="0" hangingPunct="1">
              <a:lnSpc>
                <a:spcPts val="3119"/>
              </a:lnSpc>
              <a:spcBef>
                <a:spcPct val="0"/>
              </a:spcBef>
              <a:spcAft>
                <a:spcPts val="0"/>
              </a:spcAft>
              <a:buClrTx/>
              <a:buSzTx/>
              <a:buFontTx/>
              <a:buNone/>
              <a:tabLst/>
              <a:defRPr/>
            </a:pPr>
            <a:endParaRPr kumimoji="0" lang="en-US" sz="2799" b="0" i="0" u="none" strike="noStrike" kern="1200" cap="none" spc="0" normalizeH="0" baseline="0" noProof="0" dirty="0">
              <a:ln>
                <a:noFill/>
              </a:ln>
              <a:solidFill>
                <a:srgbClr val="204D68"/>
              </a:solidFill>
              <a:effectLst/>
              <a:uLnTx/>
              <a:uFillTx/>
              <a:latin typeface="Arimo"/>
              <a:ea typeface="+mn-ea"/>
              <a:cs typeface="+mn-cs"/>
            </a:endParaRPr>
          </a:p>
          <a:p>
            <a:pPr marL="0" marR="0" lvl="0" indent="0" algn="ctr" defTabSz="914400" rtl="0" eaLnBrk="1" fontAlgn="auto" latinLnBrk="0" hangingPunct="1">
              <a:lnSpc>
                <a:spcPts val="3119"/>
              </a:lnSpc>
              <a:spcBef>
                <a:spcPct val="0"/>
              </a:spcBef>
              <a:spcAft>
                <a:spcPts val="0"/>
              </a:spcAft>
              <a:buClrTx/>
              <a:buSzTx/>
              <a:buFontTx/>
              <a:buNone/>
              <a:tabLst/>
              <a:defRPr/>
            </a:pPr>
            <a:endParaRPr kumimoji="0" lang="en-US" sz="2799" b="0" i="0" u="none" strike="noStrike" kern="1200" cap="none" spc="0" normalizeH="0" baseline="0" noProof="0" dirty="0">
              <a:ln>
                <a:noFill/>
              </a:ln>
              <a:solidFill>
                <a:srgbClr val="204D68"/>
              </a:solidFill>
              <a:effectLst/>
              <a:uLnTx/>
              <a:uFillTx/>
              <a:latin typeface="Arimo"/>
              <a:ea typeface="+mn-ea"/>
              <a:cs typeface="+mn-cs"/>
            </a:endParaRPr>
          </a:p>
        </p:txBody>
      </p:sp>
      <p:sp>
        <p:nvSpPr>
          <p:cNvPr id="9" name="TextBox 9"/>
          <p:cNvSpPr txBox="1"/>
          <p:nvPr/>
        </p:nvSpPr>
        <p:spPr>
          <a:xfrm>
            <a:off x="1676400" y="599895"/>
            <a:ext cx="15425983" cy="936154"/>
          </a:xfrm>
          <a:prstGeom prst="rect">
            <a:avLst/>
          </a:prstGeom>
        </p:spPr>
        <p:txBody>
          <a:bodyPr lIns="0" tIns="0" rIns="0" bIns="0" rtlCol="0" anchor="t">
            <a:spAutoFit/>
          </a:bodyPr>
          <a:lstStyle/>
          <a:p>
            <a:pPr marL="0" marR="0" lvl="0" indent="0" algn="ctr" defTabSz="914400" rtl="0" eaLnBrk="1" fontAlgn="auto" latinLnBrk="0" hangingPunct="1">
              <a:lnSpc>
                <a:spcPts val="7274"/>
              </a:lnSpc>
              <a:spcBef>
                <a:spcPct val="0"/>
              </a:spcBef>
              <a:spcAft>
                <a:spcPts val="0"/>
              </a:spcAft>
              <a:buClrTx/>
              <a:buSzTx/>
              <a:buFontTx/>
              <a:buNone/>
              <a:tabLst/>
              <a:defRPr/>
            </a:pPr>
            <a:r>
              <a:rPr kumimoji="0" lang="en-US" sz="6062"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a:ea typeface="+mn-ea"/>
                <a:cs typeface="+mn-cs"/>
              </a:rPr>
              <a:t>Einbindung</a:t>
            </a:r>
            <a:r>
              <a:rPr kumimoji="0" lang="en-US" sz="6062"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a:ea typeface="+mn-ea"/>
                <a:cs typeface="+mn-cs"/>
              </a:rPr>
              <a:t> der </a:t>
            </a:r>
            <a:r>
              <a:rPr kumimoji="0" lang="en-US" sz="6062" b="0" i="0" u="none" strike="noStrike" kern="1200" cap="none" spc="0" normalizeH="0" baseline="0" noProof="0" dirty="0" err="1" smtClean="0">
                <a:ln>
                  <a:noFill/>
                </a:ln>
                <a:solidFill>
                  <a:srgbClr val="2D5974"/>
                </a:solidFill>
                <a:effectLst>
                  <a:outerShdw blurRad="38100" dist="38100" dir="2700000" algn="tl">
                    <a:srgbClr val="000000">
                      <a:alpha val="43137"/>
                    </a:srgbClr>
                  </a:outerShdw>
                </a:effectLst>
                <a:uLnTx/>
                <a:uFillTx/>
                <a:latin typeface="Barlow Bold"/>
                <a:ea typeface="+mn-ea"/>
                <a:cs typeface="+mn-cs"/>
              </a:rPr>
              <a:t>Bezugsperson</a:t>
            </a:r>
            <a:endParaRPr kumimoji="0" lang="en-US" sz="6062"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a:ea typeface="+mn-ea"/>
              <a:cs typeface="+mn-cs"/>
            </a:endParaRPr>
          </a:p>
        </p:txBody>
      </p:sp>
      <p:pic>
        <p:nvPicPr>
          <p:cNvPr id="10" name="Picture 9">
            <a:extLst>
              <a:ext uri="{FF2B5EF4-FFF2-40B4-BE49-F238E27FC236}">
                <a16:creationId xmlns:a16="http://schemas.microsoft.com/office/drawing/2014/main" id="{3EEACCBF-3C5A-4074-BC0D-0EEC7F3FE4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51427" y="4246936"/>
            <a:ext cx="380885" cy="382408"/>
          </a:xfrm>
          <a:prstGeom prst="rect">
            <a:avLst/>
          </a:prstGeom>
        </p:spPr>
      </p:pic>
      <p:pic>
        <p:nvPicPr>
          <p:cNvPr id="11" name="Picture 9">
            <a:extLst>
              <a:ext uri="{FF2B5EF4-FFF2-40B4-BE49-F238E27FC236}">
                <a16:creationId xmlns:a16="http://schemas.microsoft.com/office/drawing/2014/main" id="{D2DECA66-2D0F-4A96-A0B5-0C26DAAD87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18166" y="3493527"/>
            <a:ext cx="380885" cy="382408"/>
          </a:xfrm>
          <a:prstGeom prst="rect">
            <a:avLst/>
          </a:prstGeom>
        </p:spPr>
      </p:pic>
      <p:pic>
        <p:nvPicPr>
          <p:cNvPr id="12" name="Picture 9">
            <a:extLst>
              <a:ext uri="{FF2B5EF4-FFF2-40B4-BE49-F238E27FC236}">
                <a16:creationId xmlns:a16="http://schemas.microsoft.com/office/drawing/2014/main" id="{6588AC9A-D11B-4D76-A916-283E09ECEE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4476" y="4918516"/>
            <a:ext cx="380885" cy="382408"/>
          </a:xfrm>
          <a:prstGeom prst="rect">
            <a:avLst/>
          </a:prstGeom>
        </p:spPr>
      </p:pic>
      <p:pic>
        <p:nvPicPr>
          <p:cNvPr id="14" name="Picture 9">
            <a:extLst>
              <a:ext uri="{FF2B5EF4-FFF2-40B4-BE49-F238E27FC236}">
                <a16:creationId xmlns:a16="http://schemas.microsoft.com/office/drawing/2014/main" id="{49954876-576C-4B92-984F-CFB3491496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76600" y="2862073"/>
            <a:ext cx="380885" cy="382408"/>
          </a:xfrm>
          <a:prstGeom prst="rect">
            <a:avLst/>
          </a:prstGeom>
        </p:spPr>
      </p:pic>
      <p:sp>
        <p:nvSpPr>
          <p:cNvPr id="15" name="Foliennummernplatzhalter 1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17533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D5974"/>
        </a:solidFill>
        <a:effectLst/>
      </p:bgPr>
    </p:bg>
    <p:spTree>
      <p:nvGrpSpPr>
        <p:cNvPr id="1" name=""/>
        <p:cNvGrpSpPr/>
        <p:nvPr/>
      </p:nvGrpSpPr>
      <p:grpSpPr>
        <a:xfrm>
          <a:off x="0" y="0"/>
          <a:ext cx="0" cy="0"/>
          <a:chOff x="0" y="0"/>
          <a:chExt cx="0" cy="0"/>
        </a:xfrm>
      </p:grpSpPr>
      <p:grpSp>
        <p:nvGrpSpPr>
          <p:cNvPr id="2" name="Group 2"/>
          <p:cNvGrpSpPr/>
          <p:nvPr/>
        </p:nvGrpSpPr>
        <p:grpSpPr>
          <a:xfrm>
            <a:off x="6860035" y="2340064"/>
            <a:ext cx="9123792" cy="4661347"/>
            <a:chOff x="0" y="0"/>
            <a:chExt cx="3086320" cy="1576801"/>
          </a:xfrm>
        </p:grpSpPr>
        <p:sp>
          <p:nvSpPr>
            <p:cNvPr id="3" name="Freeform 3"/>
            <p:cNvSpPr/>
            <p:nvPr/>
          </p:nvSpPr>
          <p:spPr>
            <a:xfrm>
              <a:off x="0" y="0"/>
              <a:ext cx="3086320" cy="1576802"/>
            </a:xfrm>
            <a:custGeom>
              <a:avLst/>
              <a:gdLst/>
              <a:ahLst/>
              <a:cxnLst/>
              <a:rect l="l" t="t" r="r" b="b"/>
              <a:pathLst>
                <a:path w="3086320" h="1576802">
                  <a:moveTo>
                    <a:pt x="2961860" y="1576801"/>
                  </a:moveTo>
                  <a:lnTo>
                    <a:pt x="124460" y="1576801"/>
                  </a:lnTo>
                  <a:cubicBezTo>
                    <a:pt x="55880" y="1576801"/>
                    <a:pt x="0" y="1520921"/>
                    <a:pt x="0" y="1452341"/>
                  </a:cubicBezTo>
                  <a:lnTo>
                    <a:pt x="0" y="124460"/>
                  </a:lnTo>
                  <a:cubicBezTo>
                    <a:pt x="0" y="55880"/>
                    <a:pt x="55880" y="0"/>
                    <a:pt x="124460" y="0"/>
                  </a:cubicBezTo>
                  <a:lnTo>
                    <a:pt x="2961860" y="0"/>
                  </a:lnTo>
                  <a:cubicBezTo>
                    <a:pt x="3030440" y="0"/>
                    <a:pt x="3086320" y="55880"/>
                    <a:pt x="3086320" y="124460"/>
                  </a:cubicBezTo>
                  <a:lnTo>
                    <a:pt x="3086320" y="1452341"/>
                  </a:lnTo>
                  <a:cubicBezTo>
                    <a:pt x="3086320" y="1520922"/>
                    <a:pt x="3030440" y="1576802"/>
                    <a:pt x="2961860" y="1576802"/>
                  </a:cubicBezTo>
                  <a:close/>
                </a:path>
              </a:pathLst>
            </a:custGeom>
            <a:solidFill>
              <a:srgbClr val="FFFFFF"/>
            </a:solidFill>
          </p:spPr>
        </p:sp>
      </p:grpSp>
      <p:grpSp>
        <p:nvGrpSpPr>
          <p:cNvPr id="4" name="Group 4"/>
          <p:cNvGrpSpPr/>
          <p:nvPr/>
        </p:nvGrpSpPr>
        <p:grpSpPr>
          <a:xfrm>
            <a:off x="15429070" y="8400219"/>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FF6E79"/>
              </a:solidFill>
            </p:spPr>
          </p:sp>
        </p:grpSp>
        <p:grpSp>
          <p:nvGrpSpPr>
            <p:cNvPr id="7" name="Group 7"/>
            <p:cNvGrpSpPr/>
            <p:nvPr/>
          </p:nvGrpSpPr>
          <p:grpSpPr>
            <a:xfrm>
              <a:off x="764557" y="409093"/>
              <a:ext cx="911193" cy="325922"/>
              <a:chOff x="0" y="0"/>
              <a:chExt cx="1200098" cy="429260"/>
            </a:xfrm>
          </p:grpSpPr>
          <p:sp>
            <p:nvSpPr>
              <p:cNvPr id="8" name="Freeform 8"/>
              <p:cNvSpPr/>
              <p:nvPr/>
            </p:nvSpPr>
            <p:spPr>
              <a:xfrm>
                <a:off x="0" y="-5080"/>
                <a:ext cx="1200099" cy="434340"/>
              </a:xfrm>
              <a:custGeom>
                <a:avLst/>
                <a:gdLst/>
                <a:ahLst/>
                <a:cxnLst/>
                <a:rect l="l" t="t" r="r" b="b"/>
                <a:pathLst>
                  <a:path w="1200099" h="434340">
                    <a:moveTo>
                      <a:pt x="1182319" y="187960"/>
                    </a:moveTo>
                    <a:lnTo>
                      <a:pt x="920698" y="11430"/>
                    </a:lnTo>
                    <a:cubicBezTo>
                      <a:pt x="902918" y="0"/>
                      <a:pt x="880058" y="3810"/>
                      <a:pt x="867358" y="21590"/>
                    </a:cubicBezTo>
                    <a:cubicBezTo>
                      <a:pt x="855928" y="39370"/>
                      <a:pt x="859738" y="62230"/>
                      <a:pt x="877518" y="74930"/>
                    </a:cubicBezTo>
                    <a:lnTo>
                      <a:pt x="1036268" y="181610"/>
                    </a:lnTo>
                    <a:lnTo>
                      <a:pt x="0" y="181610"/>
                    </a:lnTo>
                    <a:lnTo>
                      <a:pt x="0" y="257810"/>
                    </a:lnTo>
                    <a:lnTo>
                      <a:pt x="1036269" y="257810"/>
                    </a:lnTo>
                    <a:lnTo>
                      <a:pt x="877519" y="364490"/>
                    </a:lnTo>
                    <a:cubicBezTo>
                      <a:pt x="859739" y="375920"/>
                      <a:pt x="855928" y="400050"/>
                      <a:pt x="867358" y="417830"/>
                    </a:cubicBezTo>
                    <a:cubicBezTo>
                      <a:pt x="874978" y="429260"/>
                      <a:pt x="886408" y="434340"/>
                      <a:pt x="899108" y="434340"/>
                    </a:cubicBezTo>
                    <a:cubicBezTo>
                      <a:pt x="906728" y="434340"/>
                      <a:pt x="914349" y="431800"/>
                      <a:pt x="920699" y="427990"/>
                    </a:cubicBezTo>
                    <a:lnTo>
                      <a:pt x="1183589" y="251460"/>
                    </a:lnTo>
                    <a:cubicBezTo>
                      <a:pt x="1193749" y="243840"/>
                      <a:pt x="1200099" y="232410"/>
                      <a:pt x="1200099" y="219710"/>
                    </a:cubicBezTo>
                    <a:cubicBezTo>
                      <a:pt x="1200099" y="207010"/>
                      <a:pt x="1193749" y="195580"/>
                      <a:pt x="1182319" y="187960"/>
                    </a:cubicBezTo>
                    <a:close/>
                  </a:path>
                </a:pathLst>
              </a:custGeom>
              <a:solidFill>
                <a:srgbClr val="FFFFFF"/>
              </a:solidFill>
            </p:spPr>
          </p:sp>
        </p:grpSp>
      </p:grpSp>
      <p:pic>
        <p:nvPicPr>
          <p:cNvPr id="9" name="Picture 9"/>
          <p:cNvPicPr>
            <a:picLocks noChangeAspect="1"/>
          </p:cNvPicPr>
          <p:nvPr/>
        </p:nvPicPr>
        <p:blipFill>
          <a:blip r:embed="rId3"/>
          <a:srcRect/>
          <a:stretch>
            <a:fillRect/>
          </a:stretch>
        </p:blipFill>
        <p:spPr>
          <a:xfrm>
            <a:off x="302063" y="158326"/>
            <a:ext cx="2708339" cy="2090131"/>
          </a:xfrm>
          <a:prstGeom prst="rect">
            <a:avLst/>
          </a:prstGeom>
        </p:spPr>
      </p:pic>
      <p:sp>
        <p:nvSpPr>
          <p:cNvPr id="10" name="TextBox 10"/>
          <p:cNvSpPr txBox="1"/>
          <p:nvPr/>
        </p:nvSpPr>
        <p:spPr>
          <a:xfrm>
            <a:off x="6880251" y="1728288"/>
            <a:ext cx="9314863" cy="4565352"/>
          </a:xfrm>
          <a:prstGeom prst="rect">
            <a:avLst/>
          </a:prstGeom>
        </p:spPr>
        <p:txBody>
          <a:bodyPr lIns="0" tIns="0" rIns="0" bIns="0" rtlCol="0" anchor="t">
            <a:spAutoFit/>
          </a:bodyPr>
          <a:lstStyle/>
          <a:p>
            <a:pPr algn="ctr">
              <a:lnSpc>
                <a:spcPts val="8904"/>
              </a:lnSpc>
            </a:pPr>
            <a:r>
              <a:rPr lang="en-US" sz="7420" dirty="0">
                <a:solidFill>
                  <a:srgbClr val="FF6E79"/>
                </a:solidFill>
                <a:latin typeface="Barlow Bold"/>
              </a:rPr>
              <a:t> </a:t>
            </a:r>
            <a:endParaRPr lang="de-DE" sz="7420" dirty="0">
              <a:solidFill>
                <a:srgbClr val="FF6E79"/>
              </a:solidFill>
              <a:latin typeface="Barlow Bold"/>
            </a:endParaRPr>
          </a:p>
          <a:p>
            <a:pPr algn="ctr">
              <a:lnSpc>
                <a:spcPts val="8904"/>
              </a:lnSpc>
            </a:pPr>
            <a:r>
              <a:rPr lang="de-DE" sz="7420" dirty="0" smtClean="0">
                <a:solidFill>
                  <a:srgbClr val="FF6E79"/>
                </a:solidFill>
                <a:latin typeface="Barlow Bold"/>
              </a:rPr>
              <a:t>Der „gute Grund“ und methodische Grundsätze</a:t>
            </a:r>
            <a:endParaRPr lang="en-US" sz="7420" dirty="0">
              <a:solidFill>
                <a:srgbClr val="FF6E79"/>
              </a:solidFill>
              <a:latin typeface="Barlow Bold"/>
            </a:endParaRPr>
          </a:p>
        </p:txBody>
      </p:sp>
      <p:sp>
        <p:nvSpPr>
          <p:cNvPr id="11" name="TextBox 11"/>
          <p:cNvSpPr txBox="1"/>
          <p:nvPr/>
        </p:nvSpPr>
        <p:spPr>
          <a:xfrm>
            <a:off x="6949656" y="2869626"/>
            <a:ext cx="9314863" cy="3424014"/>
          </a:xfrm>
          <a:prstGeom prst="rect">
            <a:avLst/>
          </a:prstGeom>
        </p:spPr>
        <p:txBody>
          <a:bodyPr lIns="0" tIns="0" rIns="0" bIns="0" rtlCol="0" anchor="t">
            <a:spAutoFit/>
          </a:bodyPr>
          <a:lstStyle/>
          <a:p>
            <a:pPr algn="ctr">
              <a:lnSpc>
                <a:spcPts val="8904"/>
              </a:lnSpc>
            </a:pPr>
            <a:r>
              <a:rPr lang="de-DE" sz="7420" dirty="0" smtClean="0">
                <a:solidFill>
                  <a:srgbClr val="2D5974"/>
                </a:solidFill>
                <a:latin typeface="Barlow Bold"/>
              </a:rPr>
              <a:t>Der „gute Grund“ und methodische Grundsätze</a:t>
            </a:r>
            <a:endParaRPr lang="en-US" sz="7420" dirty="0">
              <a:solidFill>
                <a:srgbClr val="2D5974"/>
              </a:solidFill>
              <a:latin typeface="Barlow Bold"/>
            </a:endParaRPr>
          </a:p>
        </p:txBody>
      </p:sp>
      <p:pic>
        <p:nvPicPr>
          <p:cNvPr id="12" name="Picture 12"/>
          <p:cNvPicPr>
            <a:picLocks noChangeAspect="1"/>
          </p:cNvPicPr>
          <p:nvPr/>
        </p:nvPicPr>
        <p:blipFill>
          <a:blip r:embed="rId4"/>
          <a:srcRect/>
          <a:stretch>
            <a:fillRect/>
          </a:stretch>
        </p:blipFill>
        <p:spPr>
          <a:xfrm>
            <a:off x="5385831" y="3390900"/>
            <a:ext cx="3127651" cy="4595264"/>
          </a:xfrm>
          <a:prstGeom prst="rect">
            <a:avLst/>
          </a:prstGeom>
        </p:spPr>
      </p:pic>
      <p:pic>
        <p:nvPicPr>
          <p:cNvPr id="13" name="Picture 13"/>
          <p:cNvPicPr>
            <a:picLocks noChangeAspect="1"/>
          </p:cNvPicPr>
          <p:nvPr/>
        </p:nvPicPr>
        <p:blipFill>
          <a:blip r:embed="rId5"/>
          <a:srcRect/>
          <a:stretch>
            <a:fillRect/>
          </a:stretch>
        </p:blipFill>
        <p:spPr>
          <a:xfrm>
            <a:off x="1676400" y="3840104"/>
            <a:ext cx="3690077" cy="5721050"/>
          </a:xfrm>
          <a:prstGeom prst="rect">
            <a:avLst/>
          </a:prstGeom>
        </p:spPr>
      </p:pic>
    </p:spTree>
    <p:extLst>
      <p:ext uri="{BB962C8B-B14F-4D97-AF65-F5344CB8AC3E}">
        <p14:creationId xmlns:p14="http://schemas.microsoft.com/office/powerpoint/2010/main" val="4278004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171138" y="500087"/>
            <a:ext cx="12622395" cy="1658719"/>
            <a:chOff x="17780" y="22860"/>
            <a:chExt cx="2509538" cy="324519"/>
          </a:xfrm>
        </p:grpSpPr>
        <p:sp>
          <p:nvSpPr>
            <p:cNvPr id="3" name="Freeform 3"/>
            <p:cNvSpPr/>
            <p:nvPr/>
          </p:nvSpPr>
          <p:spPr>
            <a:xfrm>
              <a:off x="17780" y="22860"/>
              <a:ext cx="2509538" cy="324519"/>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4649751" y="906362"/>
            <a:ext cx="9798484" cy="865622"/>
          </a:xfrm>
          <a:prstGeom prst="rect">
            <a:avLst/>
          </a:prstGeom>
        </p:spPr>
        <p:txBody>
          <a:bodyPr lIns="0" tIns="0" rIns="0" bIns="0" rtlCol="0" anchor="t">
            <a:spAutoFit/>
          </a:bodyPr>
          <a:lstStyle/>
          <a:p>
            <a:pPr marL="0" marR="0" lvl="0" indent="0" algn="ctr" defTabSz="914400" rtl="0" eaLnBrk="1" fontAlgn="auto" latinLnBrk="0" hangingPunct="1">
              <a:lnSpc>
                <a:spcPts val="7410"/>
              </a:lnSpc>
              <a:spcBef>
                <a:spcPct val="0"/>
              </a:spcBef>
              <a:spcAft>
                <a:spcPts val="0"/>
              </a:spcAft>
              <a:buClrTx/>
              <a:buSzTx/>
              <a:buFontTx/>
              <a:buNone/>
              <a:tabLst/>
              <a:defRPr/>
            </a:pPr>
            <a:r>
              <a:rPr kumimoji="0" lang="en-US" sz="6000" b="0" i="0" u="none" strike="noStrike" kern="1200" cap="none" spc="0" normalizeH="0" baseline="0" noProof="0" dirty="0" err="1">
                <a:ln>
                  <a:noFill/>
                </a:ln>
                <a:solidFill>
                  <a:srgbClr val="204D68"/>
                </a:solidFill>
                <a:effectLst>
                  <a:outerShdw blurRad="38100" dist="38100" dir="2700000" algn="tl">
                    <a:srgbClr val="000000">
                      <a:alpha val="43137"/>
                    </a:srgbClr>
                  </a:outerShdw>
                </a:effectLst>
                <a:uLnTx/>
                <a:uFillTx/>
                <a:latin typeface="Barlow Bold"/>
                <a:ea typeface="+mn-ea"/>
                <a:cs typeface="+mn-cs"/>
              </a:rPr>
              <a:t>Übung</a:t>
            </a:r>
            <a:endParaRPr kumimoji="0" lang="en-US" sz="6000" b="0" i="0" u="none" strike="noStrike" kern="1200" cap="none" spc="0" normalizeH="0" baseline="0" noProof="0" dirty="0">
              <a:ln>
                <a:noFill/>
              </a:ln>
              <a:solidFill>
                <a:srgbClr val="204D68"/>
              </a:solidFill>
              <a:effectLst>
                <a:outerShdw blurRad="38100" dist="38100" dir="2700000" algn="tl">
                  <a:srgbClr val="000000">
                    <a:alpha val="43137"/>
                  </a:srgbClr>
                </a:outerShdw>
              </a:effectLst>
              <a:uLnTx/>
              <a:uFillTx/>
              <a:latin typeface="Barlow Bold"/>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00600" y="586129"/>
            <a:ext cx="1473227" cy="1506087"/>
          </a:xfrm>
          <a:prstGeom prst="rect">
            <a:avLst/>
          </a:prstGeom>
        </p:spPr>
      </p:pic>
      <p:sp>
        <p:nvSpPr>
          <p:cNvPr id="12" name="Foliennummernplatzhalter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28" name="Picture 4" descr="Bildergebnis für systemsprenger trail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565081"/>
            <a:ext cx="9883179" cy="5723953"/>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p:cNvSpPr txBox="1"/>
          <p:nvPr/>
        </p:nvSpPr>
        <p:spPr>
          <a:xfrm>
            <a:off x="1524000" y="8914668"/>
            <a:ext cx="17526000" cy="523220"/>
          </a:xfrm>
          <a:prstGeom prst="rect">
            <a:avLst/>
          </a:prstGeom>
          <a:noFill/>
        </p:spPr>
        <p:txBody>
          <a:bodyPr wrap="square" rtlCol="0">
            <a:spAutoFit/>
          </a:bodyPr>
          <a:lstStyle/>
          <a:p>
            <a:r>
              <a:rPr lang="de-DE" sz="2800" dirty="0" smtClean="0"/>
              <a:t>Trailer „Systemsprenger“ als Gruppe ansehen: </a:t>
            </a:r>
            <a:r>
              <a:rPr lang="de-DE" sz="2800" dirty="0" smtClean="0">
                <a:hlinkClick r:id="rId6"/>
              </a:rPr>
              <a:t>SYSTEMSPRENGER </a:t>
            </a:r>
            <a:r>
              <a:rPr lang="de-DE" sz="2800" dirty="0">
                <a:hlinkClick r:id="rId6"/>
              </a:rPr>
              <a:t>Trailer German Deutsch (2019) - </a:t>
            </a:r>
            <a:r>
              <a:rPr lang="de-DE" sz="2800" dirty="0" smtClean="0">
                <a:hlinkClick r:id="rId6"/>
              </a:rPr>
              <a:t>YouTube</a:t>
            </a:r>
            <a:r>
              <a:rPr lang="de-DE" sz="2800" dirty="0" smtClean="0"/>
              <a:t>:  </a:t>
            </a:r>
            <a:endParaRPr lang="de-DE" sz="2800" dirty="0"/>
          </a:p>
        </p:txBody>
      </p:sp>
    </p:spTree>
    <p:extLst>
      <p:ext uri="{BB962C8B-B14F-4D97-AF65-F5344CB8AC3E}">
        <p14:creationId xmlns:p14="http://schemas.microsoft.com/office/powerpoint/2010/main" val="22625616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171138" y="500087"/>
            <a:ext cx="12622395" cy="1658719"/>
            <a:chOff x="17780" y="22860"/>
            <a:chExt cx="2509538" cy="324519"/>
          </a:xfrm>
        </p:grpSpPr>
        <p:sp>
          <p:nvSpPr>
            <p:cNvPr id="3" name="Freeform 3"/>
            <p:cNvSpPr/>
            <p:nvPr/>
          </p:nvSpPr>
          <p:spPr>
            <a:xfrm>
              <a:off x="17780" y="22860"/>
              <a:ext cx="2509538" cy="324519"/>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4649751" y="906362"/>
            <a:ext cx="9798484" cy="865622"/>
          </a:xfrm>
          <a:prstGeom prst="rect">
            <a:avLst/>
          </a:prstGeom>
        </p:spPr>
        <p:txBody>
          <a:bodyPr lIns="0" tIns="0" rIns="0" bIns="0" rtlCol="0" anchor="t">
            <a:spAutoFit/>
          </a:bodyPr>
          <a:lstStyle/>
          <a:p>
            <a:pPr marL="0" marR="0" lvl="0" indent="0" algn="ctr" defTabSz="914400" rtl="0" eaLnBrk="1" fontAlgn="auto" latinLnBrk="0" hangingPunct="1">
              <a:lnSpc>
                <a:spcPts val="7410"/>
              </a:lnSpc>
              <a:spcBef>
                <a:spcPct val="0"/>
              </a:spcBef>
              <a:spcAft>
                <a:spcPts val="0"/>
              </a:spcAft>
              <a:buClrTx/>
              <a:buSzTx/>
              <a:buFontTx/>
              <a:buNone/>
              <a:tabLst/>
              <a:defRPr/>
            </a:pPr>
            <a:r>
              <a:rPr kumimoji="0" lang="en-US" sz="6000" b="0" i="0" u="none" strike="noStrike" kern="1200" cap="none" spc="0" normalizeH="0" baseline="0" noProof="0" dirty="0" err="1">
                <a:ln>
                  <a:noFill/>
                </a:ln>
                <a:solidFill>
                  <a:srgbClr val="204D68"/>
                </a:solidFill>
                <a:effectLst>
                  <a:outerShdw blurRad="38100" dist="38100" dir="2700000" algn="tl">
                    <a:srgbClr val="000000">
                      <a:alpha val="43137"/>
                    </a:srgbClr>
                  </a:outerShdw>
                </a:effectLst>
                <a:uLnTx/>
                <a:uFillTx/>
                <a:latin typeface="Barlow Bold"/>
                <a:ea typeface="+mn-ea"/>
                <a:cs typeface="+mn-cs"/>
              </a:rPr>
              <a:t>Übung</a:t>
            </a:r>
            <a:endParaRPr kumimoji="0" lang="en-US" sz="6000" b="0" i="0" u="none" strike="noStrike" kern="1200" cap="none" spc="0" normalizeH="0" baseline="0" noProof="0" dirty="0">
              <a:ln>
                <a:noFill/>
              </a:ln>
              <a:solidFill>
                <a:srgbClr val="204D68"/>
              </a:solidFill>
              <a:effectLst>
                <a:outerShdw blurRad="38100" dist="38100" dir="2700000" algn="tl">
                  <a:srgbClr val="000000">
                    <a:alpha val="43137"/>
                  </a:srgbClr>
                </a:outerShdw>
              </a:effectLst>
              <a:uLnTx/>
              <a:uFillTx/>
              <a:latin typeface="Barlow Bold"/>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00600" y="586129"/>
            <a:ext cx="1473227" cy="1506087"/>
          </a:xfrm>
          <a:prstGeom prst="rect">
            <a:avLst/>
          </a:prstGeom>
        </p:spPr>
      </p:pic>
      <p:grpSp>
        <p:nvGrpSpPr>
          <p:cNvPr id="6" name="Group 6"/>
          <p:cNvGrpSpPr/>
          <p:nvPr/>
        </p:nvGrpSpPr>
        <p:grpSpPr>
          <a:xfrm>
            <a:off x="1541551" y="2412449"/>
            <a:ext cx="16289249" cy="7326636"/>
            <a:chOff x="0" y="0"/>
            <a:chExt cx="16508931" cy="7055706"/>
          </a:xfrm>
        </p:grpSpPr>
        <p:sp>
          <p:nvSpPr>
            <p:cNvPr id="7" name="Freeform 7"/>
            <p:cNvSpPr/>
            <p:nvPr/>
          </p:nvSpPr>
          <p:spPr>
            <a:xfrm>
              <a:off x="0" y="0"/>
              <a:ext cx="16508932" cy="7055706"/>
            </a:xfrm>
            <a:custGeom>
              <a:avLst/>
              <a:gdLst/>
              <a:ahLst/>
              <a:cxnLst/>
              <a:rect l="l" t="t" r="r" b="b"/>
              <a:pathLst>
                <a:path w="16508932" h="7055706">
                  <a:moveTo>
                    <a:pt x="496570" y="0"/>
                  </a:moveTo>
                  <a:lnTo>
                    <a:pt x="496570" y="7055706"/>
                  </a:lnTo>
                  <a:lnTo>
                    <a:pt x="14762680" y="7055706"/>
                  </a:lnTo>
                  <a:lnTo>
                    <a:pt x="14762680" y="0"/>
                  </a:lnTo>
                  <a:cubicBezTo>
                    <a:pt x="14762682" y="0"/>
                    <a:pt x="496570" y="0"/>
                    <a:pt x="496570" y="0"/>
                  </a:cubicBezTo>
                  <a:close/>
                  <a:moveTo>
                    <a:pt x="15259252" y="4506816"/>
                  </a:moveTo>
                  <a:lnTo>
                    <a:pt x="15259252" y="535067"/>
                  </a:lnTo>
                  <a:cubicBezTo>
                    <a:pt x="15259252" y="222250"/>
                    <a:pt x="15037002" y="0"/>
                    <a:pt x="14762682" y="0"/>
                  </a:cubicBezTo>
                  <a:lnTo>
                    <a:pt x="14762682" y="7055706"/>
                  </a:lnTo>
                  <a:cubicBezTo>
                    <a:pt x="15037002" y="7055706"/>
                    <a:pt x="15259252" y="6833456"/>
                    <a:pt x="15259252" y="6559135"/>
                  </a:cubicBezTo>
                  <a:lnTo>
                    <a:pt x="15259252" y="4979256"/>
                  </a:lnTo>
                  <a:cubicBezTo>
                    <a:pt x="15767252" y="4994496"/>
                    <a:pt x="16271441" y="4970366"/>
                    <a:pt x="16508932" y="5013546"/>
                  </a:cubicBezTo>
                  <a:cubicBezTo>
                    <a:pt x="16105071" y="4826856"/>
                    <a:pt x="15670732" y="4690966"/>
                    <a:pt x="15259252" y="4506816"/>
                  </a:cubicBezTo>
                  <a:close/>
                  <a:moveTo>
                    <a:pt x="0" y="535067"/>
                  </a:moveTo>
                  <a:lnTo>
                    <a:pt x="0" y="6559135"/>
                  </a:lnTo>
                  <a:cubicBezTo>
                    <a:pt x="0" y="6833456"/>
                    <a:pt x="222250" y="7055706"/>
                    <a:pt x="496570" y="7055706"/>
                  </a:cubicBezTo>
                  <a:lnTo>
                    <a:pt x="496570" y="0"/>
                  </a:lnTo>
                  <a:cubicBezTo>
                    <a:pt x="222250" y="0"/>
                    <a:pt x="0" y="222250"/>
                    <a:pt x="0" y="535067"/>
                  </a:cubicBezTo>
                  <a:close/>
                </a:path>
              </a:pathLst>
            </a:custGeom>
            <a:solidFill>
              <a:srgbClr val="FFFFFF"/>
            </a:solidFill>
          </p:spPr>
        </p:sp>
      </p:grpSp>
      <p:sp>
        <p:nvSpPr>
          <p:cNvPr id="8" name="TextBox 8"/>
          <p:cNvSpPr txBox="1"/>
          <p:nvPr/>
        </p:nvSpPr>
        <p:spPr>
          <a:xfrm>
            <a:off x="2657607" y="2267397"/>
            <a:ext cx="12801600" cy="7053213"/>
          </a:xfrm>
          <a:prstGeom prst="rect">
            <a:avLst/>
          </a:prstGeom>
        </p:spPr>
        <p:txBody>
          <a:bodyPr wrap="square" lIns="0" tIns="0" rIns="0" bIns="0" rtlCol="0" anchor="t">
            <a:spAutoFit/>
          </a:bodyPr>
          <a:lstStyle/>
          <a:p>
            <a:pPr marL="0" marR="0" lvl="0" indent="0" algn="ctr" defTabSz="914400" rtl="0" eaLnBrk="1" fontAlgn="auto" latinLnBrk="0" hangingPunct="1">
              <a:lnSpc>
                <a:spcPts val="5032"/>
              </a:lnSpc>
              <a:spcBef>
                <a:spcPts val="0"/>
              </a:spcBef>
              <a:spcAft>
                <a:spcPts val="0"/>
              </a:spcAft>
              <a:buClrTx/>
              <a:buSzTx/>
              <a:buFontTx/>
              <a:buNone/>
              <a:tabLst/>
              <a:defRPr/>
            </a:pPr>
            <a:endParaRPr kumimoji="0" lang="de-DE" sz="2800" b="0" i="0" u="none" strike="noStrike" kern="1200" cap="none" spc="0" normalizeH="0" baseline="0" noProof="0" dirty="0" smtClean="0">
              <a:ln>
                <a:noFill/>
              </a:ln>
              <a:solidFill>
                <a:srgbClr val="FC3D5F"/>
              </a:solidFill>
              <a:effectLst/>
              <a:uLnTx/>
              <a:uFillTx/>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5032"/>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srgbClr val="FC3D5F"/>
                </a:solidFill>
                <a:effectLst/>
                <a:uLnTx/>
                <a:uFillTx/>
                <a:latin typeface="Arimo Bold" panose="020B0604020202020204" charset="0"/>
                <a:ea typeface="Arimo Bold" panose="020B0604020202020204" charset="0"/>
                <a:cs typeface="Arimo Bold" panose="020B0604020202020204" charset="0"/>
              </a:rPr>
              <a:t>Aufteilung in</a:t>
            </a:r>
            <a:r>
              <a:rPr kumimoji="0" lang="de-DE" sz="2800" b="0" i="0" u="none" strike="noStrike" kern="1200" cap="none" spc="0" normalizeH="0" noProof="0" dirty="0" smtClean="0">
                <a:ln>
                  <a:noFill/>
                </a:ln>
                <a:solidFill>
                  <a:srgbClr val="FC3D5F"/>
                </a:solidFill>
                <a:effectLst/>
                <a:uLnTx/>
                <a:uFillTx/>
                <a:latin typeface="Arimo Bold" panose="020B0604020202020204" charset="0"/>
                <a:ea typeface="Arimo Bold" panose="020B0604020202020204" charset="0"/>
                <a:cs typeface="Arimo Bold" panose="020B0604020202020204" charset="0"/>
              </a:rPr>
              <a:t> 2 er</a:t>
            </a:r>
            <a:r>
              <a:rPr kumimoji="0" lang="de-DE" sz="2800" b="0" i="0" u="none" strike="noStrike" kern="1200" cap="none" spc="0" normalizeH="0" baseline="0" noProof="0" dirty="0" smtClean="0">
                <a:ln>
                  <a:noFill/>
                </a:ln>
                <a:solidFill>
                  <a:srgbClr val="FC3D5F"/>
                </a:solidFill>
                <a:effectLst/>
                <a:uLnTx/>
                <a:uFillTx/>
                <a:latin typeface="Arimo Bold" panose="020B0604020202020204" charset="0"/>
                <a:ea typeface="Arimo Bold" panose="020B0604020202020204" charset="0"/>
                <a:cs typeface="Arimo Bold" panose="020B0604020202020204" charset="0"/>
              </a:rPr>
              <a:t> Gruppen</a:t>
            </a:r>
          </a:p>
          <a:p>
            <a:pPr marL="0" marR="0" lvl="0" indent="0" algn="ctr" defTabSz="914400" rtl="0" eaLnBrk="1" fontAlgn="auto" latinLnBrk="0" hangingPunct="1">
              <a:lnSpc>
                <a:spcPts val="5032"/>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srgbClr val="FC3D5F"/>
                </a:solidFill>
                <a:effectLst/>
                <a:uLnTx/>
                <a:uFillTx/>
                <a:latin typeface="Arimo Bold" panose="020B0604020202020204" charset="0"/>
                <a:ea typeface="Arimo Bold" panose="020B0604020202020204" charset="0"/>
                <a:cs typeface="Arimo Bold" panose="020B0604020202020204" charset="0"/>
              </a:rPr>
              <a:t>Person A (Vorname</a:t>
            </a:r>
            <a:r>
              <a:rPr kumimoji="0" lang="de-DE" sz="2800" b="0" i="0" u="none" strike="noStrike" kern="1200" cap="none" spc="0" normalizeH="0" noProof="0" dirty="0" smtClean="0">
                <a:ln>
                  <a:noFill/>
                </a:ln>
                <a:solidFill>
                  <a:srgbClr val="FC3D5F"/>
                </a:solidFill>
                <a:effectLst/>
                <a:uLnTx/>
                <a:uFillTx/>
                <a:latin typeface="Arimo Bold" panose="020B0604020202020204" charset="0"/>
                <a:ea typeface="Arimo Bold" panose="020B0604020202020204" charset="0"/>
                <a:cs typeface="Arimo Bold" panose="020B0604020202020204" charset="0"/>
              </a:rPr>
              <a:t> näher an A)</a:t>
            </a:r>
            <a:r>
              <a:rPr kumimoji="0" lang="de-DE" sz="2800" b="0" i="0" u="none" strike="noStrike" kern="1200" cap="none" spc="0" normalizeH="0" baseline="0" noProof="0" dirty="0" smtClean="0">
                <a:ln>
                  <a:noFill/>
                </a:ln>
                <a:solidFill>
                  <a:srgbClr val="FC3D5F"/>
                </a:solidFill>
                <a:effectLst/>
                <a:uLnTx/>
                <a:uFillTx/>
                <a:latin typeface="Arimo Bold" panose="020B0604020202020204" charset="0"/>
                <a:ea typeface="Arimo Bold" panose="020B0604020202020204" charset="0"/>
                <a:cs typeface="Arimo Bold" panose="020B0604020202020204" charset="0"/>
              </a:rPr>
              <a:t>: Beschreiben</a:t>
            </a:r>
            <a:r>
              <a:rPr kumimoji="0" lang="de-DE" sz="2800" b="0" i="0" u="none" strike="noStrike" kern="1200" cap="none" spc="0" normalizeH="0" noProof="0" dirty="0" smtClean="0">
                <a:ln>
                  <a:noFill/>
                </a:ln>
                <a:solidFill>
                  <a:srgbClr val="FC3D5F"/>
                </a:solidFill>
                <a:effectLst/>
                <a:uLnTx/>
                <a:uFillTx/>
                <a:latin typeface="Arimo Bold" panose="020B0604020202020204" charset="0"/>
                <a:ea typeface="Arimo Bold" panose="020B0604020202020204" charset="0"/>
                <a:cs typeface="Arimo Bold" panose="020B0604020202020204" charset="0"/>
              </a:rPr>
              <a:t> Sie Ihre </a:t>
            </a:r>
            <a:r>
              <a:rPr kumimoji="0" lang="de-DE" sz="2800" b="0" i="0" u="sng" strike="noStrike" kern="1200" cap="none" spc="0" normalizeH="0" noProof="0" dirty="0" err="1" smtClean="0">
                <a:ln>
                  <a:noFill/>
                </a:ln>
                <a:solidFill>
                  <a:srgbClr val="FC3D5F"/>
                </a:solidFill>
                <a:effectLst/>
                <a:uLnTx/>
                <a:uFillTx/>
                <a:latin typeface="Arimo Bold" panose="020B0604020202020204" charset="0"/>
                <a:ea typeface="Arimo Bold" panose="020B0604020202020204" charset="0"/>
                <a:cs typeface="Arimo Bold" panose="020B0604020202020204" charset="0"/>
              </a:rPr>
              <a:t>Emotione</a:t>
            </a:r>
            <a:r>
              <a:rPr lang="de-DE" sz="2800" u="sng" dirty="0" smtClean="0">
                <a:solidFill>
                  <a:srgbClr val="FC3D5F"/>
                </a:solidFill>
                <a:latin typeface="Arimo Bold" panose="020B0604020202020204" charset="0"/>
                <a:ea typeface="Arimo Bold" panose="020B0604020202020204" charset="0"/>
                <a:cs typeface="Arimo Bold" panose="020B0604020202020204" charset="0"/>
              </a:rPr>
              <a:t>n</a:t>
            </a:r>
            <a:r>
              <a:rPr lang="de-DE" sz="2800" dirty="0" smtClean="0">
                <a:solidFill>
                  <a:srgbClr val="FC3D5F"/>
                </a:solidFill>
                <a:latin typeface="Arimo Bold" panose="020B0604020202020204" charset="0"/>
                <a:ea typeface="Arimo Bold" panose="020B0604020202020204" charset="0"/>
                <a:cs typeface="Arimo Bold" panose="020B0604020202020204" charset="0"/>
              </a:rPr>
              <a:t> beim Ansehen des Trailers</a:t>
            </a:r>
          </a:p>
          <a:p>
            <a:pPr marL="0" marR="0" lvl="0" indent="0" algn="ctr" defTabSz="914400" rtl="0" eaLnBrk="1" fontAlgn="auto" latinLnBrk="0" hangingPunct="1">
              <a:lnSpc>
                <a:spcPts val="5032"/>
              </a:lnSpc>
              <a:spcBef>
                <a:spcPts val="0"/>
              </a:spcBef>
              <a:spcAft>
                <a:spcPts val="0"/>
              </a:spcAft>
              <a:buClrTx/>
              <a:buSzTx/>
              <a:buFontTx/>
              <a:buNone/>
              <a:tabLst/>
              <a:defRPr/>
            </a:pPr>
            <a:r>
              <a:rPr lang="de-DE" sz="2800" dirty="0" smtClean="0">
                <a:solidFill>
                  <a:srgbClr val="FC3D5F"/>
                </a:solidFill>
                <a:latin typeface="Arimo Bold" panose="020B0604020202020204" charset="0"/>
                <a:ea typeface="Arimo Bold" panose="020B0604020202020204" charset="0"/>
                <a:cs typeface="Arimo Bold" panose="020B0604020202020204" charset="0"/>
              </a:rPr>
              <a:t>Person B: Versuchen Sie A </a:t>
            </a:r>
            <a:r>
              <a:rPr kumimoji="0" lang="de-DE" sz="2800" b="0" i="0" u="none" strike="noStrike" kern="1200" cap="none" spc="0" normalizeH="0" baseline="0" noProof="0" dirty="0" smtClean="0">
                <a:ln>
                  <a:noFill/>
                </a:ln>
                <a:solidFill>
                  <a:srgbClr val="FC3D5F"/>
                </a:solidFill>
                <a:effectLst/>
                <a:uLnTx/>
                <a:uFillTx/>
                <a:latin typeface="Arimo Bold" panose="020B0604020202020204" charset="0"/>
                <a:ea typeface="Arimo Bold" panose="020B0604020202020204" charset="0"/>
                <a:cs typeface="Arimo Bold" panose="020B0604020202020204" charset="0"/>
              </a:rPr>
              <a:t>"zu </a:t>
            </a:r>
            <a:r>
              <a:rPr kumimoji="0" lang="de-DE" sz="2800" b="0" i="0" u="none" strike="noStrike" kern="1200" cap="none" spc="0" normalizeH="0" baseline="0" noProof="0" dirty="0">
                <a:ln>
                  <a:noFill/>
                </a:ln>
                <a:solidFill>
                  <a:srgbClr val="FC3D5F"/>
                </a:solidFill>
                <a:effectLst/>
                <a:uLnTx/>
                <a:uFillTx/>
                <a:latin typeface="Arimo Bold" panose="020B0604020202020204" charset="0"/>
                <a:ea typeface="Arimo Bold" panose="020B0604020202020204" charset="0"/>
                <a:cs typeface="Arimo Bold" panose="020B0604020202020204" charset="0"/>
              </a:rPr>
              <a:t>halten", </a:t>
            </a:r>
            <a:r>
              <a:rPr kumimoji="0" lang="de-DE" sz="2800" b="0" i="0" u="none" strike="noStrike" kern="1200" cap="none" spc="0" normalizeH="0" baseline="0" noProof="0" dirty="0" smtClean="0">
                <a:ln>
                  <a:noFill/>
                </a:ln>
                <a:solidFill>
                  <a:srgbClr val="FC3D5F"/>
                </a:solidFill>
                <a:effectLst/>
                <a:uLnTx/>
                <a:uFillTx/>
                <a:latin typeface="Arimo Bold" panose="020B0604020202020204" charset="0"/>
                <a:ea typeface="Arimo Bold" panose="020B0604020202020204" charset="0"/>
                <a:cs typeface="Arimo Bold" panose="020B0604020202020204" charset="0"/>
              </a:rPr>
              <a:t>indem</a:t>
            </a:r>
            <a:r>
              <a:rPr kumimoji="0" lang="de-DE" sz="2800" b="0" i="0" u="none" strike="noStrike" kern="1200" cap="none" spc="0" normalizeH="0" noProof="0" dirty="0" smtClean="0">
                <a:ln>
                  <a:noFill/>
                </a:ln>
                <a:solidFill>
                  <a:srgbClr val="FC3D5F"/>
                </a:solidFill>
                <a:effectLst/>
                <a:uLnTx/>
                <a:uFillTx/>
                <a:latin typeface="Arimo Bold" panose="020B0604020202020204" charset="0"/>
                <a:ea typeface="Arimo Bold" panose="020B0604020202020204" charset="0"/>
                <a:cs typeface="Arimo Bold" panose="020B0604020202020204" charset="0"/>
              </a:rPr>
              <a:t> </a:t>
            </a:r>
            <a:r>
              <a:rPr lang="de-DE" sz="2800" noProof="0" dirty="0" smtClean="0">
                <a:solidFill>
                  <a:srgbClr val="FC3D5F"/>
                </a:solidFill>
                <a:latin typeface="Arimo Bold" panose="020B0604020202020204" charset="0"/>
                <a:ea typeface="Arimo Bold" panose="020B0604020202020204" charset="0"/>
                <a:cs typeface="Arimo Bold" panose="020B0604020202020204" charset="0"/>
              </a:rPr>
              <a:t>Sie seine/ihre</a:t>
            </a:r>
            <a:r>
              <a:rPr kumimoji="0" lang="de-DE" sz="2800" b="0" i="0" u="none" strike="noStrike" kern="1200" cap="none" spc="0" normalizeH="0" baseline="0" noProof="0" dirty="0" smtClean="0">
                <a:ln>
                  <a:noFill/>
                </a:ln>
                <a:solidFill>
                  <a:srgbClr val="FC3D5F"/>
                </a:solidFill>
                <a:effectLst/>
                <a:uLnTx/>
                <a:uFillTx/>
                <a:latin typeface="Arimo Bold" panose="020B0604020202020204" charset="0"/>
                <a:ea typeface="Arimo Bold" panose="020B0604020202020204" charset="0"/>
                <a:cs typeface="Arimo Bold" panose="020B0604020202020204" charset="0"/>
              </a:rPr>
              <a:t> </a:t>
            </a:r>
            <a:r>
              <a:rPr kumimoji="0" lang="de-DE" sz="2800" b="0" i="0" u="none" strike="noStrike" kern="1200" cap="none" spc="0" normalizeH="0" baseline="0" noProof="0" dirty="0">
                <a:ln>
                  <a:noFill/>
                </a:ln>
                <a:solidFill>
                  <a:srgbClr val="FC3D5F"/>
                </a:solidFill>
                <a:effectLst/>
                <a:uLnTx/>
                <a:uFillTx/>
                <a:latin typeface="Arimo Bold" panose="020B0604020202020204" charset="0"/>
                <a:ea typeface="Arimo Bold" panose="020B0604020202020204" charset="0"/>
                <a:cs typeface="Arimo Bold" panose="020B0604020202020204" charset="0"/>
              </a:rPr>
              <a:t>Emotionen und </a:t>
            </a:r>
            <a:r>
              <a:rPr lang="de-DE" sz="2800" dirty="0" smtClean="0">
                <a:solidFill>
                  <a:srgbClr val="FC3D5F"/>
                </a:solidFill>
                <a:latin typeface="Arimo Bold" panose="020B0604020202020204" charset="0"/>
                <a:ea typeface="Arimo Bold" panose="020B0604020202020204" charset="0"/>
                <a:cs typeface="Arimo Bold" panose="020B0604020202020204" charset="0"/>
              </a:rPr>
              <a:t>Wahrnehmungen/Erfahrungen</a:t>
            </a:r>
            <a:r>
              <a:rPr lang="de-DE" sz="2800" dirty="0">
                <a:solidFill>
                  <a:srgbClr val="FC3D5F"/>
                </a:solidFill>
                <a:latin typeface="Arimo Bold" panose="020B0604020202020204" charset="0"/>
                <a:ea typeface="Arimo Bold" panose="020B0604020202020204" charset="0"/>
                <a:cs typeface="Arimo Bold" panose="020B0604020202020204" charset="0"/>
              </a:rPr>
              <a:t> </a:t>
            </a:r>
            <a:r>
              <a:rPr lang="de-DE" sz="2800" dirty="0" smtClean="0">
                <a:solidFill>
                  <a:srgbClr val="FC3D5F"/>
                </a:solidFill>
                <a:latin typeface="Arimo Bold" panose="020B0604020202020204" charset="0"/>
                <a:ea typeface="Arimo Bold" panose="020B0604020202020204" charset="0"/>
                <a:cs typeface="Arimo Bold" panose="020B0604020202020204" charset="0"/>
              </a:rPr>
              <a:t>reflektieren</a:t>
            </a:r>
            <a:r>
              <a:rPr kumimoji="0" lang="de-DE" sz="2800" b="0" i="0" u="none" strike="noStrike" kern="1200" cap="none" spc="0" normalizeH="0" noProof="0" dirty="0" smtClean="0">
                <a:ln>
                  <a:noFill/>
                </a:ln>
                <a:solidFill>
                  <a:srgbClr val="FC3D5F"/>
                </a:solidFill>
                <a:effectLst/>
                <a:uLnTx/>
                <a:uFillTx/>
                <a:latin typeface="Arimo Bold" panose="020B0604020202020204" charset="0"/>
                <a:ea typeface="Arimo Bold" panose="020B0604020202020204" charset="0"/>
                <a:cs typeface="Arimo Bold" panose="020B0604020202020204" charset="0"/>
              </a:rPr>
              <a:t> </a:t>
            </a:r>
            <a:r>
              <a:rPr kumimoji="0" lang="de-DE" sz="2800" b="0" i="0" u="none" strike="noStrike" kern="1200" cap="none" spc="0" normalizeH="0" baseline="0" noProof="0" dirty="0" smtClean="0">
                <a:ln>
                  <a:noFill/>
                </a:ln>
                <a:solidFill>
                  <a:srgbClr val="FC3D5F"/>
                </a:solidFill>
                <a:effectLst/>
                <a:uLnTx/>
                <a:uFillTx/>
                <a:latin typeface="Arimo Bold" panose="020B0604020202020204" charset="0"/>
                <a:ea typeface="Arimo Bold" panose="020B0604020202020204" charset="0"/>
                <a:cs typeface="Arimo Bold" panose="020B0604020202020204" charset="0"/>
              </a:rPr>
              <a:t>und validieren.</a:t>
            </a:r>
            <a:endParaRPr kumimoji="0" lang="de-DE" sz="2800" b="0" i="0" u="none" strike="noStrike" kern="1200" cap="none" spc="0" normalizeH="0" baseline="0" noProof="0" dirty="0">
              <a:ln>
                <a:noFill/>
              </a:ln>
              <a:solidFill>
                <a:srgbClr val="FC3D5F"/>
              </a:solidFill>
              <a:effectLst/>
              <a:uLnTx/>
              <a:uFillTx/>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5032"/>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srgbClr val="1C436B"/>
                </a:solidFill>
                <a:effectLst/>
                <a:uLnTx/>
                <a:uFillTx/>
                <a:latin typeface="Arimo Bold" panose="020B0604020202020204" charset="0"/>
                <a:ea typeface="Arimo Bold" panose="020B0604020202020204" charset="0"/>
                <a:cs typeface="Arimo Bold" panose="020B0604020202020204" charset="0"/>
              </a:rPr>
              <a:t>Reflektion:</a:t>
            </a:r>
          </a:p>
          <a:p>
            <a:pPr marL="0" marR="0" lvl="0" indent="0" algn="ctr" defTabSz="914400" rtl="0" eaLnBrk="1" fontAlgn="auto" latinLnBrk="0" hangingPunct="1">
              <a:lnSpc>
                <a:spcPts val="5032"/>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srgbClr val="1C436B"/>
                </a:solidFill>
                <a:effectLst/>
                <a:uLnTx/>
                <a:uFillTx/>
                <a:latin typeface="Arimo Bold" panose="020B0604020202020204" charset="0"/>
                <a:ea typeface="Arimo Bold" panose="020B0604020202020204" charset="0"/>
                <a:cs typeface="Arimo Bold" panose="020B0604020202020204" charset="0"/>
              </a:rPr>
              <a:t>Wie </a:t>
            </a:r>
            <a:r>
              <a:rPr kumimoji="0" lang="de-DE" sz="3200" b="0" i="0" u="none" strike="noStrike" kern="1200" cap="none" spc="0" normalizeH="0" baseline="0" noProof="0" dirty="0">
                <a:ln>
                  <a:noFill/>
                </a:ln>
                <a:solidFill>
                  <a:srgbClr val="1C436B"/>
                </a:solidFill>
                <a:effectLst/>
                <a:uLnTx/>
                <a:uFillTx/>
                <a:latin typeface="Arimo Bold" panose="020B0604020202020204" charset="0"/>
                <a:ea typeface="Arimo Bold" panose="020B0604020202020204" charset="0"/>
                <a:cs typeface="Arimo Bold" panose="020B0604020202020204" charset="0"/>
              </a:rPr>
              <a:t>haben sie sich bei der Antwort gefühlt, die sie erhalten haben? </a:t>
            </a:r>
          </a:p>
          <a:p>
            <a:pPr marL="0" marR="0" lvl="0" indent="0" algn="ctr" defTabSz="914400" rtl="0" eaLnBrk="1" fontAlgn="auto" latinLnBrk="0" hangingPunct="1">
              <a:lnSpc>
                <a:spcPts val="5032"/>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1C436B"/>
                </a:solidFill>
                <a:effectLst/>
                <a:uLnTx/>
                <a:uFillTx/>
                <a:latin typeface="Arimo Bold" panose="020B0604020202020204" charset="0"/>
                <a:ea typeface="Arimo Bold" panose="020B0604020202020204" charset="0"/>
                <a:cs typeface="Arimo Bold" panose="020B0604020202020204" charset="0"/>
              </a:rPr>
              <a:t>Wie hat sie ihren emotionalen Zustand beeinflusst? </a:t>
            </a:r>
          </a:p>
          <a:p>
            <a:pPr marL="0" marR="0" lvl="0" indent="0" algn="ctr" defTabSz="914400" rtl="0" eaLnBrk="1" fontAlgn="auto" latinLnBrk="0" hangingPunct="1">
              <a:lnSpc>
                <a:spcPts val="5032"/>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1C436B"/>
                </a:solidFill>
                <a:effectLst/>
                <a:uLnTx/>
                <a:uFillTx/>
                <a:latin typeface="Arimo Bold" panose="020B0604020202020204" charset="0"/>
                <a:ea typeface="Arimo Bold" panose="020B0604020202020204" charset="0"/>
                <a:cs typeface="Arimo Bold" panose="020B0604020202020204" charset="0"/>
              </a:rPr>
              <a:t>Was hätte man anders machen können/sollen?</a:t>
            </a:r>
            <a:endParaRPr kumimoji="0" lang="en-US" sz="3594" b="0" i="0" u="none" strike="noStrike" kern="1200" cap="none" spc="0" normalizeH="0" baseline="0" noProof="0" dirty="0">
              <a:ln>
                <a:noFill/>
              </a:ln>
              <a:solidFill>
                <a:srgbClr val="1C436B"/>
              </a:solidFill>
              <a:effectLst/>
              <a:uLnTx/>
              <a:uFillTx/>
              <a:latin typeface="Arimo"/>
              <a:ea typeface="+mn-ea"/>
              <a:cs typeface="+mn-cs"/>
            </a:endParaRPr>
          </a:p>
        </p:txBody>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57400" y="3695700"/>
            <a:ext cx="452472" cy="45428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32552" y="4978951"/>
            <a:ext cx="452472" cy="45428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71489" y="6867423"/>
            <a:ext cx="452472" cy="454281"/>
          </a:xfrm>
          <a:prstGeom prst="rect">
            <a:avLst/>
          </a:prstGeom>
        </p:spPr>
      </p:pic>
      <p:sp>
        <p:nvSpPr>
          <p:cNvPr id="12" name="Foliennummernplatzhalter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2850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839621" y="1562100"/>
            <a:ext cx="9469185" cy="3143250"/>
            <a:chOff x="0" y="0"/>
            <a:chExt cx="16330776" cy="5420922"/>
          </a:xfrm>
        </p:grpSpPr>
        <p:sp>
          <p:nvSpPr>
            <p:cNvPr id="3" name="Freeform 3"/>
            <p:cNvSpPr/>
            <p:nvPr/>
          </p:nvSpPr>
          <p:spPr>
            <a:xfrm>
              <a:off x="0" y="0"/>
              <a:ext cx="16330777" cy="5420922"/>
            </a:xfrm>
            <a:custGeom>
              <a:avLst/>
              <a:gdLst/>
              <a:ahLst/>
              <a:cxnLst/>
              <a:rect l="l" t="t" r="r" b="b"/>
              <a:pathLst>
                <a:path w="16330777" h="5420922">
                  <a:moveTo>
                    <a:pt x="496570" y="0"/>
                  </a:moveTo>
                  <a:lnTo>
                    <a:pt x="496570" y="5420922"/>
                  </a:lnTo>
                  <a:lnTo>
                    <a:pt x="14584527" y="5420922"/>
                  </a:lnTo>
                  <a:lnTo>
                    <a:pt x="14584527" y="0"/>
                  </a:lnTo>
                  <a:cubicBezTo>
                    <a:pt x="14584527" y="0"/>
                    <a:pt x="496570" y="0"/>
                    <a:pt x="496570" y="0"/>
                  </a:cubicBezTo>
                  <a:close/>
                  <a:moveTo>
                    <a:pt x="15081097" y="2872032"/>
                  </a:moveTo>
                  <a:lnTo>
                    <a:pt x="15081097" y="502882"/>
                  </a:lnTo>
                  <a:cubicBezTo>
                    <a:pt x="15081097" y="222250"/>
                    <a:pt x="14858847" y="0"/>
                    <a:pt x="14584527" y="0"/>
                  </a:cubicBezTo>
                  <a:lnTo>
                    <a:pt x="14584527" y="5420922"/>
                  </a:lnTo>
                  <a:cubicBezTo>
                    <a:pt x="14858847" y="5420922"/>
                    <a:pt x="15081097" y="5198672"/>
                    <a:pt x="15081097" y="4924352"/>
                  </a:cubicBezTo>
                  <a:lnTo>
                    <a:pt x="15081097" y="3344472"/>
                  </a:lnTo>
                  <a:cubicBezTo>
                    <a:pt x="15589097" y="3359712"/>
                    <a:pt x="16093286" y="3335582"/>
                    <a:pt x="16330777" y="3378762"/>
                  </a:cubicBezTo>
                  <a:cubicBezTo>
                    <a:pt x="15926916" y="3192072"/>
                    <a:pt x="15492577" y="3056182"/>
                    <a:pt x="15081097" y="2872032"/>
                  </a:cubicBezTo>
                  <a:close/>
                  <a:moveTo>
                    <a:pt x="0" y="502882"/>
                  </a:moveTo>
                  <a:lnTo>
                    <a:pt x="0" y="4924352"/>
                  </a:lnTo>
                  <a:cubicBezTo>
                    <a:pt x="0" y="5198672"/>
                    <a:pt x="222250" y="5420922"/>
                    <a:pt x="496570" y="5420922"/>
                  </a:cubicBezTo>
                  <a:lnTo>
                    <a:pt x="496570" y="0"/>
                  </a:lnTo>
                  <a:cubicBezTo>
                    <a:pt x="222250" y="0"/>
                    <a:pt x="0" y="222250"/>
                    <a:pt x="0" y="502882"/>
                  </a:cubicBezTo>
                  <a:close/>
                </a:path>
              </a:pathLst>
            </a:custGeom>
            <a:solidFill>
              <a:srgbClr val="FFFFFF"/>
            </a:solidFill>
          </p:spPr>
        </p:sp>
      </p:grpSp>
      <p:sp>
        <p:nvSpPr>
          <p:cNvPr id="4" name="TextBox 4"/>
          <p:cNvSpPr txBox="1"/>
          <p:nvPr/>
        </p:nvSpPr>
        <p:spPr>
          <a:xfrm>
            <a:off x="3048000" y="1772663"/>
            <a:ext cx="8382000" cy="1862048"/>
          </a:xfrm>
          <a:prstGeom prst="rect">
            <a:avLst/>
          </a:prstGeom>
        </p:spPr>
        <p:txBody>
          <a:bodyPr wrap="square" lIns="0" tIns="0" rIns="0" bIns="0" rtlCol="0" anchor="t">
            <a:spAutoFit/>
          </a:bodyPr>
          <a:lstStyle/>
          <a:p>
            <a:pPr marL="0" marR="0" lvl="0" indent="0" algn="ctr" defTabSz="914400" rtl="0" eaLnBrk="1" fontAlgn="auto" latinLnBrk="0" hangingPunct="1">
              <a:lnSpc>
                <a:spcPts val="17599"/>
              </a:lnSpc>
              <a:spcBef>
                <a:spcPts val="0"/>
              </a:spcBef>
              <a:spcAft>
                <a:spcPts val="0"/>
              </a:spcAft>
              <a:buClrTx/>
              <a:buSzTx/>
              <a:buFontTx/>
              <a:buNone/>
              <a:tabLst/>
              <a:defRPr/>
            </a:pPr>
            <a:r>
              <a:rPr kumimoji="0" lang="de-DE" sz="6600" b="0" i="0" u="none" strike="noStrike" kern="1200" cap="none" spc="0" normalizeH="0" baseline="0" noProof="0" dirty="0">
                <a:ln>
                  <a:noFill/>
                </a:ln>
                <a:solidFill>
                  <a:srgbClr val="30526A"/>
                </a:solidFill>
                <a:effectLst>
                  <a:outerShdw blurRad="38100" dist="38100" dir="2700000" algn="tl">
                    <a:srgbClr val="000000">
                      <a:alpha val="43137"/>
                    </a:srgbClr>
                  </a:outerShdw>
                </a:effectLst>
                <a:uLnTx/>
                <a:uFillTx/>
                <a:latin typeface="Barlow Bold"/>
                <a:ea typeface="+mn-ea"/>
                <a:cs typeface="+mn-cs"/>
              </a:rPr>
              <a:t>Es geht nicht um Sie!</a:t>
            </a:r>
            <a:endParaRPr kumimoji="0" lang="en-US" sz="6600" b="0" i="0" u="none" strike="noStrike" kern="1200" cap="none" spc="0" normalizeH="0" baseline="0" noProof="0" dirty="0">
              <a:ln>
                <a:noFill/>
              </a:ln>
              <a:solidFill>
                <a:srgbClr val="30526A"/>
              </a:solidFill>
              <a:effectLst/>
              <a:uLnTx/>
              <a:uFillTx/>
              <a:latin typeface="Barlow Bold"/>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08806" y="1028700"/>
            <a:ext cx="2614040" cy="8609115"/>
          </a:xfrm>
          <a:prstGeom prst="rect">
            <a:avLst/>
          </a:prstGeom>
        </p:spPr>
      </p:pic>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2431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EC1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630400" y="8009558"/>
            <a:ext cx="3458620" cy="209403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1083783" y="6672804"/>
            <a:ext cx="3643537" cy="5170992"/>
          </a:xfrm>
          <a:prstGeom prst="rect">
            <a:avLst/>
          </a:prstGeom>
        </p:spPr>
      </p:pic>
      <p:grpSp>
        <p:nvGrpSpPr>
          <p:cNvPr id="4" name="Group 4"/>
          <p:cNvGrpSpPr/>
          <p:nvPr/>
        </p:nvGrpSpPr>
        <p:grpSpPr>
          <a:xfrm rot="-8100000">
            <a:off x="-2088488" y="7103307"/>
            <a:ext cx="9171852" cy="2270618"/>
            <a:chOff x="0" y="0"/>
            <a:chExt cx="33252581" cy="8232133"/>
          </a:xfrm>
        </p:grpSpPr>
        <p:sp>
          <p:nvSpPr>
            <p:cNvPr id="5" name="Freeform 5"/>
            <p:cNvSpPr/>
            <p:nvPr/>
          </p:nvSpPr>
          <p:spPr>
            <a:xfrm>
              <a:off x="0" y="0"/>
              <a:ext cx="33252581" cy="8232133"/>
            </a:xfrm>
            <a:custGeom>
              <a:avLst/>
              <a:gdLst/>
              <a:ahLst/>
              <a:cxnLst/>
              <a:rect l="l" t="t" r="r" b="b"/>
              <a:pathLst>
                <a:path w="33252581" h="8232133">
                  <a:moveTo>
                    <a:pt x="0" y="0"/>
                  </a:moveTo>
                  <a:lnTo>
                    <a:pt x="33252581" y="0"/>
                  </a:lnTo>
                  <a:lnTo>
                    <a:pt x="33252581" y="8232133"/>
                  </a:lnTo>
                  <a:lnTo>
                    <a:pt x="0" y="8232133"/>
                  </a:lnTo>
                  <a:close/>
                </a:path>
              </a:pathLst>
            </a:custGeom>
            <a:solidFill>
              <a:srgbClr val="7EC1D1"/>
            </a:solidFill>
          </p:spPr>
        </p:sp>
      </p:grpSp>
      <p:sp>
        <p:nvSpPr>
          <p:cNvPr id="6" name="TextBox 6"/>
          <p:cNvSpPr txBox="1"/>
          <p:nvPr/>
        </p:nvSpPr>
        <p:spPr>
          <a:xfrm>
            <a:off x="756646" y="2185940"/>
            <a:ext cx="16535400" cy="8002191"/>
          </a:xfrm>
          <a:prstGeom prst="rect">
            <a:avLst/>
          </a:prstGeom>
        </p:spPr>
        <p:txBody>
          <a:bodyPr wrap="square" lIns="0" tIns="0" rIns="0" bIns="0" rtlCol="0" anchor="t">
            <a:spAutoFit/>
          </a:bodyPr>
          <a:lstStyle/>
          <a:p>
            <a:pPr lvl="0" algn="ctr">
              <a:lnSpc>
                <a:spcPts val="4839"/>
              </a:lnSpc>
              <a:defRPr/>
            </a:pPr>
            <a:endParaRPr lang="de-DE" sz="3600" dirty="0" smtClean="0">
              <a:solidFill>
                <a:srgbClr val="30526A"/>
              </a:solidFill>
              <a:latin typeface="Arimo Bold" panose="020B0604020202020204" charset="0"/>
              <a:ea typeface="Arimo Bold" panose="020B0604020202020204" charset="0"/>
              <a:cs typeface="Arimo Bold" panose="020B0604020202020204" charset="0"/>
            </a:endParaRPr>
          </a:p>
          <a:p>
            <a:pPr marL="742950" lvl="0" indent="-742950" algn="ctr">
              <a:lnSpc>
                <a:spcPts val="4839"/>
              </a:lnSpc>
              <a:buAutoNum type="arabicPeriod"/>
            </a:pPr>
            <a:r>
              <a:rPr lang="de-DE" sz="3600" dirty="0" smtClean="0">
                <a:solidFill>
                  <a:srgbClr val="30526A"/>
                </a:solidFill>
                <a:latin typeface="Arimo Bold" panose="020B0604020202020204" charset="0"/>
                <a:ea typeface="Arimo Bold" panose="020B0604020202020204" charset="0"/>
                <a:cs typeface="Arimo Bold" panose="020B0604020202020204" charset="0"/>
              </a:rPr>
              <a:t>Wiederholung Grundprinzipien traumainformierte Versorgung</a:t>
            </a:r>
          </a:p>
          <a:p>
            <a:pPr marL="742950" lvl="0" indent="-742950" algn="ctr">
              <a:lnSpc>
                <a:spcPts val="4839"/>
              </a:lnSpc>
              <a:buAutoNum type="arabicPeriod"/>
            </a:pPr>
            <a:endParaRPr lang="de-DE" sz="3600" dirty="0" smtClean="0">
              <a:solidFill>
                <a:srgbClr val="30526A"/>
              </a:solidFill>
              <a:latin typeface="Arimo Bold" panose="020B0604020202020204" charset="0"/>
              <a:ea typeface="Arimo Bold" panose="020B0604020202020204" charset="0"/>
              <a:cs typeface="Arimo Bold" panose="020B0604020202020204" charset="0"/>
            </a:endParaRPr>
          </a:p>
          <a:p>
            <a:pPr marL="742950" lvl="0" indent="-742950" algn="ctr">
              <a:lnSpc>
                <a:spcPts val="4839"/>
              </a:lnSpc>
              <a:buAutoNum type="arabicPeriod"/>
            </a:pPr>
            <a:r>
              <a:rPr lang="de-DE" sz="3600" dirty="0" smtClean="0">
                <a:solidFill>
                  <a:srgbClr val="30526A"/>
                </a:solidFill>
                <a:latin typeface="Arimo Bold" panose="020B0604020202020204" charset="0"/>
                <a:ea typeface="Arimo Bold" panose="020B0604020202020204" charset="0"/>
                <a:cs typeface="Arimo Bold" panose="020B0604020202020204" charset="0"/>
              </a:rPr>
              <a:t> Schlüsselkompetenzen</a:t>
            </a:r>
          </a:p>
          <a:p>
            <a:pPr marL="742950" lvl="0" indent="-742950" algn="ctr">
              <a:lnSpc>
                <a:spcPts val="4839"/>
              </a:lnSpc>
              <a:buAutoNum type="arabicPeriod"/>
            </a:pPr>
            <a:endParaRPr lang="de-DE" sz="3600" dirty="0" smtClean="0">
              <a:solidFill>
                <a:srgbClr val="30526A"/>
              </a:solidFill>
              <a:latin typeface="Arimo Bold" panose="020B0604020202020204" charset="0"/>
              <a:ea typeface="Arimo Bold" panose="020B0604020202020204" charset="0"/>
              <a:cs typeface="Arimo Bold" panose="020B0604020202020204" charset="0"/>
            </a:endParaRPr>
          </a:p>
          <a:p>
            <a:pPr marL="742950" lvl="0" indent="-742950" algn="ctr">
              <a:lnSpc>
                <a:spcPts val="4839"/>
              </a:lnSpc>
              <a:buAutoNum type="arabicPeriod"/>
            </a:pPr>
            <a:r>
              <a:rPr lang="de-DE" sz="3600" dirty="0" smtClean="0">
                <a:solidFill>
                  <a:srgbClr val="30526A"/>
                </a:solidFill>
                <a:latin typeface="Arimo Bold" panose="020B0604020202020204" charset="0"/>
                <a:ea typeface="Arimo Bold" panose="020B0604020202020204" charset="0"/>
                <a:cs typeface="Arimo Bold" panose="020B0604020202020204" charset="0"/>
              </a:rPr>
              <a:t>Der „gute Grund“ und methodische Grundsätze </a:t>
            </a:r>
          </a:p>
          <a:p>
            <a:pPr marL="742950" lvl="0" indent="-742950" algn="ctr">
              <a:lnSpc>
                <a:spcPts val="4839"/>
              </a:lnSpc>
              <a:buAutoNum type="arabicPeriod"/>
            </a:pPr>
            <a:endParaRPr lang="de-DE" sz="3600" dirty="0" smtClean="0">
              <a:solidFill>
                <a:srgbClr val="30526A"/>
              </a:solidFill>
              <a:latin typeface="Arimo Bold" panose="020B0604020202020204" charset="0"/>
              <a:ea typeface="Arimo Bold" panose="020B0604020202020204" charset="0"/>
              <a:cs typeface="Arimo Bold" panose="020B0604020202020204" charset="0"/>
            </a:endParaRPr>
          </a:p>
          <a:p>
            <a:pPr marL="742950" lvl="0" indent="-742950" algn="ctr">
              <a:lnSpc>
                <a:spcPts val="4839"/>
              </a:lnSpc>
              <a:buAutoNum type="arabicPeriod"/>
            </a:pPr>
            <a:r>
              <a:rPr lang="de-DE" sz="3600" dirty="0" smtClean="0">
                <a:solidFill>
                  <a:srgbClr val="30526A"/>
                </a:solidFill>
                <a:latin typeface="Arimo Bold" panose="020B0604020202020204" charset="0"/>
                <a:ea typeface="Arimo Bold" panose="020B0604020202020204" charset="0"/>
                <a:cs typeface="Arimo Bold" panose="020B0604020202020204" charset="0"/>
              </a:rPr>
              <a:t>Professionelle </a:t>
            </a:r>
            <a:r>
              <a:rPr lang="de-DE" sz="3600" dirty="0">
                <a:solidFill>
                  <a:srgbClr val="30526A"/>
                </a:solidFill>
                <a:latin typeface="Arimo Bold" panose="020B0604020202020204" charset="0"/>
                <a:ea typeface="Arimo Bold" panose="020B0604020202020204" charset="0"/>
                <a:cs typeface="Arimo Bold" panose="020B0604020202020204" charset="0"/>
              </a:rPr>
              <a:t>Zufriedenheit und </a:t>
            </a:r>
            <a:r>
              <a:rPr lang="de-DE" sz="3600" dirty="0" smtClean="0">
                <a:solidFill>
                  <a:srgbClr val="30526A"/>
                </a:solidFill>
                <a:latin typeface="Arimo Bold" panose="020B0604020202020204" charset="0"/>
                <a:ea typeface="Arimo Bold" panose="020B0604020202020204" charset="0"/>
                <a:cs typeface="Arimo Bold" panose="020B0604020202020204" charset="0"/>
              </a:rPr>
              <a:t>Selbstfürsorge</a:t>
            </a:r>
          </a:p>
          <a:p>
            <a:pPr marL="742950" lvl="0" indent="-742950" algn="ctr">
              <a:lnSpc>
                <a:spcPts val="4839"/>
              </a:lnSpc>
              <a:buAutoNum type="arabicPeriod"/>
            </a:pPr>
            <a:endParaRPr lang="de-DE" sz="3600" dirty="0" smtClean="0">
              <a:solidFill>
                <a:srgbClr val="30526A"/>
              </a:solidFill>
              <a:latin typeface="Arimo Bold" panose="020B0604020202020204" charset="0"/>
              <a:ea typeface="Arimo Bold" panose="020B0604020202020204" charset="0"/>
              <a:cs typeface="Arimo Bold" panose="020B0604020202020204" charset="0"/>
            </a:endParaRPr>
          </a:p>
          <a:p>
            <a:pPr marL="742950" lvl="0" indent="-742950" algn="ctr">
              <a:lnSpc>
                <a:spcPts val="4839"/>
              </a:lnSpc>
              <a:buAutoNum type="arabicPeriod"/>
            </a:pPr>
            <a:r>
              <a:rPr lang="de-DE" sz="3600" dirty="0" smtClean="0">
                <a:solidFill>
                  <a:srgbClr val="30526A"/>
                </a:solidFill>
                <a:latin typeface="Arimo Bold" panose="020B0604020202020204" charset="0"/>
                <a:ea typeface="Arimo Bold" panose="020B0604020202020204" charset="0"/>
                <a:cs typeface="Arimo Bold" panose="020B0604020202020204" charset="0"/>
              </a:rPr>
              <a:t> </a:t>
            </a:r>
            <a:r>
              <a:rPr lang="de-DE" sz="3600" dirty="0">
                <a:solidFill>
                  <a:srgbClr val="30526A"/>
                </a:solidFill>
                <a:latin typeface="Arimo Bold" panose="020B0604020202020204" charset="0"/>
                <a:ea typeface="Arimo Bold" panose="020B0604020202020204" charset="0"/>
                <a:cs typeface="Arimo Bold" panose="020B0604020202020204" charset="0"/>
              </a:rPr>
              <a:t>Diskussion </a:t>
            </a:r>
            <a:r>
              <a:rPr lang="de-DE" sz="3600" dirty="0" smtClean="0">
                <a:solidFill>
                  <a:srgbClr val="30526A"/>
                </a:solidFill>
                <a:latin typeface="Arimo Bold" panose="020B0604020202020204" charset="0"/>
                <a:ea typeface="Arimo Bold" panose="020B0604020202020204" charset="0"/>
                <a:cs typeface="Arimo Bold" panose="020B0604020202020204" charset="0"/>
              </a:rPr>
              <a:t>Fallbeispiel mit „</a:t>
            </a:r>
            <a:r>
              <a:rPr lang="de-DE" sz="3600" dirty="0" err="1" smtClean="0">
                <a:solidFill>
                  <a:srgbClr val="30526A"/>
                </a:solidFill>
                <a:latin typeface="Arimo Bold" panose="020B0604020202020204" charset="0"/>
                <a:ea typeface="Arimo Bold" panose="020B0604020202020204" charset="0"/>
                <a:cs typeface="Arimo Bold" panose="020B0604020202020204" charset="0"/>
              </a:rPr>
              <a:t>traumasensibler</a:t>
            </a:r>
            <a:r>
              <a:rPr lang="de-DE" sz="3600" dirty="0" smtClean="0">
                <a:solidFill>
                  <a:srgbClr val="30526A"/>
                </a:solidFill>
                <a:latin typeface="Arimo Bold" panose="020B0604020202020204" charset="0"/>
                <a:ea typeface="Arimo Bold" panose="020B0604020202020204" charset="0"/>
                <a:cs typeface="Arimo Bold" panose="020B0604020202020204" charset="0"/>
              </a:rPr>
              <a:t> Brille“</a:t>
            </a:r>
          </a:p>
          <a:p>
            <a:pPr marL="742950" lvl="0" indent="-742950" algn="ctr">
              <a:lnSpc>
                <a:spcPts val="4839"/>
              </a:lnSpc>
              <a:buAutoNum type="arabicPeriod"/>
            </a:pPr>
            <a:endParaRPr lang="de-DE" sz="3600" dirty="0" smtClean="0">
              <a:solidFill>
                <a:srgbClr val="30526A"/>
              </a:solidFill>
              <a:latin typeface="Arimo Bold" panose="020B0604020202020204" charset="0"/>
              <a:ea typeface="Arimo Bold" panose="020B0604020202020204" charset="0"/>
              <a:cs typeface="Arimo Bold" panose="020B0604020202020204" charset="0"/>
            </a:endParaRPr>
          </a:p>
          <a:p>
            <a:pPr marL="742950" lvl="0" indent="-742950" algn="ctr">
              <a:lnSpc>
                <a:spcPts val="4839"/>
              </a:lnSpc>
              <a:buAutoNum type="arabicPeriod"/>
            </a:pPr>
            <a:r>
              <a:rPr lang="de-DE" sz="3600" dirty="0" smtClean="0">
                <a:solidFill>
                  <a:srgbClr val="30526A"/>
                </a:solidFill>
                <a:latin typeface="Arimo Bold" panose="020B0604020202020204" charset="0"/>
                <a:ea typeface="Arimo Bold" panose="020B0604020202020204" charset="0"/>
                <a:cs typeface="Arimo Bold" panose="020B0604020202020204" charset="0"/>
              </a:rPr>
              <a:t>Nachlese</a:t>
            </a:r>
            <a:r>
              <a:rPr lang="de-DE" sz="3600" dirty="0">
                <a:solidFill>
                  <a:srgbClr val="30526A"/>
                </a:solidFill>
                <a:latin typeface="Arimo Bold" panose="020B0604020202020204" charset="0"/>
                <a:ea typeface="Arimo Bold" panose="020B0604020202020204" charset="0"/>
                <a:cs typeface="Arimo Bold" panose="020B0604020202020204" charset="0"/>
              </a:rPr>
              <a:t> </a:t>
            </a:r>
            <a:r>
              <a:rPr lang="de-DE" sz="3600" dirty="0" smtClean="0">
                <a:solidFill>
                  <a:srgbClr val="30526A"/>
                </a:solidFill>
                <a:latin typeface="Arimo Bold" panose="020B0604020202020204" charset="0"/>
                <a:ea typeface="Arimo Bold" panose="020B0604020202020204" charset="0"/>
                <a:cs typeface="Arimo Bold" panose="020B0604020202020204" charset="0"/>
              </a:rPr>
              <a:t>und Evaluation</a:t>
            </a:r>
            <a:endParaRPr lang="de-DE" sz="3600" dirty="0">
              <a:solidFill>
                <a:srgbClr val="30526A"/>
              </a:solidFill>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4839"/>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mo Bold" panose="020B0604020202020204" charset="0"/>
              <a:ea typeface="Arimo Bold" panose="020B0604020202020204" charset="0"/>
              <a:cs typeface="Arimo Bold" panose="020B0604020202020204" charset="0"/>
            </a:endParaRPr>
          </a:p>
        </p:txBody>
      </p:sp>
      <p:grpSp>
        <p:nvGrpSpPr>
          <p:cNvPr id="7" name="Group 7"/>
          <p:cNvGrpSpPr/>
          <p:nvPr/>
        </p:nvGrpSpPr>
        <p:grpSpPr>
          <a:xfrm>
            <a:off x="4079926" y="482108"/>
            <a:ext cx="10128148" cy="1749381"/>
            <a:chOff x="0" y="0"/>
            <a:chExt cx="2534938" cy="406400"/>
          </a:xfrm>
        </p:grpSpPr>
        <p:sp>
          <p:nvSpPr>
            <p:cNvPr id="8" name="Freeform 8"/>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9" name="TextBox 9"/>
          <p:cNvSpPr txBox="1"/>
          <p:nvPr/>
        </p:nvSpPr>
        <p:spPr>
          <a:xfrm>
            <a:off x="2550207" y="757946"/>
            <a:ext cx="13682190" cy="936154"/>
          </a:xfrm>
          <a:prstGeom prst="rect">
            <a:avLst/>
          </a:prstGeom>
        </p:spPr>
        <p:txBody>
          <a:bodyPr lIns="0" tIns="0" rIns="0" bIns="0" rtlCol="0" anchor="t">
            <a:spAutoFit/>
          </a:bodyPr>
          <a:lstStyle/>
          <a:p>
            <a:pPr marL="0" marR="0" lvl="0" indent="0" algn="ctr" defTabSz="914400" rtl="0" eaLnBrk="1" fontAlgn="auto" latinLnBrk="0" hangingPunct="1">
              <a:lnSpc>
                <a:spcPts val="7274"/>
              </a:lnSpc>
              <a:spcBef>
                <a:spcPct val="0"/>
              </a:spcBef>
              <a:spcAft>
                <a:spcPts val="0"/>
              </a:spcAft>
              <a:buClrTx/>
              <a:buSzTx/>
              <a:buFontTx/>
              <a:buNone/>
              <a:tabLst/>
              <a:defRPr/>
            </a:pPr>
            <a:r>
              <a:rPr lang="en-US" sz="6600" dirty="0" smtClean="0">
                <a:solidFill>
                  <a:srgbClr val="2D5974"/>
                </a:solidFill>
                <a:latin typeface="Barlow Bold Bold" panose="020B0604020202020204" charset="0"/>
              </a:rPr>
              <a:t>TAG 3: </a:t>
            </a:r>
            <a:r>
              <a:rPr lang="en-US" sz="6600" dirty="0" err="1" smtClean="0">
                <a:solidFill>
                  <a:srgbClr val="2D5974"/>
                </a:solidFill>
                <a:latin typeface="Barlow Bold Bold" panose="020B0604020202020204" charset="0"/>
              </a:rPr>
              <a:t>Übersicht</a:t>
            </a:r>
            <a:r>
              <a:rPr lang="en-US" sz="6600" dirty="0" smtClean="0">
                <a:solidFill>
                  <a:srgbClr val="2D5974"/>
                </a:solidFill>
                <a:latin typeface="Barlow Bold Bold" panose="020B0604020202020204" charset="0"/>
              </a:rPr>
              <a:t> </a:t>
            </a:r>
            <a:endParaRPr kumimoji="0" lang="en-US" sz="6600" b="0" i="0" u="none" strike="noStrike" kern="1200" cap="none" spc="0" normalizeH="0" baseline="0" noProof="0" dirty="0">
              <a:ln>
                <a:noFill/>
              </a:ln>
              <a:solidFill>
                <a:srgbClr val="2D5974"/>
              </a:solidFill>
              <a:effectLst/>
              <a:uLnTx/>
              <a:uFillTx/>
              <a:latin typeface="Barlow Bold Bold" panose="020B0604020202020204" charset="0"/>
              <a:ea typeface="+mn-ea"/>
              <a:cs typeface="+mn-cs"/>
            </a:endParaRPr>
          </a:p>
        </p:txBody>
      </p:sp>
      <p:sp>
        <p:nvSpPr>
          <p:cNvPr id="10" name="Foliennummernplatzhalt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65294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449030" y="111409"/>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29045"/>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897"/>
          </a:xfrm>
          <a:prstGeom prst="rect">
            <a:avLst/>
          </a:prstGeom>
        </p:spPr>
        <p:txBody>
          <a:bodyPr lIns="0" tIns="0" rIns="0" bIns="0" rtlCol="0" anchor="t">
            <a:spAutoFit/>
          </a:bodyPr>
          <a:lstStyle/>
          <a:p>
            <a:pPr marL="0" marR="0" lvl="0" indent="0" algn="l" defTabSz="914400" rtl="0" eaLnBrk="1" fontAlgn="auto" latinLnBrk="0" hangingPunct="1">
              <a:lnSpc>
                <a:spcPts val="287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4F4F4"/>
                </a:solidFill>
                <a:effectLst/>
                <a:uLnTx/>
                <a:uFillTx/>
                <a:latin typeface="Barlow Bold"/>
                <a:ea typeface="+mn-ea"/>
                <a:cs typeface="+mn-cs"/>
              </a:rPr>
              <a:t>TAG </a:t>
            </a:r>
            <a:r>
              <a:rPr lang="en-US" sz="2400" dirty="0">
                <a:solidFill>
                  <a:srgbClr val="F4F4F4"/>
                </a:solidFill>
                <a:latin typeface="Barlow Bold"/>
              </a:rPr>
              <a:t>3</a:t>
            </a:r>
            <a:r>
              <a:rPr kumimoji="0" lang="en-US" sz="2400" b="0" i="0" u="none" strike="noStrike" kern="1200" cap="none" spc="0" normalizeH="0" baseline="0" noProof="0" dirty="0" smtClean="0">
                <a:ln>
                  <a:noFill/>
                </a:ln>
                <a:solidFill>
                  <a:srgbClr val="F4F4F4"/>
                </a:solidFill>
                <a:effectLst/>
                <a:uLnTx/>
                <a:uFillTx/>
                <a:latin typeface="Barlow Bold"/>
                <a:ea typeface="+mn-ea"/>
                <a:cs typeface="+mn-cs"/>
              </a:rPr>
              <a:t> </a:t>
            </a:r>
            <a:r>
              <a:rPr kumimoji="0" lang="en-US" sz="2400" b="0" i="0" u="none" strike="noStrike" kern="1200" cap="none" spc="0" normalizeH="0" baseline="0" noProof="0" dirty="0">
                <a:ln>
                  <a:noFill/>
                </a:ln>
                <a:solidFill>
                  <a:srgbClr val="F4F4F4"/>
                </a:solidFill>
                <a:effectLst/>
                <a:uLnTx/>
                <a:uFillTx/>
                <a:latin typeface="Barlow Bold"/>
                <a:ea typeface="+mn-ea"/>
                <a:cs typeface="+mn-cs"/>
              </a:rPr>
              <a:t>– </a:t>
            </a:r>
            <a:r>
              <a:rPr kumimoji="0" lang="en-US" sz="2400" b="0" i="0" u="none" strike="noStrike" kern="1200" cap="none" spc="0" normalizeH="0" baseline="0" noProof="0" dirty="0" err="1">
                <a:ln>
                  <a:noFill/>
                </a:ln>
                <a:solidFill>
                  <a:srgbClr val="F4F4F4"/>
                </a:solidFill>
                <a:effectLst/>
                <a:uLnTx/>
                <a:uFillTx/>
                <a:latin typeface="Barlow Bold"/>
                <a:ea typeface="+mn-ea"/>
                <a:cs typeface="+mn-cs"/>
              </a:rPr>
              <a:t>Abschnitt</a:t>
            </a:r>
            <a:r>
              <a:rPr kumimoji="0" lang="en-US" sz="2400" b="0" i="0" u="none" strike="noStrike" kern="1200" cap="none" spc="0" normalizeH="0" baseline="0" noProof="0" dirty="0">
                <a:ln>
                  <a:noFill/>
                </a:ln>
                <a:solidFill>
                  <a:srgbClr val="F4F4F4"/>
                </a:solidFill>
                <a:effectLst/>
                <a:uLnTx/>
                <a:uFillTx/>
                <a:latin typeface="Barlow Bold"/>
                <a:ea typeface="+mn-ea"/>
                <a:cs typeface="+mn-cs"/>
              </a:rPr>
              <a:t> </a:t>
            </a:r>
            <a:r>
              <a:rPr lang="en-US" sz="2400" dirty="0">
                <a:solidFill>
                  <a:srgbClr val="F4F4F4"/>
                </a:solidFill>
                <a:latin typeface="Barlow Bold"/>
              </a:rPr>
              <a:t>2</a:t>
            </a:r>
            <a:endParaRPr kumimoji="0" lang="en-US" sz="2400" b="0" i="0" u="none" strike="noStrike" kern="1200" cap="none" spc="0" normalizeH="0" baseline="0" noProof="0" dirty="0">
              <a:ln>
                <a:noFill/>
              </a:ln>
              <a:solidFill>
                <a:srgbClr val="F4F4F4"/>
              </a:solidFill>
              <a:effectLst/>
              <a:uLnTx/>
              <a:uFillTx/>
              <a:latin typeface="Barlow Bold"/>
              <a:ea typeface="+mn-ea"/>
              <a:cs typeface="+mn-cs"/>
            </a:endParaRPr>
          </a:p>
        </p:txBody>
      </p:sp>
      <p:sp>
        <p:nvSpPr>
          <p:cNvPr id="9" name="TextBox 9"/>
          <p:cNvSpPr txBox="1"/>
          <p:nvPr/>
        </p:nvSpPr>
        <p:spPr>
          <a:xfrm>
            <a:off x="1292267" y="573832"/>
            <a:ext cx="15425983" cy="856004"/>
          </a:xfrm>
          <a:prstGeom prst="rect">
            <a:avLst/>
          </a:prstGeom>
        </p:spPr>
        <p:txBody>
          <a:bodyPr lIns="0" tIns="0" rIns="0" bIns="0" rtlCol="0" anchor="t">
            <a:spAutoFit/>
          </a:bodyPr>
          <a:lstStyle/>
          <a:p>
            <a:pPr marL="0" marR="0" lvl="0" indent="0" algn="ctr" defTabSz="914400" rtl="0" eaLnBrk="1" fontAlgn="auto" latinLnBrk="0" hangingPunct="1">
              <a:lnSpc>
                <a:spcPts val="7274"/>
              </a:lnSpc>
              <a:spcBef>
                <a:spcPct val="0"/>
              </a:spcBef>
              <a:spcAft>
                <a:spcPts val="0"/>
              </a:spcAft>
              <a:buClrTx/>
              <a:buSzTx/>
              <a:buFontTx/>
              <a:buNone/>
              <a:tabLst/>
              <a:defRPr/>
            </a:pPr>
            <a:r>
              <a:rPr kumimoji="0" lang="en-US" sz="6000"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a:ea typeface="+mn-ea"/>
                <a:cs typeface="+mn-cs"/>
              </a:rPr>
              <a:t>Einsicht</a:t>
            </a:r>
            <a:r>
              <a:rPr kumimoji="0" lang="en-US" sz="6000"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a:ea typeface="+mn-ea"/>
                <a:cs typeface="+mn-cs"/>
              </a:rPr>
              <a:t> in den “</a:t>
            </a:r>
            <a:r>
              <a:rPr kumimoji="0" lang="en-US" sz="6000"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a:ea typeface="+mn-ea"/>
                <a:cs typeface="+mn-cs"/>
              </a:rPr>
              <a:t>guten</a:t>
            </a:r>
            <a:r>
              <a:rPr kumimoji="0" lang="en-US" sz="6000"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a:ea typeface="+mn-ea"/>
                <a:cs typeface="+mn-cs"/>
              </a:rPr>
              <a:t> </a:t>
            </a:r>
            <a:r>
              <a:rPr kumimoji="0" lang="en-US" sz="6000"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a:ea typeface="+mn-ea"/>
                <a:cs typeface="+mn-cs"/>
              </a:rPr>
              <a:t>Grund</a:t>
            </a:r>
            <a:r>
              <a:rPr kumimoji="0" lang="en-US" sz="6000"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a:ea typeface="+mn-ea"/>
                <a:cs typeface="+mn-cs"/>
              </a:rPr>
              <a:t>” </a:t>
            </a:r>
          </a:p>
        </p:txBody>
      </p:sp>
      <p:sp>
        <p:nvSpPr>
          <p:cNvPr id="10" name="Foliennummernplatzhalt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chteck 7"/>
          <p:cNvSpPr/>
          <p:nvPr/>
        </p:nvSpPr>
        <p:spPr>
          <a:xfrm>
            <a:off x="1752600" y="2919018"/>
            <a:ext cx="147828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1"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hteck 10"/>
          <p:cNvSpPr/>
          <p:nvPr/>
        </p:nvSpPr>
        <p:spPr>
          <a:xfrm>
            <a:off x="1905000" y="2829402"/>
            <a:ext cx="13944600"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1" u="none" strike="noStrike" kern="1200" cap="none" spc="0" normalizeH="0" baseline="0" noProof="0" dirty="0">
                <a:ln>
                  <a:noFill/>
                </a:ln>
                <a:solidFill>
                  <a:prstClr val="black"/>
                </a:solidFill>
                <a:effectLst/>
                <a:uLnTx/>
                <a:uFillTx/>
                <a:latin typeface="Calibri"/>
                <a:ea typeface="+mn-ea"/>
                <a:cs typeface="+mn-cs"/>
              </a:rPr>
              <a:t>„Es bedarf einer Förderung der Einsicht in den „guten Grund“ des Jugendlichen, </a:t>
            </a:r>
            <a:r>
              <a:rPr kumimoji="0" lang="de-DE" sz="3200" b="0" i="1" u="none" strike="noStrike" kern="1200" cap="none" spc="0" normalizeH="0" baseline="0" noProof="0" dirty="0" smtClean="0">
                <a:ln>
                  <a:noFill/>
                </a:ln>
                <a:solidFill>
                  <a:prstClr val="black"/>
                </a:solidFill>
                <a:effectLst/>
                <a:uLnTx/>
                <a:uFillTx/>
                <a:latin typeface="Calibri"/>
                <a:ea typeface="+mn-ea"/>
                <a:cs typeface="+mn-cs"/>
              </a:rPr>
              <a:t>Mitarbeiter*innen </a:t>
            </a:r>
            <a:r>
              <a:rPr kumimoji="0" lang="de-DE" sz="3200" b="0" i="1" u="none" strike="noStrike" kern="1200" cap="none" spc="0" normalizeH="0" baseline="0" noProof="0" dirty="0">
                <a:ln>
                  <a:noFill/>
                </a:ln>
                <a:solidFill>
                  <a:prstClr val="black"/>
                </a:solidFill>
                <a:effectLst/>
                <a:uLnTx/>
                <a:uFillTx/>
                <a:latin typeface="Calibri"/>
                <a:ea typeface="+mn-ea"/>
                <a:cs typeface="+mn-cs"/>
              </a:rPr>
              <a:t>sollten die Fähigkeit haben zwischen Konflikt und Person zu trennen, zu erkennen, was steckt hinter den Bedürfnissen. </a:t>
            </a:r>
            <a:r>
              <a:rPr kumimoji="0" lang="de-DE" sz="3200" b="0" i="1" u="none" strike="noStrike" kern="1200" cap="none" spc="0" normalizeH="0" baseline="0" noProof="0" dirty="0" smtClean="0">
                <a:ln>
                  <a:noFill/>
                </a:ln>
                <a:solidFill>
                  <a:prstClr val="black"/>
                </a:solidFill>
                <a:effectLst/>
                <a:uLnTx/>
                <a:uFillTx/>
                <a:latin typeface="Calibri"/>
                <a:ea typeface="+mn-ea"/>
                <a:cs typeface="+mn-cs"/>
              </a:rPr>
              <a:t>Mitarbeiter*innen </a:t>
            </a:r>
            <a:r>
              <a:rPr kumimoji="0" lang="de-DE" sz="3200" b="0" i="1" u="none" strike="noStrike" kern="1200" cap="none" spc="0" normalizeH="0" baseline="0" noProof="0" dirty="0">
                <a:ln>
                  <a:noFill/>
                </a:ln>
                <a:solidFill>
                  <a:prstClr val="black"/>
                </a:solidFill>
                <a:effectLst/>
                <a:uLnTx/>
                <a:uFillTx/>
                <a:latin typeface="Calibri"/>
                <a:ea typeface="+mn-ea"/>
                <a:cs typeface="+mn-cs"/>
              </a:rPr>
              <a:t>brauchen die intellektuelle Befähigung zu struktureller Beobachtungsgabe, auch im Umgang mit sexuell ausagierenden Kindern und Grenzverletzungen. Den </a:t>
            </a:r>
            <a:r>
              <a:rPr kumimoji="0" lang="de-DE" sz="3200" b="0" i="1" u="none" strike="noStrike" kern="1200" cap="none" spc="0" normalizeH="0" baseline="0" noProof="0" dirty="0" smtClean="0">
                <a:ln>
                  <a:noFill/>
                </a:ln>
                <a:solidFill>
                  <a:prstClr val="black"/>
                </a:solidFill>
                <a:effectLst/>
                <a:uLnTx/>
                <a:uFillTx/>
                <a:latin typeface="Calibri"/>
                <a:ea typeface="+mn-ea"/>
                <a:cs typeface="+mn-cs"/>
              </a:rPr>
              <a:t>Kolleg*innen muss </a:t>
            </a:r>
            <a:r>
              <a:rPr kumimoji="0" lang="de-DE" sz="3200" b="0" i="1" u="none" strike="noStrike" kern="1200" cap="none" spc="0" normalizeH="0" baseline="0" noProof="0" dirty="0">
                <a:ln>
                  <a:noFill/>
                </a:ln>
                <a:solidFill>
                  <a:prstClr val="black"/>
                </a:solidFill>
                <a:effectLst/>
                <a:uLnTx/>
                <a:uFillTx/>
                <a:latin typeface="Calibri"/>
                <a:ea typeface="+mn-ea"/>
                <a:cs typeface="+mn-cs"/>
              </a:rPr>
              <a:t>die Angst davor genommen werden, sie müssen mit Selbstverständlichkeit reagieren, denn das außen reagiert ja schon mit großer Unsicherheit.“ (</a:t>
            </a:r>
            <a:r>
              <a:rPr kumimoji="0" lang="de-DE" sz="3200" b="0" i="1" u="none" strike="noStrike" kern="1200" cap="none" spc="0" normalizeH="0" baseline="0" noProof="0" dirty="0" err="1">
                <a:ln>
                  <a:noFill/>
                </a:ln>
                <a:solidFill>
                  <a:prstClr val="black"/>
                </a:solidFill>
                <a:effectLst/>
                <a:uLnTx/>
                <a:uFillTx/>
                <a:latin typeface="Calibri"/>
                <a:ea typeface="+mn-ea"/>
                <a:cs typeface="+mn-cs"/>
              </a:rPr>
              <a:t>Expert:in</a:t>
            </a:r>
            <a:r>
              <a:rPr kumimoji="0" lang="de-DE" sz="3200" b="0" i="1" u="none" strike="noStrike" kern="1200" cap="none" spc="0" normalizeH="0" baseline="0" noProof="0" dirty="0">
                <a:ln>
                  <a:noFill/>
                </a:ln>
                <a:solidFill>
                  <a:prstClr val="black"/>
                </a:solidFill>
                <a:effectLst/>
                <a:uLnTx/>
                <a:uFillTx/>
                <a:latin typeface="Calibri"/>
                <a:ea typeface="+mn-ea"/>
                <a:cs typeface="+mn-cs"/>
              </a:rPr>
              <a:t>, Kinder-und Jugendhilfe)</a:t>
            </a:r>
          </a:p>
        </p:txBody>
      </p:sp>
    </p:spTree>
    <p:extLst>
      <p:ext uri="{BB962C8B-B14F-4D97-AF65-F5344CB8AC3E}">
        <p14:creationId xmlns:p14="http://schemas.microsoft.com/office/powerpoint/2010/main" val="691628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1295400" y="594053"/>
            <a:ext cx="12268200" cy="7521247"/>
            <a:chOff x="0" y="0"/>
            <a:chExt cx="11616142" cy="7626330"/>
          </a:xfrm>
        </p:grpSpPr>
        <p:sp>
          <p:nvSpPr>
            <p:cNvPr id="3" name="Freeform 3"/>
            <p:cNvSpPr/>
            <p:nvPr/>
          </p:nvSpPr>
          <p:spPr>
            <a:xfrm>
              <a:off x="0" y="0"/>
              <a:ext cx="11616142" cy="7626331"/>
            </a:xfrm>
            <a:custGeom>
              <a:avLst/>
              <a:gdLst/>
              <a:ahLst/>
              <a:cxnLst/>
              <a:rect l="l" t="t" r="r" b="b"/>
              <a:pathLst>
                <a:path w="11616142" h="7626331">
                  <a:moveTo>
                    <a:pt x="496570" y="0"/>
                  </a:moveTo>
                  <a:lnTo>
                    <a:pt x="496570" y="7626331"/>
                  </a:lnTo>
                  <a:lnTo>
                    <a:pt x="9869892" y="7626331"/>
                  </a:lnTo>
                  <a:lnTo>
                    <a:pt x="9869892" y="0"/>
                  </a:lnTo>
                  <a:cubicBezTo>
                    <a:pt x="9869892" y="0"/>
                    <a:pt x="496570" y="0"/>
                    <a:pt x="496570" y="0"/>
                  </a:cubicBezTo>
                  <a:close/>
                  <a:moveTo>
                    <a:pt x="10366462" y="5077440"/>
                  </a:moveTo>
                  <a:lnTo>
                    <a:pt x="10366462" y="546301"/>
                  </a:lnTo>
                  <a:cubicBezTo>
                    <a:pt x="10366462" y="222250"/>
                    <a:pt x="10144212" y="0"/>
                    <a:pt x="9869892" y="0"/>
                  </a:cubicBezTo>
                  <a:lnTo>
                    <a:pt x="9869892" y="7626331"/>
                  </a:lnTo>
                  <a:cubicBezTo>
                    <a:pt x="10144212" y="7626331"/>
                    <a:pt x="10366462" y="7404081"/>
                    <a:pt x="10366462" y="7129760"/>
                  </a:cubicBezTo>
                  <a:lnTo>
                    <a:pt x="10366462" y="5549881"/>
                  </a:lnTo>
                  <a:cubicBezTo>
                    <a:pt x="10874462" y="5565120"/>
                    <a:pt x="11378652" y="5540990"/>
                    <a:pt x="11616142" y="5584170"/>
                  </a:cubicBezTo>
                  <a:cubicBezTo>
                    <a:pt x="11212282" y="5397481"/>
                    <a:pt x="10777942" y="5261590"/>
                    <a:pt x="10366462" y="5077440"/>
                  </a:cubicBezTo>
                  <a:close/>
                  <a:moveTo>
                    <a:pt x="0" y="546301"/>
                  </a:moveTo>
                  <a:lnTo>
                    <a:pt x="0" y="7129760"/>
                  </a:lnTo>
                  <a:cubicBezTo>
                    <a:pt x="0" y="7404081"/>
                    <a:pt x="222250" y="7626331"/>
                    <a:pt x="496570" y="7626331"/>
                  </a:cubicBezTo>
                  <a:lnTo>
                    <a:pt x="496570" y="0"/>
                  </a:lnTo>
                  <a:cubicBezTo>
                    <a:pt x="222250" y="0"/>
                    <a:pt x="0" y="222250"/>
                    <a:pt x="0" y="546301"/>
                  </a:cubicBezTo>
                  <a:close/>
                </a:path>
              </a:pathLst>
            </a:custGeom>
            <a:solidFill>
              <a:srgbClr val="FFFFFF"/>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577455" y="5112327"/>
            <a:ext cx="3733800" cy="4809343"/>
          </a:xfrm>
          <a:prstGeom prst="rect">
            <a:avLst/>
          </a:prstGeom>
        </p:spPr>
      </p:pic>
      <p:sp>
        <p:nvSpPr>
          <p:cNvPr id="5" name="TextBox 5"/>
          <p:cNvSpPr txBox="1"/>
          <p:nvPr/>
        </p:nvSpPr>
        <p:spPr>
          <a:xfrm>
            <a:off x="1676400" y="1409700"/>
            <a:ext cx="10363200" cy="630942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000" b="0" i="0" u="none" strike="noStrike" kern="1200" cap="none" spc="0" normalizeH="0" baseline="0" noProof="0" dirty="0">
                <a:ln>
                  <a:noFill/>
                </a:ln>
                <a:solidFill>
                  <a:srgbClr val="FC3D5F"/>
                </a:solidFill>
                <a:effectLst/>
                <a:uLnTx/>
                <a:uFillTx/>
                <a:latin typeface="Barlow Bold" panose="020B0604020202020204" charset="0"/>
                <a:ea typeface="+mn-ea"/>
                <a:cs typeface="+mn-cs"/>
              </a:rPr>
              <a:t>VERHALTENSWEISEN HABEN EINEN „GUTEN GRUND</a:t>
            </a:r>
            <a:r>
              <a:rPr kumimoji="0" lang="de-DE" sz="3000" b="0" i="0" u="none" strike="noStrike" kern="1200" cap="none" spc="0" normalizeH="0" baseline="0" noProof="0" dirty="0" smtClean="0">
                <a:ln>
                  <a:noFill/>
                </a:ln>
                <a:solidFill>
                  <a:srgbClr val="FC3D5F"/>
                </a:solidFill>
                <a:effectLst/>
                <a:uLnTx/>
                <a:uFillTx/>
                <a:latin typeface="Barlow Bold" panose="020B0604020202020204" charset="0"/>
                <a:ea typeface="+mn-ea"/>
                <a:cs typeface="+mn-cs"/>
              </a:rPr>
              <a:t>“  AUS SICHT DES KINDES:</a:t>
            </a:r>
            <a:endParaRPr kumimoji="0" lang="de-DE" sz="3000" b="0" i="0" u="none" strike="noStrike" kern="1200" cap="none" spc="0" normalizeH="0" baseline="0" noProof="0" dirty="0">
              <a:ln>
                <a:noFill/>
              </a:ln>
              <a:solidFill>
                <a:srgbClr val="FC3D5F"/>
              </a:solidFill>
              <a:effectLst/>
              <a:uLnTx/>
              <a:uFillTx/>
              <a:latin typeface="Barlow Bold" panose="020B0604020202020204" charset="0"/>
              <a:ea typeface="+mn-ea"/>
              <a:cs typeface="+mn-cs"/>
            </a:endParaRPr>
          </a:p>
          <a:p>
            <a:pPr marL="0" marR="0" lvl="0" indent="0" algn="ctr" defTabSz="914400" rtl="0" eaLnBrk="1" fontAlgn="auto" latinLnBrk="0" hangingPunct="1">
              <a:lnSpc>
                <a:spcPts val="8400"/>
              </a:lnSpc>
              <a:spcBef>
                <a:spcPts val="0"/>
              </a:spcBef>
              <a:spcAft>
                <a:spcPts val="0"/>
              </a:spcAft>
              <a:buClrTx/>
              <a:buSzTx/>
              <a:buFontTx/>
              <a:buNone/>
              <a:tabLst/>
              <a:defRPr/>
            </a:pPr>
            <a:r>
              <a:rPr kumimoji="0" lang="de-DE" sz="4200" b="0" i="0" u="none" strike="noStrike" kern="1200" cap="none" spc="0" normalizeH="0" baseline="0" noProof="0" dirty="0" smtClean="0">
                <a:ln>
                  <a:noFill/>
                </a:ln>
                <a:solidFill>
                  <a:srgbClr val="30526A"/>
                </a:solidFill>
                <a:effectLst/>
                <a:uLnTx/>
                <a:uFillTx/>
                <a:latin typeface="Arimo Bold" panose="020B0604020202020204" charset="0"/>
                <a:ea typeface="Arimo Bold" panose="020B0604020202020204" charset="0"/>
                <a:cs typeface="Arimo Bold" panose="020B0604020202020204" charset="0"/>
              </a:rPr>
              <a:t>Was </a:t>
            </a:r>
            <a:r>
              <a:rPr kumimoji="0" lang="de-DE" sz="4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ist die Funktion dieses Verhaltens?</a:t>
            </a:r>
          </a:p>
          <a:p>
            <a:pPr marL="0" marR="0" lvl="0" indent="0" algn="ctr" defTabSz="914400" rtl="0" eaLnBrk="1" fontAlgn="auto" latinLnBrk="0" hangingPunct="1">
              <a:lnSpc>
                <a:spcPts val="8400"/>
              </a:lnSpc>
              <a:spcBef>
                <a:spcPts val="0"/>
              </a:spcBef>
              <a:spcAft>
                <a:spcPts val="0"/>
              </a:spcAft>
              <a:buClrTx/>
              <a:buSzTx/>
              <a:buFontTx/>
              <a:buNone/>
              <a:tabLst/>
              <a:defRPr/>
            </a:pPr>
            <a:r>
              <a:rPr kumimoji="0" lang="de-DE" sz="4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Was hat es ausgelöst?</a:t>
            </a:r>
          </a:p>
          <a:p>
            <a:pPr marL="0" marR="0" lvl="0" indent="0" algn="ctr" defTabSz="914400" rtl="0" eaLnBrk="1" fontAlgn="auto" latinLnBrk="0" hangingPunct="1">
              <a:lnSpc>
                <a:spcPts val="8400"/>
              </a:lnSpc>
              <a:spcBef>
                <a:spcPts val="0"/>
              </a:spcBef>
              <a:spcAft>
                <a:spcPts val="0"/>
              </a:spcAft>
              <a:buClrTx/>
              <a:buSzTx/>
              <a:buFontTx/>
              <a:buNone/>
              <a:tabLst/>
              <a:defRPr/>
            </a:pPr>
            <a:r>
              <a:rPr kumimoji="0" lang="de-DE" sz="4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Was sind die Emotionen?</a:t>
            </a:r>
          </a:p>
          <a:p>
            <a:pPr marL="0" marR="0" lvl="0" indent="0" algn="ctr" defTabSz="914400" rtl="0" eaLnBrk="1" fontAlgn="auto" latinLnBrk="0" hangingPunct="1">
              <a:lnSpc>
                <a:spcPts val="8400"/>
              </a:lnSpc>
              <a:spcBef>
                <a:spcPts val="0"/>
              </a:spcBef>
              <a:spcAft>
                <a:spcPts val="0"/>
              </a:spcAft>
              <a:buClrTx/>
              <a:buSzTx/>
              <a:buFontTx/>
              <a:buNone/>
              <a:tabLst/>
              <a:defRPr/>
            </a:pPr>
            <a:r>
              <a:rPr kumimoji="0" lang="de-DE" sz="4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Was sind die Gedanken?</a:t>
            </a:r>
          </a:p>
          <a:p>
            <a:pPr marL="0" marR="0" lvl="0" indent="0" algn="ctr" defTabSz="914400" rtl="0" eaLnBrk="1" fontAlgn="auto" latinLnBrk="0" hangingPunct="1">
              <a:lnSpc>
                <a:spcPts val="8400"/>
              </a:lnSpc>
              <a:spcBef>
                <a:spcPts val="0"/>
              </a:spcBef>
              <a:spcAft>
                <a:spcPts val="0"/>
              </a:spcAft>
              <a:buClrTx/>
              <a:buSzTx/>
              <a:buFontTx/>
              <a:buNone/>
              <a:tabLst/>
              <a:defRPr/>
            </a:pPr>
            <a:r>
              <a:rPr kumimoji="0" lang="de-DE" sz="4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 Wie fühlst du dich?</a:t>
            </a:r>
            <a:endParaRPr kumimoji="0" lang="en-US" sz="4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endParaRPr>
          </a:p>
        </p:txBody>
      </p:sp>
      <p:pic>
        <p:nvPicPr>
          <p:cNvPr id="6" name="Picture 9">
            <a:extLst>
              <a:ext uri="{FF2B5EF4-FFF2-40B4-BE49-F238E27FC236}">
                <a16:creationId xmlns:a16="http://schemas.microsoft.com/office/drawing/2014/main" id="{081C60E4-C52C-48BB-98D6-871C068961A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0" y="3771900"/>
            <a:ext cx="413183" cy="414836"/>
          </a:xfrm>
          <a:prstGeom prst="rect">
            <a:avLst/>
          </a:prstGeom>
        </p:spPr>
      </p:pic>
      <p:pic>
        <p:nvPicPr>
          <p:cNvPr id="7" name="Picture 9">
            <a:extLst>
              <a:ext uri="{FF2B5EF4-FFF2-40B4-BE49-F238E27FC236}">
                <a16:creationId xmlns:a16="http://schemas.microsoft.com/office/drawing/2014/main" id="{C7BE5FAB-3E40-4E7D-9FE2-78A6DC05F9E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0" y="4815713"/>
            <a:ext cx="413183" cy="414836"/>
          </a:xfrm>
          <a:prstGeom prst="rect">
            <a:avLst/>
          </a:prstGeom>
        </p:spPr>
      </p:pic>
      <p:pic>
        <p:nvPicPr>
          <p:cNvPr id="8" name="Picture 9">
            <a:extLst>
              <a:ext uri="{FF2B5EF4-FFF2-40B4-BE49-F238E27FC236}">
                <a16:creationId xmlns:a16="http://schemas.microsoft.com/office/drawing/2014/main" id="{2ED8ED21-9536-4D60-AD96-F8B0E2F070F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0" y="5892847"/>
            <a:ext cx="413183" cy="414836"/>
          </a:xfrm>
          <a:prstGeom prst="rect">
            <a:avLst/>
          </a:prstGeom>
        </p:spPr>
      </p:pic>
      <p:pic>
        <p:nvPicPr>
          <p:cNvPr id="9" name="Picture 9">
            <a:extLst>
              <a:ext uri="{FF2B5EF4-FFF2-40B4-BE49-F238E27FC236}">
                <a16:creationId xmlns:a16="http://schemas.microsoft.com/office/drawing/2014/main" id="{05826BF6-A6C0-4EB6-AED3-A6E36C4068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0" y="7022451"/>
            <a:ext cx="413183" cy="414836"/>
          </a:xfrm>
          <a:prstGeom prst="rect">
            <a:avLst/>
          </a:prstGeom>
        </p:spPr>
      </p:pic>
      <p:pic>
        <p:nvPicPr>
          <p:cNvPr id="10" name="Picture 9">
            <a:extLst>
              <a:ext uri="{FF2B5EF4-FFF2-40B4-BE49-F238E27FC236}">
                <a16:creationId xmlns:a16="http://schemas.microsoft.com/office/drawing/2014/main" id="{63340B67-2B7F-484C-B895-7F86328B9B5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55953" y="2705100"/>
            <a:ext cx="413183" cy="414836"/>
          </a:xfrm>
          <a:prstGeom prst="rect">
            <a:avLst/>
          </a:prstGeom>
        </p:spPr>
      </p:pic>
      <p:sp>
        <p:nvSpPr>
          <p:cNvPr id="11" name="Foliennummernplatzhalt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07434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2668347" y="263809"/>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219200" y="93345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897"/>
          </a:xfrm>
          <a:prstGeom prst="rect">
            <a:avLst/>
          </a:prstGeom>
        </p:spPr>
        <p:txBody>
          <a:bodyPr lIns="0" tIns="0" rIns="0" bIns="0" rtlCol="0" anchor="t">
            <a:spAutoFit/>
          </a:bodyPr>
          <a:lstStyle/>
          <a:p>
            <a:pPr marL="0" marR="0" lvl="0" indent="0" algn="l" defTabSz="914400" rtl="0" eaLnBrk="1" fontAlgn="auto" latinLnBrk="0" hangingPunct="1">
              <a:lnSpc>
                <a:spcPts val="287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4F4F4"/>
                </a:solidFill>
                <a:effectLst/>
                <a:uLnTx/>
                <a:uFillTx/>
                <a:latin typeface="Barlow Bold"/>
                <a:ea typeface="+mn-ea"/>
                <a:cs typeface="+mn-cs"/>
              </a:rPr>
              <a:t>TAG  </a:t>
            </a:r>
            <a:r>
              <a:rPr kumimoji="0" lang="en-US" sz="2400" b="0" i="0" u="none" strike="noStrike" kern="1200" cap="none" spc="0" normalizeH="0" baseline="0" noProof="0" dirty="0" smtClean="0">
                <a:ln>
                  <a:noFill/>
                </a:ln>
                <a:solidFill>
                  <a:srgbClr val="F4F4F4"/>
                </a:solidFill>
                <a:effectLst/>
                <a:uLnTx/>
                <a:uFillTx/>
                <a:latin typeface="Barlow Bold"/>
                <a:ea typeface="+mn-ea"/>
                <a:cs typeface="+mn-cs"/>
              </a:rPr>
              <a:t>3 </a:t>
            </a:r>
            <a:r>
              <a:rPr kumimoji="0" lang="en-US" sz="2400" b="0" i="0" u="none" strike="noStrike" kern="1200" cap="none" spc="0" normalizeH="0" baseline="0" noProof="0" dirty="0">
                <a:ln>
                  <a:noFill/>
                </a:ln>
                <a:solidFill>
                  <a:srgbClr val="F4F4F4"/>
                </a:solidFill>
                <a:effectLst/>
                <a:uLnTx/>
                <a:uFillTx/>
                <a:latin typeface="Barlow Bold"/>
                <a:ea typeface="+mn-ea"/>
                <a:cs typeface="+mn-cs"/>
              </a:rPr>
              <a:t>– </a:t>
            </a:r>
            <a:r>
              <a:rPr kumimoji="0" lang="en-US" sz="2400" b="0" i="0" u="none" strike="noStrike" kern="1200" cap="none" spc="0" normalizeH="0" baseline="0" noProof="0" dirty="0" err="1">
                <a:ln>
                  <a:noFill/>
                </a:ln>
                <a:solidFill>
                  <a:srgbClr val="F4F4F4"/>
                </a:solidFill>
                <a:effectLst/>
                <a:uLnTx/>
                <a:uFillTx/>
                <a:latin typeface="Barlow Bold"/>
                <a:ea typeface="+mn-ea"/>
                <a:cs typeface="+mn-cs"/>
              </a:rPr>
              <a:t>Abschnitt</a:t>
            </a:r>
            <a:r>
              <a:rPr kumimoji="0" lang="en-US" sz="2400" b="0" i="0" u="none" strike="noStrike" kern="1200" cap="none" spc="0" normalizeH="0" baseline="0" noProof="0" dirty="0">
                <a:ln>
                  <a:noFill/>
                </a:ln>
                <a:solidFill>
                  <a:srgbClr val="F4F4F4"/>
                </a:solidFill>
                <a:effectLst/>
                <a:uLnTx/>
                <a:uFillTx/>
                <a:latin typeface="Barlow Bold"/>
                <a:ea typeface="+mn-ea"/>
                <a:cs typeface="+mn-cs"/>
              </a:rPr>
              <a:t> </a:t>
            </a:r>
            <a:r>
              <a:rPr kumimoji="0" lang="en-US" sz="2400" b="0" i="0" u="none" strike="noStrike" kern="1200" cap="none" spc="0" normalizeH="0" baseline="0" noProof="0" dirty="0" smtClean="0">
                <a:ln>
                  <a:noFill/>
                </a:ln>
                <a:solidFill>
                  <a:srgbClr val="F4F4F4"/>
                </a:solidFill>
                <a:effectLst/>
                <a:uLnTx/>
                <a:uFillTx/>
                <a:latin typeface="Barlow Bold"/>
                <a:ea typeface="+mn-ea"/>
                <a:cs typeface="+mn-cs"/>
              </a:rPr>
              <a:t>2</a:t>
            </a:r>
            <a:endParaRPr kumimoji="0" lang="en-US" sz="2400" b="0" i="0" u="none" strike="noStrike" kern="1200" cap="none" spc="0" normalizeH="0" baseline="0" noProof="0" dirty="0">
              <a:ln>
                <a:noFill/>
              </a:ln>
              <a:solidFill>
                <a:srgbClr val="F4F4F4"/>
              </a:solidFill>
              <a:effectLst/>
              <a:uLnTx/>
              <a:uFillTx/>
              <a:latin typeface="Barlow Bold"/>
              <a:ea typeface="+mn-ea"/>
              <a:cs typeface="+mn-cs"/>
            </a:endParaRPr>
          </a:p>
        </p:txBody>
      </p:sp>
      <p:sp>
        <p:nvSpPr>
          <p:cNvPr id="8" name="TextBox 8"/>
          <p:cNvSpPr txBox="1"/>
          <p:nvPr/>
        </p:nvSpPr>
        <p:spPr>
          <a:xfrm>
            <a:off x="1028698" y="2068759"/>
            <a:ext cx="16453527" cy="1231106"/>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3119"/>
              </a:lnSpc>
              <a:spcBef>
                <a:spcPct val="0"/>
              </a:spcBef>
              <a:spcAft>
                <a:spcPts val="0"/>
              </a:spcAft>
              <a:buClrTx/>
              <a:buSzTx/>
              <a:buFontTx/>
              <a:buNone/>
              <a:tabLst/>
              <a:defRPr/>
            </a:pPr>
            <a:endParaRPr kumimoji="0" lang="en-US" sz="2799" b="0" i="0" u="none" strike="noStrike" kern="1200" cap="none" spc="0" normalizeH="0" baseline="0" noProof="0" dirty="0">
              <a:ln>
                <a:noFill/>
              </a:ln>
              <a:solidFill>
                <a:srgbClr val="204D68"/>
              </a:solidFill>
              <a:effectLst/>
              <a:uLnTx/>
              <a:uFillTx/>
              <a:latin typeface="Arimo"/>
              <a:ea typeface="+mn-ea"/>
              <a:cs typeface="+mn-cs"/>
            </a:endParaRPr>
          </a:p>
          <a:p>
            <a:pPr marL="0" marR="0" lvl="0" indent="0" algn="ctr" defTabSz="914400" rtl="0" eaLnBrk="1" fontAlgn="auto" latinLnBrk="0" hangingPunct="1">
              <a:lnSpc>
                <a:spcPts val="3119"/>
              </a:lnSpc>
              <a:spcBef>
                <a:spcPct val="0"/>
              </a:spcBef>
              <a:spcAft>
                <a:spcPts val="0"/>
              </a:spcAft>
              <a:buClrTx/>
              <a:buSzTx/>
              <a:buFontTx/>
              <a:buNone/>
              <a:tabLst/>
              <a:defRPr/>
            </a:pPr>
            <a:endParaRPr kumimoji="0" lang="en-US" sz="2799" b="0" i="0" u="none" strike="noStrike" kern="1200" cap="none" spc="0" normalizeH="0" baseline="0" noProof="0" dirty="0">
              <a:ln>
                <a:noFill/>
              </a:ln>
              <a:solidFill>
                <a:srgbClr val="204D68"/>
              </a:solidFill>
              <a:effectLst/>
              <a:uLnTx/>
              <a:uFillTx/>
              <a:latin typeface="Arimo"/>
              <a:ea typeface="+mn-ea"/>
              <a:cs typeface="+mn-cs"/>
            </a:endParaRPr>
          </a:p>
        </p:txBody>
      </p:sp>
      <p:sp>
        <p:nvSpPr>
          <p:cNvPr id="9" name="TextBox 9"/>
          <p:cNvSpPr txBox="1"/>
          <p:nvPr/>
        </p:nvSpPr>
        <p:spPr>
          <a:xfrm>
            <a:off x="685800" y="547664"/>
            <a:ext cx="15425983" cy="857607"/>
          </a:xfrm>
          <a:prstGeom prst="rect">
            <a:avLst/>
          </a:prstGeom>
        </p:spPr>
        <p:txBody>
          <a:bodyPr lIns="0" tIns="0" rIns="0" bIns="0" rtlCol="0" anchor="t">
            <a:spAutoFit/>
          </a:bodyPr>
          <a:lstStyle/>
          <a:p>
            <a:pPr marL="0" marR="0" lvl="0" indent="0" algn="ctr" defTabSz="914400" rtl="0" eaLnBrk="1" fontAlgn="auto" latinLnBrk="0" hangingPunct="1">
              <a:lnSpc>
                <a:spcPts val="7274"/>
              </a:lnSpc>
              <a:spcBef>
                <a:spcPct val="0"/>
              </a:spcBef>
              <a:spcAft>
                <a:spcPts val="0"/>
              </a:spcAft>
              <a:buClrTx/>
              <a:buSzTx/>
              <a:buFontTx/>
              <a:buNone/>
              <a:tabLst/>
              <a:defRPr/>
            </a:pPr>
            <a:r>
              <a:rPr kumimoji="0" lang="en-US" sz="6062" b="0" i="0" u="none" strike="noStrike" kern="1200" cap="none" spc="0" normalizeH="0" baseline="0" noProof="0" dirty="0" err="1" smtClean="0">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Methodische</a:t>
            </a:r>
            <a:r>
              <a:rPr kumimoji="0" lang="en-US" sz="6062" b="0" i="0" u="none" strike="noStrike" kern="1200" cap="none" spc="0" normalizeH="0" baseline="0" noProof="0" dirty="0" smtClean="0">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 </a:t>
            </a:r>
            <a:r>
              <a:rPr kumimoji="0" lang="en-US" sz="6062" b="0" i="0" u="none" strike="noStrike" kern="1200" cap="none" spc="0" normalizeH="0" baseline="0" noProof="0" dirty="0" err="1" smtClean="0">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Grundsätze</a:t>
            </a:r>
            <a:r>
              <a:rPr kumimoji="0" lang="en-US" sz="6062" b="0" i="0" u="none" strike="noStrike" kern="1200" cap="none" spc="0" normalizeH="0" baseline="0" noProof="0" dirty="0" smtClean="0">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  </a:t>
            </a:r>
            <a:endParaRPr kumimoji="0" lang="en-US" sz="6062"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endParaRPr>
          </a:p>
        </p:txBody>
      </p:sp>
      <p:sp>
        <p:nvSpPr>
          <p:cNvPr id="10" name="Foliennummernplatzhalt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Rectangle 12">
            <a:extLst>
              <a:ext uri="{FF2B5EF4-FFF2-40B4-BE49-F238E27FC236}">
                <a16:creationId xmlns:a16="http://schemas.microsoft.com/office/drawing/2014/main" id="{7E21AC5F-E69D-4AD5-B6EC-FE57D26F1C91}"/>
              </a:ext>
            </a:extLst>
          </p:cNvPr>
          <p:cNvSpPr/>
          <p:nvPr/>
        </p:nvSpPr>
        <p:spPr>
          <a:xfrm>
            <a:off x="1779814" y="2202270"/>
            <a:ext cx="13884729" cy="6232475"/>
          </a:xfrm>
          <a:prstGeom prst="rect">
            <a:avLst/>
          </a:prstGeom>
        </p:spPr>
        <p:txBody>
          <a:bodyPr wrap="square">
            <a:spAutoFit/>
          </a:bodyPr>
          <a:lstStyle/>
          <a:p>
            <a:pPr marL="192882" marR="0" lvl="0" indent="-192882" algn="l" defTabSz="13716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Trennung von </a:t>
            </a:r>
            <a:r>
              <a:rPr kumimoji="0" lang="de-DE" sz="30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Sach- und Psycho/sozialen Dimension </a:t>
            </a:r>
            <a: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bei Konflikten</a:t>
            </a:r>
            <a:b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br>
            <a: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 … „Es Geht nicht um Sie!“</a:t>
            </a:r>
          </a:p>
          <a:p>
            <a:pPr marL="192882" marR="0" lvl="0" indent="-192882" algn="l" defTabSz="13716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Exploration der Position/Konflikt </a:t>
            </a:r>
            <a:r>
              <a:rPr kumimoji="0" lang="de-DE" sz="30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unter Einbezug unterschiedlicher Interessen/ Gefühle/ Erfahrungen </a:t>
            </a:r>
            <a: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
            </a:r>
            <a:b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br>
            <a: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 „Es ist seine/ ihre Welt“ </a:t>
            </a:r>
            <a:r>
              <a:rPr kumimoji="0" lang="de-DE" sz="3000" b="0" i="0" u="none" strike="noStrike" kern="1200" cap="none" spc="0" normalizeH="0" baseline="0" noProof="0" dirty="0" smtClean="0">
                <a:ln>
                  <a:noFill/>
                </a:ln>
                <a:solidFill>
                  <a:srgbClr val="30526A"/>
                </a:solidFill>
                <a:effectLst/>
                <a:uLnTx/>
                <a:uFillTx/>
                <a:latin typeface="Arimo" panose="020B0604020202020204" charset="0"/>
                <a:ea typeface="Arimo" panose="020B0604020202020204" charset="0"/>
                <a:cs typeface="Arimo" panose="020B0604020202020204" charset="0"/>
              </a:rPr>
              <a:t>…</a:t>
            </a:r>
          </a:p>
          <a:p>
            <a:pPr marL="171450" lvl="0" indent="-171450">
              <a:lnSpc>
                <a:spcPct val="150000"/>
              </a:lnSpc>
              <a:buFont typeface="Arial" panose="020B0604020202020204" pitchFamily="34" charset="0"/>
              <a:buChar char="•"/>
              <a:defRPr/>
            </a:pPr>
            <a:r>
              <a:rPr lang="de-DE" sz="3000" b="1" dirty="0">
                <a:solidFill>
                  <a:srgbClr val="30526A"/>
                </a:solidFill>
                <a:latin typeface="Arimo" panose="020B0604020202020204" charset="0"/>
                <a:ea typeface="Arimo" panose="020B0604020202020204" charset="0"/>
                <a:cs typeface="Arimo" panose="020B0604020202020204" charset="0"/>
              </a:rPr>
              <a:t>Akzeptanz</a:t>
            </a:r>
            <a:r>
              <a:rPr lang="de-DE" sz="3000" dirty="0">
                <a:solidFill>
                  <a:srgbClr val="30526A"/>
                </a:solidFill>
                <a:latin typeface="Arimo" panose="020B0604020202020204" charset="0"/>
                <a:ea typeface="Arimo" panose="020B0604020202020204" charset="0"/>
                <a:cs typeface="Arimo" panose="020B0604020202020204" charset="0"/>
              </a:rPr>
              <a:t> von unterschiedlichen Lebenserfahrungen und deren Auswirkungen.</a:t>
            </a:r>
            <a:r>
              <a:rPr lang="de-DE" sz="2800" dirty="0">
                <a:solidFill>
                  <a:srgbClr val="30526A"/>
                </a:solidFill>
                <a:latin typeface="Arimo" panose="020B0604020202020204" charset="0"/>
                <a:ea typeface="Arimo" panose="020B0604020202020204" charset="0"/>
                <a:cs typeface="Arimo" panose="020B0604020202020204" charset="0"/>
              </a:rPr>
              <a:t/>
            </a:r>
            <a:br>
              <a:rPr lang="de-DE" sz="2800" dirty="0">
                <a:solidFill>
                  <a:srgbClr val="30526A"/>
                </a:solidFill>
                <a:latin typeface="Arimo" panose="020B0604020202020204" charset="0"/>
                <a:ea typeface="Arimo" panose="020B0604020202020204" charset="0"/>
                <a:cs typeface="Arimo" panose="020B0604020202020204" charset="0"/>
              </a:rPr>
            </a:br>
            <a:r>
              <a:rPr lang="de-DE" sz="2800" dirty="0">
                <a:solidFill>
                  <a:srgbClr val="30526A"/>
                </a:solidFill>
                <a:latin typeface="Arimo" panose="020B0604020202020204" charset="0"/>
                <a:ea typeface="Arimo" panose="020B0604020202020204" charset="0"/>
                <a:cs typeface="Arimo" panose="020B0604020202020204" charset="0"/>
              </a:rPr>
              <a:t>… „Das Kind kann ja nichts für </a:t>
            </a:r>
            <a:r>
              <a:rPr lang="de-DE" sz="2800" b="1" dirty="0">
                <a:solidFill>
                  <a:srgbClr val="30526A"/>
                </a:solidFill>
                <a:latin typeface="Arimo" panose="020B0604020202020204" charset="0"/>
                <a:ea typeface="Arimo" panose="020B0604020202020204" charset="0"/>
                <a:cs typeface="Arimo" panose="020B0604020202020204" charset="0"/>
              </a:rPr>
              <a:t>Ihre</a:t>
            </a:r>
            <a:r>
              <a:rPr lang="de-DE" sz="2800" dirty="0">
                <a:solidFill>
                  <a:srgbClr val="30526A"/>
                </a:solidFill>
                <a:latin typeface="Arimo" panose="020B0604020202020204" charset="0"/>
                <a:ea typeface="Arimo" panose="020B0604020202020204" charset="0"/>
                <a:cs typeface="Arimo" panose="020B0604020202020204" charset="0"/>
              </a:rPr>
              <a:t> Erfahrungen“ </a:t>
            </a:r>
            <a:r>
              <a:rPr lang="de-DE" sz="2800" dirty="0" smtClean="0">
                <a:solidFill>
                  <a:srgbClr val="30526A"/>
                </a:solidFill>
                <a:latin typeface="Arimo" panose="020B0604020202020204" charset="0"/>
                <a:ea typeface="Arimo" panose="020B0604020202020204" charset="0"/>
                <a:cs typeface="Arimo" panose="020B0604020202020204" charset="0"/>
              </a:rPr>
              <a:t>…</a:t>
            </a:r>
            <a:endPar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endParaRPr>
          </a:p>
          <a:p>
            <a:pPr marL="192882" marR="0" lvl="0" indent="-192882" algn="l" defTabSz="13716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3000" b="0" i="0" u="none" strike="noStrike" kern="1200" cap="none" spc="0" normalizeH="0" baseline="0" noProof="0" dirty="0" smtClean="0">
                <a:ln>
                  <a:noFill/>
                </a:ln>
                <a:solidFill>
                  <a:srgbClr val="30526A"/>
                </a:solidFill>
                <a:effectLst/>
                <a:uLnTx/>
                <a:uFillTx/>
                <a:latin typeface="Arimo" panose="020B0604020202020204" charset="0"/>
                <a:ea typeface="Arimo" panose="020B0604020202020204" charset="0"/>
                <a:cs typeface="Arimo" panose="020B0604020202020204" charset="0"/>
              </a:rPr>
              <a:t>Klient*in </a:t>
            </a:r>
            <a: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fühlt sich als </a:t>
            </a:r>
            <a:r>
              <a:rPr kumimoji="0" lang="de-DE" sz="30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Subjekt der Hilfeerbringung </a:t>
            </a:r>
            <a:endParaRPr kumimoji="0" lang="de-DE" sz="3000" b="1" i="0" u="none" strike="noStrike" kern="1200" cap="none" spc="0" normalizeH="0" baseline="0" noProof="0" dirty="0" smtClean="0">
              <a:ln>
                <a:noFill/>
              </a:ln>
              <a:solidFill>
                <a:srgbClr val="30526A"/>
              </a:solidFill>
              <a:effectLst/>
              <a:uLnTx/>
              <a:uFillTx/>
              <a:latin typeface="Arimo" panose="020B0604020202020204" charset="0"/>
              <a:ea typeface="Arimo" panose="020B0604020202020204" charset="0"/>
              <a:cs typeface="Arimo" panose="020B0604020202020204" charset="0"/>
            </a:endParaRPr>
          </a:p>
          <a:p>
            <a:pPr lvl="0" defTabSz="1371600">
              <a:lnSpc>
                <a:spcPct val="150000"/>
              </a:lnSpc>
              <a:defRPr/>
            </a:pPr>
            <a:r>
              <a:rPr lang="de-DE" sz="2800" b="1" dirty="0" smtClean="0">
                <a:solidFill>
                  <a:srgbClr val="30526A"/>
                </a:solidFill>
                <a:latin typeface="Arimo" panose="020B0604020202020204" charset="0"/>
                <a:ea typeface="Arimo" panose="020B0604020202020204" charset="0"/>
                <a:cs typeface="Arimo" panose="020B0604020202020204" charset="0"/>
              </a:rPr>
              <a:t>….</a:t>
            </a:r>
            <a:r>
              <a:rPr lang="de-DE" sz="3000" b="1" dirty="0" smtClean="0">
                <a:solidFill>
                  <a:srgbClr val="30526A"/>
                </a:solidFill>
                <a:latin typeface="Arimo" panose="020B0604020202020204" charset="0"/>
                <a:ea typeface="Arimo" panose="020B0604020202020204" charset="0"/>
                <a:cs typeface="Arimo" panose="020B0604020202020204" charset="0"/>
              </a:rPr>
              <a:t>partizipative</a:t>
            </a:r>
            <a:r>
              <a:rPr lang="de-DE" sz="3000" b="1" dirty="0">
                <a:solidFill>
                  <a:srgbClr val="30526A"/>
                </a:solidFill>
                <a:latin typeface="Arimo" panose="020B0604020202020204" charset="0"/>
                <a:ea typeface="Arimo" panose="020B0604020202020204" charset="0"/>
                <a:cs typeface="Arimo" panose="020B0604020202020204" charset="0"/>
              </a:rPr>
              <a:t>, transparente, beziehungsorientierte </a:t>
            </a:r>
            <a:r>
              <a:rPr lang="de-DE" sz="3000" dirty="0">
                <a:solidFill>
                  <a:srgbClr val="30526A"/>
                </a:solidFill>
                <a:latin typeface="Arimo" panose="020B0604020202020204" charset="0"/>
                <a:ea typeface="Arimo" panose="020B0604020202020204" charset="0"/>
                <a:cs typeface="Arimo" panose="020B0604020202020204" charset="0"/>
              </a:rPr>
              <a:t>Grundhaltung</a:t>
            </a:r>
            <a:endParaRPr kumimoji="0" lang="de-DE" sz="30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endParaRPr>
          </a:p>
        </p:txBody>
      </p:sp>
    </p:spTree>
    <p:extLst>
      <p:ext uri="{BB962C8B-B14F-4D97-AF65-F5344CB8AC3E}">
        <p14:creationId xmlns:p14="http://schemas.microsoft.com/office/powerpoint/2010/main" val="32125922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2668347" y="263809"/>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219200" y="93345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897"/>
          </a:xfrm>
          <a:prstGeom prst="rect">
            <a:avLst/>
          </a:prstGeom>
        </p:spPr>
        <p:txBody>
          <a:bodyPr lIns="0" tIns="0" rIns="0" bIns="0" rtlCol="0" anchor="t">
            <a:spAutoFit/>
          </a:bodyPr>
          <a:lstStyle/>
          <a:p>
            <a:pPr marL="0" marR="0" lvl="0" indent="0" algn="l" defTabSz="914400" rtl="0" eaLnBrk="1" fontAlgn="auto" latinLnBrk="0" hangingPunct="1">
              <a:lnSpc>
                <a:spcPts val="287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4F4F4"/>
                </a:solidFill>
                <a:effectLst/>
                <a:uLnTx/>
                <a:uFillTx/>
                <a:latin typeface="Barlow Bold"/>
                <a:ea typeface="+mn-ea"/>
                <a:cs typeface="+mn-cs"/>
              </a:rPr>
              <a:t>TAG  </a:t>
            </a:r>
            <a:r>
              <a:rPr kumimoji="0" lang="en-US" sz="2400" b="0" i="0" u="none" strike="noStrike" kern="1200" cap="none" spc="0" normalizeH="0" baseline="0" noProof="0" dirty="0" smtClean="0">
                <a:ln>
                  <a:noFill/>
                </a:ln>
                <a:solidFill>
                  <a:srgbClr val="F4F4F4"/>
                </a:solidFill>
                <a:effectLst/>
                <a:uLnTx/>
                <a:uFillTx/>
                <a:latin typeface="Barlow Bold"/>
                <a:ea typeface="+mn-ea"/>
                <a:cs typeface="+mn-cs"/>
              </a:rPr>
              <a:t>3 </a:t>
            </a:r>
            <a:r>
              <a:rPr kumimoji="0" lang="en-US" sz="2400" b="0" i="0" u="none" strike="noStrike" kern="1200" cap="none" spc="0" normalizeH="0" baseline="0" noProof="0" dirty="0">
                <a:ln>
                  <a:noFill/>
                </a:ln>
                <a:solidFill>
                  <a:srgbClr val="F4F4F4"/>
                </a:solidFill>
                <a:effectLst/>
                <a:uLnTx/>
                <a:uFillTx/>
                <a:latin typeface="Barlow Bold"/>
                <a:ea typeface="+mn-ea"/>
                <a:cs typeface="+mn-cs"/>
              </a:rPr>
              <a:t>– </a:t>
            </a:r>
            <a:r>
              <a:rPr kumimoji="0" lang="en-US" sz="2400" b="0" i="0" u="none" strike="noStrike" kern="1200" cap="none" spc="0" normalizeH="0" baseline="0" noProof="0" dirty="0" err="1">
                <a:ln>
                  <a:noFill/>
                </a:ln>
                <a:solidFill>
                  <a:srgbClr val="F4F4F4"/>
                </a:solidFill>
                <a:effectLst/>
                <a:uLnTx/>
                <a:uFillTx/>
                <a:latin typeface="Barlow Bold"/>
                <a:ea typeface="+mn-ea"/>
                <a:cs typeface="+mn-cs"/>
              </a:rPr>
              <a:t>Abschnitt</a:t>
            </a:r>
            <a:r>
              <a:rPr kumimoji="0" lang="en-US" sz="2400" b="0" i="0" u="none" strike="noStrike" kern="1200" cap="none" spc="0" normalizeH="0" baseline="0" noProof="0" dirty="0">
                <a:ln>
                  <a:noFill/>
                </a:ln>
                <a:solidFill>
                  <a:srgbClr val="F4F4F4"/>
                </a:solidFill>
                <a:effectLst/>
                <a:uLnTx/>
                <a:uFillTx/>
                <a:latin typeface="Barlow Bold"/>
                <a:ea typeface="+mn-ea"/>
                <a:cs typeface="+mn-cs"/>
              </a:rPr>
              <a:t> </a:t>
            </a:r>
            <a:r>
              <a:rPr kumimoji="0" lang="en-US" sz="2400" b="0" i="0" u="none" strike="noStrike" kern="1200" cap="none" spc="0" normalizeH="0" baseline="0" noProof="0" dirty="0" smtClean="0">
                <a:ln>
                  <a:noFill/>
                </a:ln>
                <a:solidFill>
                  <a:srgbClr val="F4F4F4"/>
                </a:solidFill>
                <a:effectLst/>
                <a:uLnTx/>
                <a:uFillTx/>
                <a:latin typeface="Barlow Bold"/>
                <a:ea typeface="+mn-ea"/>
                <a:cs typeface="+mn-cs"/>
              </a:rPr>
              <a:t>2</a:t>
            </a:r>
            <a:endParaRPr kumimoji="0" lang="en-US" sz="2400" b="0" i="0" u="none" strike="noStrike" kern="1200" cap="none" spc="0" normalizeH="0" baseline="0" noProof="0" dirty="0">
              <a:ln>
                <a:noFill/>
              </a:ln>
              <a:solidFill>
                <a:srgbClr val="F4F4F4"/>
              </a:solidFill>
              <a:effectLst/>
              <a:uLnTx/>
              <a:uFillTx/>
              <a:latin typeface="Barlow Bold"/>
              <a:ea typeface="+mn-ea"/>
              <a:cs typeface="+mn-cs"/>
            </a:endParaRPr>
          </a:p>
        </p:txBody>
      </p:sp>
      <p:sp>
        <p:nvSpPr>
          <p:cNvPr id="8" name="TextBox 8"/>
          <p:cNvSpPr txBox="1"/>
          <p:nvPr/>
        </p:nvSpPr>
        <p:spPr>
          <a:xfrm>
            <a:off x="1028698" y="2068759"/>
            <a:ext cx="16453527" cy="1231106"/>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3119"/>
              </a:lnSpc>
              <a:spcBef>
                <a:spcPct val="0"/>
              </a:spcBef>
              <a:spcAft>
                <a:spcPts val="0"/>
              </a:spcAft>
              <a:buClrTx/>
              <a:buSzTx/>
              <a:buFontTx/>
              <a:buNone/>
              <a:tabLst/>
              <a:defRPr/>
            </a:pPr>
            <a:endParaRPr kumimoji="0" lang="en-US" sz="2799" b="0" i="0" u="none" strike="noStrike" kern="1200" cap="none" spc="0" normalizeH="0" baseline="0" noProof="0" dirty="0">
              <a:ln>
                <a:noFill/>
              </a:ln>
              <a:solidFill>
                <a:srgbClr val="204D68"/>
              </a:solidFill>
              <a:effectLst/>
              <a:uLnTx/>
              <a:uFillTx/>
              <a:latin typeface="Arimo"/>
              <a:ea typeface="+mn-ea"/>
              <a:cs typeface="+mn-cs"/>
            </a:endParaRPr>
          </a:p>
          <a:p>
            <a:pPr marL="0" marR="0" lvl="0" indent="0" algn="ctr" defTabSz="914400" rtl="0" eaLnBrk="1" fontAlgn="auto" latinLnBrk="0" hangingPunct="1">
              <a:lnSpc>
                <a:spcPts val="3119"/>
              </a:lnSpc>
              <a:spcBef>
                <a:spcPct val="0"/>
              </a:spcBef>
              <a:spcAft>
                <a:spcPts val="0"/>
              </a:spcAft>
              <a:buClrTx/>
              <a:buSzTx/>
              <a:buFontTx/>
              <a:buNone/>
              <a:tabLst/>
              <a:defRPr/>
            </a:pPr>
            <a:endParaRPr kumimoji="0" lang="en-US" sz="2799" b="0" i="0" u="none" strike="noStrike" kern="1200" cap="none" spc="0" normalizeH="0" baseline="0" noProof="0" dirty="0">
              <a:ln>
                <a:noFill/>
              </a:ln>
              <a:solidFill>
                <a:srgbClr val="204D68"/>
              </a:solidFill>
              <a:effectLst/>
              <a:uLnTx/>
              <a:uFillTx/>
              <a:latin typeface="Arimo"/>
              <a:ea typeface="+mn-ea"/>
              <a:cs typeface="+mn-cs"/>
            </a:endParaRPr>
          </a:p>
        </p:txBody>
      </p:sp>
      <p:sp>
        <p:nvSpPr>
          <p:cNvPr id="9" name="TextBox 9"/>
          <p:cNvSpPr txBox="1"/>
          <p:nvPr/>
        </p:nvSpPr>
        <p:spPr>
          <a:xfrm>
            <a:off x="685800" y="547664"/>
            <a:ext cx="15425983" cy="875048"/>
          </a:xfrm>
          <a:prstGeom prst="rect">
            <a:avLst/>
          </a:prstGeom>
        </p:spPr>
        <p:txBody>
          <a:bodyPr lIns="0" tIns="0" rIns="0" bIns="0" rtlCol="0" anchor="t">
            <a:spAutoFit/>
          </a:bodyPr>
          <a:lstStyle/>
          <a:p>
            <a:pPr marL="0" marR="0" lvl="0" indent="0" algn="ctr" defTabSz="914400" rtl="0" eaLnBrk="1" fontAlgn="auto" latinLnBrk="0" hangingPunct="1">
              <a:lnSpc>
                <a:spcPts val="7274"/>
              </a:lnSpc>
              <a:spcBef>
                <a:spcPct val="0"/>
              </a:spcBef>
              <a:spcAft>
                <a:spcPts val="0"/>
              </a:spcAft>
              <a:buClrTx/>
              <a:buSzTx/>
              <a:buFontTx/>
              <a:buNone/>
              <a:tabLst/>
              <a:defRPr/>
            </a:pPr>
            <a:r>
              <a:rPr kumimoji="0" lang="en-US" sz="6062"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Eigene</a:t>
            </a:r>
            <a:r>
              <a:rPr kumimoji="0" lang="en-US" sz="6062"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 </a:t>
            </a:r>
            <a:r>
              <a:rPr kumimoji="0" lang="en-US" sz="6062"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Haltung</a:t>
            </a:r>
            <a:r>
              <a:rPr kumimoji="0" lang="en-US" sz="6062"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 </a:t>
            </a:r>
            <a:r>
              <a:rPr kumimoji="0" lang="en-US" sz="6062"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als</a:t>
            </a:r>
            <a:r>
              <a:rPr kumimoji="0" lang="en-US" sz="6062"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 </a:t>
            </a:r>
            <a:r>
              <a:rPr kumimoji="0" lang="en-US" sz="6062"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Gelingensfaktor</a:t>
            </a:r>
            <a:r>
              <a:rPr kumimoji="0" lang="en-US" sz="6062"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  </a:t>
            </a:r>
          </a:p>
        </p:txBody>
      </p:sp>
      <p:sp>
        <p:nvSpPr>
          <p:cNvPr id="10" name="Foliennummernplatzhalt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hteck 10"/>
          <p:cNvSpPr/>
          <p:nvPr/>
        </p:nvSpPr>
        <p:spPr>
          <a:xfrm>
            <a:off x="1125944" y="1900818"/>
            <a:ext cx="14840531" cy="6924973"/>
          </a:xfrm>
          <a:prstGeom prst="rect">
            <a:avLst/>
          </a:prstGeom>
        </p:spPr>
        <p:txBody>
          <a:bodyPr wrap="square">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3000" b="1" i="0" u="none" strike="noStrike" kern="1200" cap="none" spc="0" normalizeH="0" baseline="0" noProof="0" dirty="0" err="1">
                <a:ln>
                  <a:noFill/>
                </a:ln>
                <a:solidFill>
                  <a:srgbClr val="30526A"/>
                </a:solidFill>
                <a:effectLst/>
                <a:uLnTx/>
                <a:uFillTx/>
                <a:latin typeface="Arimo" panose="020B0604020202020204" charset="0"/>
                <a:ea typeface="Arimo" panose="020B0604020202020204" charset="0"/>
                <a:cs typeface="Arimo" panose="020B0604020202020204" charset="0"/>
              </a:rPr>
              <a:t>Handlungslogiken</a:t>
            </a:r>
            <a:r>
              <a:rPr kumimoji="0" lang="de-DE" sz="30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 </a:t>
            </a:r>
            <a: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des eigenen professionellen Systems </a:t>
            </a:r>
            <a:r>
              <a:rPr kumimoji="0" lang="de-DE" sz="3000" b="0" i="0" u="none" strike="noStrike" kern="1200" cap="none" spc="0" normalizeH="0" baseline="0" noProof="0" dirty="0" smtClean="0">
                <a:ln>
                  <a:noFill/>
                </a:ln>
                <a:solidFill>
                  <a:srgbClr val="30526A"/>
                </a:solidFill>
                <a:effectLst/>
                <a:uLnTx/>
                <a:uFillTx/>
                <a:latin typeface="Arimo" panose="020B0604020202020204" charset="0"/>
                <a:ea typeface="Arimo" panose="020B0604020202020204" charset="0"/>
                <a:cs typeface="Arimo" panose="020B0604020202020204" charset="0"/>
              </a:rPr>
              <a:t>reflektieren</a:t>
            </a:r>
            <a:endPar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3000" b="0" i="0" u="none" strike="noStrike" kern="1200" cap="none" spc="0" normalizeH="0" baseline="0" noProof="0" dirty="0" smtClean="0">
                <a:ln>
                  <a:noFill/>
                </a:ln>
                <a:solidFill>
                  <a:srgbClr val="30526A"/>
                </a:solidFill>
                <a:effectLst/>
                <a:uLnTx/>
                <a:uFillTx/>
                <a:latin typeface="Arimo" panose="020B0604020202020204" charset="0"/>
                <a:ea typeface="Arimo" panose="020B0604020202020204" charset="0"/>
                <a:cs typeface="Arimo" panose="020B0604020202020204" charset="0"/>
              </a:rPr>
              <a:t>Bereitschaft </a:t>
            </a:r>
            <a: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einer </a:t>
            </a:r>
            <a:r>
              <a:rPr kumimoji="0" lang="de-DE" sz="30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wertfreien Begegnung</a:t>
            </a:r>
            <a: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 um Verhaltensweise/Lebensrealitäten von belasteten Kindern und Jugendlichen verstehen zu lernen.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Eine </a:t>
            </a:r>
            <a:r>
              <a:rPr kumimoji="0" lang="de-DE" sz="30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wertschätzende, kooperative und empathische </a:t>
            </a:r>
            <a: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Haltung einnehmen.</a:t>
            </a:r>
            <a:b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br>
            <a: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 „Das Gegenüber tut es mit Sicherheit nicht“ …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3000" b="0" i="0" u="none" strike="noStrike" kern="1200" cap="none" spc="0" normalizeH="0" baseline="0" noProof="0" dirty="0" smtClean="0">
                <a:ln>
                  <a:noFill/>
                </a:ln>
                <a:solidFill>
                  <a:srgbClr val="30526A"/>
                </a:solidFill>
                <a:effectLst/>
                <a:uLnTx/>
                <a:uFillTx/>
                <a:latin typeface="Arimo" panose="020B0604020202020204" charset="0"/>
                <a:ea typeface="Arimo" panose="020B0604020202020204" charset="0"/>
                <a:cs typeface="Arimo" panose="020B0604020202020204" charset="0"/>
              </a:rPr>
              <a:t>Eine verinnerlichen, um hemmender Haltung entgegenzuwirken.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3000" b="0" i="0" u="none" strike="noStrike" kern="1200" cap="none" spc="0" normalizeH="0" baseline="0" noProof="0" dirty="0" smtClean="0">
                <a:ln>
                  <a:noFill/>
                </a:ln>
                <a:solidFill>
                  <a:srgbClr val="30526A"/>
                </a:solidFill>
                <a:effectLst/>
                <a:uLnTx/>
                <a:uFillTx/>
                <a:latin typeface="Arimo" panose="020B0604020202020204" charset="0"/>
                <a:ea typeface="Arimo" panose="020B0604020202020204" charset="0"/>
                <a:cs typeface="Arimo" panose="020B0604020202020204" charset="0"/>
              </a:rPr>
              <a:t>Konsequente </a:t>
            </a:r>
            <a: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Ressourcen- und Lösungsorientierung</a:t>
            </a:r>
            <a:b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br>
            <a:r>
              <a:rPr kumimoji="0" lang="de-DE" sz="30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 </a:t>
            </a:r>
            <a:r>
              <a:rPr kumimoji="0" lang="de-DE" sz="3000" b="0" i="0" u="none" strike="noStrike" kern="1200" cap="none" spc="0" normalizeH="0" baseline="0" noProof="0" dirty="0" smtClean="0">
                <a:ln>
                  <a:noFill/>
                </a:ln>
                <a:solidFill>
                  <a:srgbClr val="FF0000"/>
                </a:solidFill>
                <a:effectLst/>
                <a:uLnTx/>
                <a:uFillTx/>
                <a:latin typeface="Arimo" panose="020B0604020202020204" charset="0"/>
                <a:ea typeface="Arimo" panose="020B0604020202020204" charset="0"/>
                <a:cs typeface="Arimo" panose="020B0604020202020204" charset="0"/>
              </a:rPr>
              <a:t>In </a:t>
            </a:r>
            <a:r>
              <a:rPr kumimoji="0" lang="de-DE" sz="3000" b="0" i="0" u="none" strike="noStrike" kern="1200" cap="none" spc="0" normalizeH="0" baseline="0" noProof="0" dirty="0">
                <a:ln>
                  <a:noFill/>
                </a:ln>
                <a:solidFill>
                  <a:srgbClr val="FF0000"/>
                </a:solidFill>
                <a:effectLst/>
                <a:uLnTx/>
                <a:uFillTx/>
                <a:latin typeface="Arimo" panose="020B0604020202020204" charset="0"/>
                <a:ea typeface="Arimo" panose="020B0604020202020204" charset="0"/>
                <a:cs typeface="Arimo" panose="020B0604020202020204" charset="0"/>
              </a:rPr>
              <a:t>die Lösung verliebt sein!!!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endParaRPr>
          </a:p>
        </p:txBody>
      </p:sp>
    </p:spTree>
    <p:extLst>
      <p:ext uri="{BB962C8B-B14F-4D97-AF65-F5344CB8AC3E}">
        <p14:creationId xmlns:p14="http://schemas.microsoft.com/office/powerpoint/2010/main" val="7851820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293723" y="-3012791"/>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990600" y="9218159"/>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897"/>
          </a:xfrm>
          <a:prstGeom prst="rect">
            <a:avLst/>
          </a:prstGeom>
        </p:spPr>
        <p:txBody>
          <a:bodyPr lIns="0" tIns="0" rIns="0" bIns="0" rtlCol="0" anchor="t">
            <a:spAutoFit/>
          </a:bodyPr>
          <a:lstStyle/>
          <a:p>
            <a:pPr marL="0" marR="0" lvl="0" indent="0" algn="l" defTabSz="914400" rtl="0" eaLnBrk="1" fontAlgn="auto" latinLnBrk="0" hangingPunct="1">
              <a:lnSpc>
                <a:spcPts val="287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4F4F4"/>
                </a:solidFill>
                <a:effectLst/>
                <a:uLnTx/>
                <a:uFillTx/>
                <a:latin typeface="Barlow Bold"/>
                <a:ea typeface="+mn-ea"/>
                <a:cs typeface="+mn-cs"/>
              </a:rPr>
              <a:t>TAG  </a:t>
            </a:r>
            <a:r>
              <a:rPr kumimoji="0" lang="en-US" sz="2400" b="0" i="0" u="none" strike="noStrike" kern="1200" cap="none" spc="0" normalizeH="0" baseline="0" noProof="0" dirty="0" smtClean="0">
                <a:ln>
                  <a:noFill/>
                </a:ln>
                <a:solidFill>
                  <a:srgbClr val="F4F4F4"/>
                </a:solidFill>
                <a:effectLst/>
                <a:uLnTx/>
                <a:uFillTx/>
                <a:latin typeface="Barlow Bold"/>
                <a:ea typeface="+mn-ea"/>
                <a:cs typeface="+mn-cs"/>
              </a:rPr>
              <a:t>3- </a:t>
            </a:r>
            <a:r>
              <a:rPr kumimoji="0" lang="en-US" sz="2400" b="0" i="0" u="none" strike="noStrike" kern="1200" cap="none" spc="0" normalizeH="0" baseline="0" noProof="0" dirty="0" err="1">
                <a:ln>
                  <a:noFill/>
                </a:ln>
                <a:solidFill>
                  <a:srgbClr val="F4F4F4"/>
                </a:solidFill>
                <a:effectLst/>
                <a:uLnTx/>
                <a:uFillTx/>
                <a:latin typeface="Barlow Bold"/>
                <a:ea typeface="+mn-ea"/>
                <a:cs typeface="+mn-cs"/>
              </a:rPr>
              <a:t>Abschnitt</a:t>
            </a:r>
            <a:r>
              <a:rPr kumimoji="0" lang="en-US" sz="2400" b="0" i="0" u="none" strike="noStrike" kern="1200" cap="none" spc="0" normalizeH="0" baseline="0" noProof="0" dirty="0">
                <a:ln>
                  <a:noFill/>
                </a:ln>
                <a:solidFill>
                  <a:srgbClr val="F4F4F4"/>
                </a:solidFill>
                <a:effectLst/>
                <a:uLnTx/>
                <a:uFillTx/>
                <a:latin typeface="Barlow Bold"/>
                <a:ea typeface="+mn-ea"/>
                <a:cs typeface="+mn-cs"/>
              </a:rPr>
              <a:t> </a:t>
            </a:r>
            <a:r>
              <a:rPr lang="en-US" sz="2400" dirty="0">
                <a:solidFill>
                  <a:srgbClr val="F4F4F4"/>
                </a:solidFill>
                <a:latin typeface="Barlow Bold"/>
              </a:rPr>
              <a:t>2</a:t>
            </a:r>
            <a:endParaRPr kumimoji="0" lang="en-US" sz="2400" b="0" i="0" u="none" strike="noStrike" kern="1200" cap="none" spc="0" normalizeH="0" baseline="0" noProof="0" dirty="0">
              <a:ln>
                <a:noFill/>
              </a:ln>
              <a:solidFill>
                <a:srgbClr val="F4F4F4"/>
              </a:solidFill>
              <a:effectLst/>
              <a:uLnTx/>
              <a:uFillTx/>
              <a:latin typeface="Barlow Bold"/>
              <a:ea typeface="+mn-ea"/>
              <a:cs typeface="+mn-cs"/>
            </a:endParaRPr>
          </a:p>
        </p:txBody>
      </p:sp>
      <p:sp>
        <p:nvSpPr>
          <p:cNvPr id="9" name="TextBox 9"/>
          <p:cNvSpPr txBox="1"/>
          <p:nvPr/>
        </p:nvSpPr>
        <p:spPr>
          <a:xfrm>
            <a:off x="239370" y="135013"/>
            <a:ext cx="14549795" cy="894820"/>
          </a:xfrm>
          <a:prstGeom prst="rect">
            <a:avLst/>
          </a:prstGeom>
        </p:spPr>
        <p:txBody>
          <a:bodyPr lIns="0" tIns="0" rIns="0" bIns="0" rtlCol="0" anchor="t">
            <a:spAutoFit/>
          </a:bodyPr>
          <a:lstStyle/>
          <a:p>
            <a:pPr marL="0" marR="0" lvl="0" indent="0" algn="ctr" defTabSz="914400" rtl="0" eaLnBrk="1" fontAlgn="auto" latinLnBrk="0" hangingPunct="1">
              <a:lnSpc>
                <a:spcPts val="7039"/>
              </a:lnSpc>
              <a:spcBef>
                <a:spcPct val="0"/>
              </a:spcBef>
              <a:spcAft>
                <a:spcPts val="0"/>
              </a:spcAft>
              <a:buClrTx/>
              <a:buSzTx/>
              <a:buFontTx/>
              <a:buNone/>
              <a:tabLst/>
              <a:defRPr/>
            </a:pPr>
            <a:r>
              <a:rPr kumimoji="0" lang="de-DE" sz="5866" b="0" i="0" u="none" strike="noStrike" kern="1200" cap="none" spc="0" normalizeH="0" baseline="0" noProof="0" dirty="0">
                <a:ln>
                  <a:noFill/>
                </a:ln>
                <a:solidFill>
                  <a:srgbClr val="2D5974"/>
                </a:solidFill>
                <a:effectLst/>
                <a:uLnTx/>
                <a:uFillTx/>
                <a:latin typeface="Barlow Bold"/>
                <a:ea typeface="+mn-ea"/>
                <a:cs typeface="+mn-cs"/>
              </a:rPr>
              <a:t>Allgemeine Handlungsoptionen </a:t>
            </a:r>
          </a:p>
        </p:txBody>
      </p:sp>
      <p:sp>
        <p:nvSpPr>
          <p:cNvPr id="11" name="TextBox 11"/>
          <p:cNvSpPr txBox="1"/>
          <p:nvPr/>
        </p:nvSpPr>
        <p:spPr>
          <a:xfrm>
            <a:off x="3154157" y="1452746"/>
            <a:ext cx="11328237" cy="1077218"/>
          </a:xfrm>
          <a:prstGeom prst="rect">
            <a:avLst/>
          </a:prstGeom>
        </p:spPr>
        <p:txBody>
          <a:bodyPr wrap="square" lIns="0" tIns="0" rIns="0" bIns="0" rtlCol="0" anchor="t">
            <a:spAutoFit/>
          </a:bodyPr>
          <a:lstStyle/>
          <a:p>
            <a:pPr marL="0" marR="0" lvl="0" indent="0" algn="ctr" defTabSz="914400" rtl="0" eaLnBrk="1" fontAlgn="auto" latinLnBrk="0" hangingPunct="1">
              <a:lnSpc>
                <a:spcPts val="4199"/>
              </a:lnSpc>
              <a:spcBef>
                <a:spcPct val="0"/>
              </a:spcBef>
              <a:spcAft>
                <a:spcPts val="0"/>
              </a:spcAft>
              <a:buClrTx/>
              <a:buSzTx/>
              <a:buFontTx/>
              <a:buNone/>
              <a:tabLst/>
              <a:defRPr/>
            </a:pPr>
            <a:endParaRPr kumimoji="0" lang="de-DE" sz="3499" b="0" i="0" u="none" strike="noStrike" kern="1200" cap="none" spc="0" normalizeH="0" baseline="0" noProof="0" dirty="0">
              <a:ln>
                <a:noFill/>
              </a:ln>
              <a:solidFill>
                <a:srgbClr val="EA828D"/>
              </a:solidFill>
              <a:effectLst/>
              <a:uLnTx/>
              <a:uFillTx/>
              <a:latin typeface="Barlow Bold"/>
              <a:ea typeface="+mn-ea"/>
              <a:cs typeface="+mn-cs"/>
            </a:endParaRPr>
          </a:p>
          <a:p>
            <a:pPr marL="0" marR="0" lvl="0" indent="0" algn="ctr" defTabSz="914400" rtl="0" eaLnBrk="1" fontAlgn="auto" latinLnBrk="0" hangingPunct="1">
              <a:lnSpc>
                <a:spcPts val="4199"/>
              </a:lnSpc>
              <a:spcBef>
                <a:spcPct val="0"/>
              </a:spcBef>
              <a:spcAft>
                <a:spcPts val="0"/>
              </a:spcAft>
              <a:buClrTx/>
              <a:buSzTx/>
              <a:buFontTx/>
              <a:buNone/>
              <a:tabLst/>
              <a:defRPr/>
            </a:pPr>
            <a:endParaRPr kumimoji="0" lang="en-US" sz="3499" b="0" i="0" u="none" strike="noStrike" kern="1200" cap="none" spc="0" normalizeH="0" baseline="0" noProof="0" dirty="0">
              <a:ln>
                <a:noFill/>
              </a:ln>
              <a:solidFill>
                <a:srgbClr val="EA828D"/>
              </a:solidFill>
              <a:effectLst/>
              <a:uLnTx/>
              <a:uFillTx/>
              <a:latin typeface="Barlow Bold"/>
              <a:ea typeface="+mn-ea"/>
              <a:cs typeface="+mn-cs"/>
            </a:endParaRPr>
          </a:p>
        </p:txBody>
      </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14538866" y="1472467"/>
            <a:ext cx="452472" cy="454281"/>
          </a:xfrm>
          <a:prstGeom prst="rect">
            <a:avLst/>
          </a:prstGeom>
        </p:spPr>
      </p:pic>
      <p:sp>
        <p:nvSpPr>
          <p:cNvPr id="19" name="Foliennummernplatzhalter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Rechteck 11"/>
          <p:cNvSpPr/>
          <p:nvPr/>
        </p:nvSpPr>
        <p:spPr>
          <a:xfrm>
            <a:off x="1371601" y="1563904"/>
            <a:ext cx="15875820" cy="7201972"/>
          </a:xfrm>
          <a:prstGeom prst="rect">
            <a:avLst/>
          </a:prstGeom>
        </p:spPr>
        <p:txBody>
          <a:bodyPr wrap="square">
            <a:spAutoFit/>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smtClean="0">
                <a:ln>
                  <a:noFill/>
                </a:ln>
                <a:solidFill>
                  <a:srgbClr val="30526A"/>
                </a:solidFill>
                <a:effectLst/>
                <a:uLnTx/>
                <a:uFillTx/>
                <a:latin typeface="Arimo" panose="020B0604020202020204" charset="0"/>
                <a:ea typeface="Arimo" panose="020B0604020202020204" charset="0"/>
                <a:cs typeface="Arimo" panose="020B0604020202020204" charset="0"/>
              </a:rPr>
              <a:t>Wissen um die eigenen </a:t>
            </a:r>
            <a:r>
              <a:rPr kumimoji="0" lang="de-DE" sz="2800" b="1" i="0" u="none" strike="noStrike" kern="1200" cap="none" spc="0" normalizeH="0" baseline="0" noProof="0" dirty="0" smtClean="0">
                <a:ln>
                  <a:noFill/>
                </a:ln>
                <a:solidFill>
                  <a:srgbClr val="30526A"/>
                </a:solidFill>
                <a:effectLst/>
                <a:uLnTx/>
                <a:uFillTx/>
                <a:latin typeface="Arimo" panose="020B0604020202020204" charset="0"/>
                <a:ea typeface="Arimo" panose="020B0604020202020204" charset="0"/>
                <a:cs typeface="Arimo" panose="020B0604020202020204" charset="0"/>
              </a:rPr>
              <a:t>Grenzen/Biographie</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smtClean="0">
                <a:ln>
                  <a:noFill/>
                </a:ln>
                <a:solidFill>
                  <a:srgbClr val="30526A"/>
                </a:solidFill>
                <a:effectLst/>
                <a:uLnTx/>
                <a:uFillTx/>
                <a:latin typeface="Arimo" panose="020B0604020202020204" charset="0"/>
                <a:ea typeface="Arimo" panose="020B0604020202020204" charset="0"/>
                <a:cs typeface="Arimo" panose="020B0604020202020204" charset="0"/>
              </a:rPr>
              <a:t>Wissen </a:t>
            </a: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um die eigene </a:t>
            </a:r>
            <a:r>
              <a:rPr kumimoji="0" lang="de-DE" sz="28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Präsenz in Haltung, Gestik, Mimik, Sprache</a:t>
            </a: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Eigenen emotionaler Zustand beobachten</a:t>
            </a: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 im Co-Setting arbeiten.</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Günstige </a:t>
            </a:r>
            <a:r>
              <a:rPr kumimoji="0" lang="de-DE" sz="2800" b="1" i="0" u="none" strike="noStrike" kern="1200" cap="none" spc="0" normalizeH="0" baseline="0" noProof="0" dirty="0" err="1">
                <a:ln>
                  <a:noFill/>
                </a:ln>
                <a:solidFill>
                  <a:srgbClr val="30526A"/>
                </a:solidFill>
                <a:effectLst/>
                <a:uLnTx/>
                <a:uFillTx/>
                <a:latin typeface="Arimo" panose="020B0604020202020204" charset="0"/>
                <a:ea typeface="Arimo" panose="020B0604020202020204" charset="0"/>
                <a:cs typeface="Arimo" panose="020B0604020202020204" charset="0"/>
              </a:rPr>
              <a:t>Rahmenbedindungen</a:t>
            </a:r>
            <a:r>
              <a:rPr kumimoji="0" lang="de-DE" sz="28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 </a:t>
            </a: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für Kontakte schaffen/ </a:t>
            </a:r>
            <a:r>
              <a:rPr kumimoji="0" lang="de-DE" sz="28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ausreichend Zeit </a:t>
            </a: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haben.</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Aufmerksam für das Gegenüber </a:t>
            </a: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sein/ äußere Störungen vermeiden. </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Immer die Struktur, Handlungsabläufe, weiteres Vorgehen </a:t>
            </a:r>
            <a:r>
              <a:rPr kumimoji="0" lang="de-DE" sz="28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zu Beginn erklären</a:t>
            </a: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 </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Keine Zusagen </a:t>
            </a: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machen, die </a:t>
            </a:r>
            <a:r>
              <a:rPr kumimoji="0" lang="de-DE" sz="28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nicht gehalten </a:t>
            </a: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werden können.</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Deeskalation hat Vorrang</a:t>
            </a: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 keine inhaltliche Klärung im Krisenmodus</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In unklaren Situationen, </a:t>
            </a:r>
            <a:r>
              <a:rPr kumimoji="0" lang="de-DE" sz="28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eigenes Unwissen offenbaren </a:t>
            </a: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und feste Rückmeldung vereinbaren und verbindlich einhalten.</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Kooperative, beteiligende, wertschätzende und gewaltfreie </a:t>
            </a:r>
            <a:r>
              <a:rPr kumimoji="0" lang="de-DE" sz="2800" b="1" i="0" u="none" strike="noStrike" kern="1200" cap="none" spc="0" normalizeH="0" baseline="0" noProof="0" dirty="0" smtClean="0">
                <a:ln>
                  <a:noFill/>
                </a:ln>
                <a:solidFill>
                  <a:srgbClr val="30526A"/>
                </a:solidFill>
                <a:effectLst/>
                <a:uLnTx/>
                <a:uFillTx/>
                <a:latin typeface="Arimo" panose="020B0604020202020204" charset="0"/>
                <a:ea typeface="Arimo" panose="020B0604020202020204" charset="0"/>
                <a:cs typeface="Arimo" panose="020B0604020202020204" charset="0"/>
              </a:rPr>
              <a:t>Kommunikation</a:t>
            </a:r>
            <a:endParaRPr kumimoji="0" lang="de-DE" sz="2800" b="1"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endParaRPr>
          </a:p>
        </p:txBody>
      </p:sp>
    </p:spTree>
    <p:extLst>
      <p:ext uri="{BB962C8B-B14F-4D97-AF65-F5344CB8AC3E}">
        <p14:creationId xmlns:p14="http://schemas.microsoft.com/office/powerpoint/2010/main" val="14946825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2154576" y="187608"/>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219200" y="9334500"/>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7" name="TextBox 7"/>
          <p:cNvSpPr txBox="1"/>
          <p:nvPr/>
        </p:nvSpPr>
        <p:spPr>
          <a:xfrm>
            <a:off x="806414" y="9067800"/>
            <a:ext cx="3033477" cy="371897"/>
          </a:xfrm>
          <a:prstGeom prst="rect">
            <a:avLst/>
          </a:prstGeom>
        </p:spPr>
        <p:txBody>
          <a:bodyPr lIns="0" tIns="0" rIns="0" bIns="0" rtlCol="0" anchor="t">
            <a:spAutoFit/>
          </a:bodyPr>
          <a:lstStyle/>
          <a:p>
            <a:pPr marL="0" marR="0" lvl="0" indent="0" algn="l" defTabSz="914400" rtl="0" eaLnBrk="1" fontAlgn="auto" latinLnBrk="0" hangingPunct="1">
              <a:lnSpc>
                <a:spcPts val="2879"/>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4F4F4"/>
                </a:solidFill>
                <a:effectLst/>
                <a:uLnTx/>
                <a:uFillTx/>
                <a:latin typeface="Barlow Bold"/>
                <a:ea typeface="+mn-ea"/>
                <a:cs typeface="+mn-cs"/>
              </a:rPr>
              <a:t>TAG  </a:t>
            </a:r>
            <a:r>
              <a:rPr kumimoji="0" lang="en-US" sz="2400" b="0" i="0" u="none" strike="noStrike" kern="1200" cap="none" spc="0" normalizeH="0" baseline="0" noProof="0" dirty="0" smtClean="0">
                <a:ln>
                  <a:noFill/>
                </a:ln>
                <a:solidFill>
                  <a:srgbClr val="F4F4F4"/>
                </a:solidFill>
                <a:effectLst/>
                <a:uLnTx/>
                <a:uFillTx/>
                <a:latin typeface="Barlow Bold"/>
                <a:ea typeface="+mn-ea"/>
                <a:cs typeface="+mn-cs"/>
              </a:rPr>
              <a:t>3 </a:t>
            </a:r>
            <a:r>
              <a:rPr kumimoji="0" lang="en-US" sz="2400" b="0" i="0" u="none" strike="noStrike" kern="1200" cap="none" spc="0" normalizeH="0" baseline="0" noProof="0" dirty="0">
                <a:ln>
                  <a:noFill/>
                </a:ln>
                <a:solidFill>
                  <a:srgbClr val="F4F4F4"/>
                </a:solidFill>
                <a:effectLst/>
                <a:uLnTx/>
                <a:uFillTx/>
                <a:latin typeface="Barlow Bold"/>
                <a:ea typeface="+mn-ea"/>
                <a:cs typeface="+mn-cs"/>
              </a:rPr>
              <a:t>– </a:t>
            </a:r>
            <a:r>
              <a:rPr kumimoji="0" lang="en-US" sz="2400" b="0" i="0" u="none" strike="noStrike" kern="1200" cap="none" spc="0" normalizeH="0" baseline="0" noProof="0" dirty="0" err="1">
                <a:ln>
                  <a:noFill/>
                </a:ln>
                <a:solidFill>
                  <a:srgbClr val="F4F4F4"/>
                </a:solidFill>
                <a:effectLst/>
                <a:uLnTx/>
                <a:uFillTx/>
                <a:latin typeface="Barlow Bold"/>
                <a:ea typeface="+mn-ea"/>
                <a:cs typeface="+mn-cs"/>
              </a:rPr>
              <a:t>Abschnitt</a:t>
            </a:r>
            <a:r>
              <a:rPr kumimoji="0" lang="en-US" sz="2400" b="0" i="0" u="none" strike="noStrike" kern="1200" cap="none" spc="0" normalizeH="0" baseline="0" noProof="0" dirty="0">
                <a:ln>
                  <a:noFill/>
                </a:ln>
                <a:solidFill>
                  <a:srgbClr val="F4F4F4"/>
                </a:solidFill>
                <a:effectLst/>
                <a:uLnTx/>
                <a:uFillTx/>
                <a:latin typeface="Barlow Bold"/>
                <a:ea typeface="+mn-ea"/>
                <a:cs typeface="+mn-cs"/>
              </a:rPr>
              <a:t> </a:t>
            </a:r>
            <a:r>
              <a:rPr kumimoji="0" lang="en-US" sz="2400" b="0" i="0" u="none" strike="noStrike" kern="1200" cap="none" spc="0" normalizeH="0" baseline="0" noProof="0" dirty="0" smtClean="0">
                <a:ln>
                  <a:noFill/>
                </a:ln>
                <a:solidFill>
                  <a:srgbClr val="F4F4F4"/>
                </a:solidFill>
                <a:effectLst/>
                <a:uLnTx/>
                <a:uFillTx/>
                <a:latin typeface="Barlow Bold"/>
                <a:ea typeface="+mn-ea"/>
                <a:cs typeface="+mn-cs"/>
              </a:rPr>
              <a:t>2</a:t>
            </a:r>
            <a:endParaRPr kumimoji="0" lang="en-US" sz="2400" b="0" i="0" u="none" strike="noStrike" kern="1200" cap="none" spc="0" normalizeH="0" baseline="0" noProof="0" dirty="0">
              <a:ln>
                <a:noFill/>
              </a:ln>
              <a:solidFill>
                <a:srgbClr val="F4F4F4"/>
              </a:solidFill>
              <a:effectLst/>
              <a:uLnTx/>
              <a:uFillTx/>
              <a:latin typeface="Barlow Bold"/>
              <a:ea typeface="+mn-ea"/>
              <a:cs typeface="+mn-cs"/>
            </a:endParaRPr>
          </a:p>
        </p:txBody>
      </p:sp>
      <p:sp>
        <p:nvSpPr>
          <p:cNvPr id="8" name="TextBox 8"/>
          <p:cNvSpPr txBox="1"/>
          <p:nvPr/>
        </p:nvSpPr>
        <p:spPr>
          <a:xfrm>
            <a:off x="1028698" y="2068759"/>
            <a:ext cx="16453527" cy="1231106"/>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3119"/>
              </a:lnSpc>
              <a:spcBef>
                <a:spcPct val="0"/>
              </a:spcBef>
              <a:spcAft>
                <a:spcPts val="0"/>
              </a:spcAft>
              <a:buClrTx/>
              <a:buSzTx/>
              <a:buFontTx/>
              <a:buNone/>
              <a:tabLst/>
              <a:defRPr/>
            </a:pPr>
            <a:endParaRPr kumimoji="0" lang="en-US" sz="2799" b="0" i="0" u="none" strike="noStrike" kern="1200" cap="none" spc="0" normalizeH="0" baseline="0" noProof="0" dirty="0">
              <a:ln>
                <a:noFill/>
              </a:ln>
              <a:solidFill>
                <a:srgbClr val="204D68"/>
              </a:solidFill>
              <a:effectLst/>
              <a:uLnTx/>
              <a:uFillTx/>
              <a:latin typeface="Arimo"/>
              <a:ea typeface="+mn-ea"/>
              <a:cs typeface="+mn-cs"/>
            </a:endParaRPr>
          </a:p>
          <a:p>
            <a:pPr marL="0" marR="0" lvl="0" indent="0" algn="ctr" defTabSz="914400" rtl="0" eaLnBrk="1" fontAlgn="auto" latinLnBrk="0" hangingPunct="1">
              <a:lnSpc>
                <a:spcPts val="3119"/>
              </a:lnSpc>
              <a:spcBef>
                <a:spcPct val="0"/>
              </a:spcBef>
              <a:spcAft>
                <a:spcPts val="0"/>
              </a:spcAft>
              <a:buClrTx/>
              <a:buSzTx/>
              <a:buFontTx/>
              <a:buNone/>
              <a:tabLst/>
              <a:defRPr/>
            </a:pPr>
            <a:endParaRPr kumimoji="0" lang="en-US" sz="2799" b="0" i="0" u="none" strike="noStrike" kern="1200" cap="none" spc="0" normalizeH="0" baseline="0" noProof="0" dirty="0">
              <a:ln>
                <a:noFill/>
              </a:ln>
              <a:solidFill>
                <a:srgbClr val="204D68"/>
              </a:solidFill>
              <a:effectLst/>
              <a:uLnTx/>
              <a:uFillTx/>
              <a:latin typeface="Arimo"/>
              <a:ea typeface="+mn-ea"/>
              <a:cs typeface="+mn-cs"/>
            </a:endParaRPr>
          </a:p>
        </p:txBody>
      </p:sp>
      <p:sp>
        <p:nvSpPr>
          <p:cNvPr id="9" name="TextBox 9"/>
          <p:cNvSpPr txBox="1"/>
          <p:nvPr/>
        </p:nvSpPr>
        <p:spPr>
          <a:xfrm>
            <a:off x="685800" y="547664"/>
            <a:ext cx="15425983" cy="857607"/>
          </a:xfrm>
          <a:prstGeom prst="rect">
            <a:avLst/>
          </a:prstGeom>
        </p:spPr>
        <p:txBody>
          <a:bodyPr lIns="0" tIns="0" rIns="0" bIns="0" rtlCol="0" anchor="t">
            <a:spAutoFit/>
          </a:bodyPr>
          <a:lstStyle/>
          <a:p>
            <a:pPr marL="0" marR="0" lvl="0" indent="0" algn="ctr" defTabSz="914400" rtl="0" eaLnBrk="1" fontAlgn="auto" latinLnBrk="0" hangingPunct="1">
              <a:lnSpc>
                <a:spcPts val="7274"/>
              </a:lnSpc>
              <a:spcBef>
                <a:spcPct val="0"/>
              </a:spcBef>
              <a:spcAft>
                <a:spcPts val="0"/>
              </a:spcAft>
              <a:buClrTx/>
              <a:buSzTx/>
              <a:buFontTx/>
              <a:buNone/>
              <a:tabLst/>
              <a:defRPr/>
            </a:pPr>
            <a:r>
              <a:rPr kumimoji="0" lang="en-US" sz="6062" b="0" i="0" u="none" strike="noStrike" kern="1200" cap="none" spc="0" normalizeH="0" baseline="0" noProof="0" dirty="0" err="1" smtClean="0">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Allgemeine</a:t>
            </a:r>
            <a:r>
              <a:rPr kumimoji="0" lang="en-US" sz="6062" b="0" i="0" u="none" strike="noStrike" kern="1200" cap="none" spc="0" normalizeH="0" baseline="0" noProof="0" dirty="0" smtClean="0">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 </a:t>
            </a:r>
            <a:r>
              <a:rPr kumimoji="0" lang="en-US" sz="6062" b="0" i="0" u="none" strike="noStrike" kern="1200" cap="none" spc="0" normalizeH="0" baseline="0" noProof="0" dirty="0" err="1" smtClean="0">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Handlungsoptionen</a:t>
            </a:r>
            <a:r>
              <a:rPr kumimoji="0" lang="en-US" sz="6062" b="0" i="0" u="none" strike="noStrike" kern="1200" cap="none" spc="0" normalizeH="0" baseline="0" noProof="0" dirty="0" smtClean="0">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rPr>
              <a:t>  </a:t>
            </a:r>
            <a:endParaRPr kumimoji="0" lang="en-US" sz="6062"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Bold" panose="020B0604020202020204" charset="0"/>
              <a:ea typeface="+mn-ea"/>
              <a:cs typeface="+mn-cs"/>
            </a:endParaRPr>
          </a:p>
        </p:txBody>
      </p:sp>
      <p:sp>
        <p:nvSpPr>
          <p:cNvPr id="10" name="Foliennummernplatzhalt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hteck 10"/>
          <p:cNvSpPr/>
          <p:nvPr/>
        </p:nvSpPr>
        <p:spPr>
          <a:xfrm>
            <a:off x="1542469" y="2087628"/>
            <a:ext cx="14840531" cy="5909310"/>
          </a:xfrm>
          <a:prstGeom prst="rect">
            <a:avLst/>
          </a:prstGeom>
        </p:spPr>
        <p:txBody>
          <a:bodyPr wrap="square">
            <a:spAutoFit/>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 … am „Unfallort“ nur erste Hilfe leisten, weitere Betreuung erfolgt durch </a:t>
            </a:r>
            <a:r>
              <a:rPr kumimoji="0" lang="de-DE" sz="2800" b="0" i="0" u="none" strike="noStrike" kern="1200" cap="none" spc="0" normalizeH="0" baseline="0" noProof="0" dirty="0" smtClean="0">
                <a:ln>
                  <a:noFill/>
                </a:ln>
                <a:solidFill>
                  <a:srgbClr val="30526A"/>
                </a:solidFill>
                <a:effectLst/>
                <a:uLnTx/>
                <a:uFillTx/>
                <a:latin typeface="Arimo" panose="020B0604020202020204" charset="0"/>
                <a:ea typeface="Arimo" panose="020B0604020202020204" charset="0"/>
                <a:cs typeface="Arimo" panose="020B0604020202020204" charset="0"/>
              </a:rPr>
              <a:t>Expert*innen</a:t>
            </a:r>
            <a:endPar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smtClean="0">
                <a:ln>
                  <a:noFill/>
                </a:ln>
                <a:solidFill>
                  <a:srgbClr val="30526A"/>
                </a:solidFill>
                <a:effectLst/>
                <a:uLnTx/>
                <a:uFillTx/>
                <a:latin typeface="Arimo" panose="020B0604020202020204" charset="0"/>
                <a:ea typeface="Arimo" panose="020B0604020202020204" charset="0"/>
                <a:cs typeface="Arimo" panose="020B0604020202020204" charset="0"/>
              </a:rPr>
              <a:t>Meldeketten </a:t>
            </a: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einhalten </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Ggf. Dokumentation/ Gesprächs- Gedächtnisprotokoll unmittelbar anfertigen.</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Psychohygiene !!!</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Supervision</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Fort/- Weiterbildungen</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rPr>
              <a:t>Best Practice </a:t>
            </a:r>
            <a:endParaRPr kumimoji="0" lang="de-DE" sz="2800" b="0" i="0" u="none" strike="noStrike" kern="1200" cap="none" spc="0" normalizeH="0" baseline="0" noProof="0" dirty="0" smtClean="0">
              <a:ln>
                <a:noFill/>
              </a:ln>
              <a:solidFill>
                <a:srgbClr val="30526A"/>
              </a:solidFill>
              <a:effectLst/>
              <a:uLnTx/>
              <a:uFillTx/>
              <a:latin typeface="Arimo" panose="020B0604020202020204" charset="0"/>
              <a:ea typeface="Arimo" panose="020B0604020202020204" charset="0"/>
              <a:cs typeface="Arimo" panose="020B060402020202020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de-DE" sz="2800" dirty="0" smtClean="0">
                <a:solidFill>
                  <a:srgbClr val="30526A"/>
                </a:solidFill>
                <a:latin typeface="Arimo" panose="020B0604020202020204" charset="0"/>
                <a:ea typeface="Arimo" panose="020B0604020202020204" charset="0"/>
                <a:cs typeface="Arimo" panose="020B0604020202020204" charset="0"/>
              </a:rPr>
              <a:t>Eigene Grenzen und Aufgaben kennen</a:t>
            </a:r>
            <a:endPar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de-DE" sz="2800" b="0" i="0" u="none" strike="noStrike" kern="1200" cap="none" spc="0" normalizeH="0" baseline="0" noProof="0" dirty="0">
              <a:ln>
                <a:noFill/>
              </a:ln>
              <a:solidFill>
                <a:srgbClr val="30526A"/>
              </a:solidFill>
              <a:effectLst/>
              <a:uLnTx/>
              <a:uFillTx/>
              <a:latin typeface="Arimo" panose="020B0604020202020204" charset="0"/>
              <a:ea typeface="Arimo" panose="020B0604020202020204" charset="0"/>
              <a:cs typeface="Arimo" panose="020B0604020202020204" charset="0"/>
            </a:endParaRPr>
          </a:p>
        </p:txBody>
      </p:sp>
    </p:spTree>
    <p:extLst>
      <p:ext uri="{BB962C8B-B14F-4D97-AF65-F5344CB8AC3E}">
        <p14:creationId xmlns:p14="http://schemas.microsoft.com/office/powerpoint/2010/main" val="30639723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D5974"/>
        </a:solidFill>
        <a:effectLst/>
      </p:bgPr>
    </p:bg>
    <p:spTree>
      <p:nvGrpSpPr>
        <p:cNvPr id="1" name=""/>
        <p:cNvGrpSpPr/>
        <p:nvPr/>
      </p:nvGrpSpPr>
      <p:grpSpPr>
        <a:xfrm>
          <a:off x="0" y="0"/>
          <a:ext cx="0" cy="0"/>
          <a:chOff x="0" y="0"/>
          <a:chExt cx="0" cy="0"/>
        </a:xfrm>
      </p:grpSpPr>
      <p:grpSp>
        <p:nvGrpSpPr>
          <p:cNvPr id="2" name="Group 2"/>
          <p:cNvGrpSpPr/>
          <p:nvPr/>
        </p:nvGrpSpPr>
        <p:grpSpPr>
          <a:xfrm>
            <a:off x="6860035" y="2340064"/>
            <a:ext cx="9123792" cy="4661347"/>
            <a:chOff x="0" y="0"/>
            <a:chExt cx="3086320" cy="1576801"/>
          </a:xfrm>
        </p:grpSpPr>
        <p:sp>
          <p:nvSpPr>
            <p:cNvPr id="3" name="Freeform 3"/>
            <p:cNvSpPr/>
            <p:nvPr/>
          </p:nvSpPr>
          <p:spPr>
            <a:xfrm>
              <a:off x="0" y="0"/>
              <a:ext cx="3086320" cy="1576802"/>
            </a:xfrm>
            <a:custGeom>
              <a:avLst/>
              <a:gdLst/>
              <a:ahLst/>
              <a:cxnLst/>
              <a:rect l="l" t="t" r="r" b="b"/>
              <a:pathLst>
                <a:path w="3086320" h="1576802">
                  <a:moveTo>
                    <a:pt x="2961860" y="1576801"/>
                  </a:moveTo>
                  <a:lnTo>
                    <a:pt x="124460" y="1576801"/>
                  </a:lnTo>
                  <a:cubicBezTo>
                    <a:pt x="55880" y="1576801"/>
                    <a:pt x="0" y="1520921"/>
                    <a:pt x="0" y="1452341"/>
                  </a:cubicBezTo>
                  <a:lnTo>
                    <a:pt x="0" y="124460"/>
                  </a:lnTo>
                  <a:cubicBezTo>
                    <a:pt x="0" y="55880"/>
                    <a:pt x="55880" y="0"/>
                    <a:pt x="124460" y="0"/>
                  </a:cubicBezTo>
                  <a:lnTo>
                    <a:pt x="2961860" y="0"/>
                  </a:lnTo>
                  <a:cubicBezTo>
                    <a:pt x="3030440" y="0"/>
                    <a:pt x="3086320" y="55880"/>
                    <a:pt x="3086320" y="124460"/>
                  </a:cubicBezTo>
                  <a:lnTo>
                    <a:pt x="3086320" y="1452341"/>
                  </a:lnTo>
                  <a:cubicBezTo>
                    <a:pt x="3086320" y="1520922"/>
                    <a:pt x="3030440" y="1576802"/>
                    <a:pt x="2961860" y="1576802"/>
                  </a:cubicBezTo>
                  <a:close/>
                </a:path>
              </a:pathLst>
            </a:custGeom>
            <a:solidFill>
              <a:srgbClr val="FFFFFF"/>
            </a:solidFill>
          </p:spPr>
        </p:sp>
      </p:grpSp>
      <p:grpSp>
        <p:nvGrpSpPr>
          <p:cNvPr id="4" name="Group 4"/>
          <p:cNvGrpSpPr/>
          <p:nvPr/>
        </p:nvGrpSpPr>
        <p:grpSpPr>
          <a:xfrm>
            <a:off x="15429070" y="8400219"/>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FF6E79"/>
              </a:solidFill>
            </p:spPr>
          </p:sp>
        </p:grpSp>
        <p:grpSp>
          <p:nvGrpSpPr>
            <p:cNvPr id="7" name="Group 7"/>
            <p:cNvGrpSpPr/>
            <p:nvPr/>
          </p:nvGrpSpPr>
          <p:grpSpPr>
            <a:xfrm>
              <a:off x="764557" y="409093"/>
              <a:ext cx="911193" cy="325922"/>
              <a:chOff x="0" y="0"/>
              <a:chExt cx="1200098" cy="429260"/>
            </a:xfrm>
          </p:grpSpPr>
          <p:sp>
            <p:nvSpPr>
              <p:cNvPr id="8" name="Freeform 8"/>
              <p:cNvSpPr/>
              <p:nvPr/>
            </p:nvSpPr>
            <p:spPr>
              <a:xfrm>
                <a:off x="0" y="-5080"/>
                <a:ext cx="1200099" cy="434340"/>
              </a:xfrm>
              <a:custGeom>
                <a:avLst/>
                <a:gdLst/>
                <a:ahLst/>
                <a:cxnLst/>
                <a:rect l="l" t="t" r="r" b="b"/>
                <a:pathLst>
                  <a:path w="1200099" h="434340">
                    <a:moveTo>
                      <a:pt x="1182319" y="187960"/>
                    </a:moveTo>
                    <a:lnTo>
                      <a:pt x="920698" y="11430"/>
                    </a:lnTo>
                    <a:cubicBezTo>
                      <a:pt x="902918" y="0"/>
                      <a:pt x="880058" y="3810"/>
                      <a:pt x="867358" y="21590"/>
                    </a:cubicBezTo>
                    <a:cubicBezTo>
                      <a:pt x="855928" y="39370"/>
                      <a:pt x="859738" y="62230"/>
                      <a:pt x="877518" y="74930"/>
                    </a:cubicBezTo>
                    <a:lnTo>
                      <a:pt x="1036268" y="181610"/>
                    </a:lnTo>
                    <a:lnTo>
                      <a:pt x="0" y="181610"/>
                    </a:lnTo>
                    <a:lnTo>
                      <a:pt x="0" y="257810"/>
                    </a:lnTo>
                    <a:lnTo>
                      <a:pt x="1036269" y="257810"/>
                    </a:lnTo>
                    <a:lnTo>
                      <a:pt x="877519" y="364490"/>
                    </a:lnTo>
                    <a:cubicBezTo>
                      <a:pt x="859739" y="375920"/>
                      <a:pt x="855928" y="400050"/>
                      <a:pt x="867358" y="417830"/>
                    </a:cubicBezTo>
                    <a:cubicBezTo>
                      <a:pt x="874978" y="429260"/>
                      <a:pt x="886408" y="434340"/>
                      <a:pt x="899108" y="434340"/>
                    </a:cubicBezTo>
                    <a:cubicBezTo>
                      <a:pt x="906728" y="434340"/>
                      <a:pt x="914349" y="431800"/>
                      <a:pt x="920699" y="427990"/>
                    </a:cubicBezTo>
                    <a:lnTo>
                      <a:pt x="1183589" y="251460"/>
                    </a:lnTo>
                    <a:cubicBezTo>
                      <a:pt x="1193749" y="243840"/>
                      <a:pt x="1200099" y="232410"/>
                      <a:pt x="1200099" y="219710"/>
                    </a:cubicBezTo>
                    <a:cubicBezTo>
                      <a:pt x="1200099" y="207010"/>
                      <a:pt x="1193749" y="195580"/>
                      <a:pt x="1182319" y="187960"/>
                    </a:cubicBezTo>
                    <a:close/>
                  </a:path>
                </a:pathLst>
              </a:custGeom>
              <a:solidFill>
                <a:srgbClr val="FFFFFF"/>
              </a:solidFill>
            </p:spPr>
          </p:sp>
        </p:grpSp>
      </p:grpSp>
      <p:pic>
        <p:nvPicPr>
          <p:cNvPr id="9" name="Picture 9"/>
          <p:cNvPicPr>
            <a:picLocks noChangeAspect="1"/>
          </p:cNvPicPr>
          <p:nvPr/>
        </p:nvPicPr>
        <p:blipFill>
          <a:blip r:embed="rId3"/>
          <a:srcRect/>
          <a:stretch>
            <a:fillRect/>
          </a:stretch>
        </p:blipFill>
        <p:spPr>
          <a:xfrm>
            <a:off x="302063" y="158326"/>
            <a:ext cx="2708339" cy="2090131"/>
          </a:xfrm>
          <a:prstGeom prst="rect">
            <a:avLst/>
          </a:prstGeom>
        </p:spPr>
      </p:pic>
      <p:sp>
        <p:nvSpPr>
          <p:cNvPr id="10" name="TextBox 10"/>
          <p:cNvSpPr txBox="1"/>
          <p:nvPr/>
        </p:nvSpPr>
        <p:spPr>
          <a:xfrm>
            <a:off x="6687625" y="1774868"/>
            <a:ext cx="9314863" cy="4565352"/>
          </a:xfrm>
          <a:prstGeom prst="rect">
            <a:avLst/>
          </a:prstGeom>
        </p:spPr>
        <p:txBody>
          <a:bodyPr lIns="0" tIns="0" rIns="0" bIns="0" rtlCol="0" anchor="t">
            <a:spAutoFit/>
          </a:bodyPr>
          <a:lstStyle/>
          <a:p>
            <a:pPr algn="ctr">
              <a:lnSpc>
                <a:spcPts val="8904"/>
              </a:lnSpc>
            </a:pPr>
            <a:r>
              <a:rPr lang="en-US" sz="7420" dirty="0">
                <a:solidFill>
                  <a:srgbClr val="FF6E79"/>
                </a:solidFill>
                <a:latin typeface="Barlow Bold"/>
              </a:rPr>
              <a:t> </a:t>
            </a:r>
            <a:endParaRPr lang="de-DE" sz="7420" dirty="0">
              <a:solidFill>
                <a:srgbClr val="FF6E79"/>
              </a:solidFill>
              <a:latin typeface="Barlow Bold"/>
            </a:endParaRPr>
          </a:p>
          <a:p>
            <a:pPr algn="ctr">
              <a:lnSpc>
                <a:spcPts val="8904"/>
              </a:lnSpc>
            </a:pPr>
            <a:r>
              <a:rPr lang="de-DE" sz="7420" dirty="0" smtClean="0">
                <a:solidFill>
                  <a:srgbClr val="FF6E79"/>
                </a:solidFill>
                <a:latin typeface="Barlow Bold"/>
              </a:rPr>
              <a:t>Professionelle Zufriedenheit und Selbstfürsorge</a:t>
            </a:r>
            <a:endParaRPr lang="en-US" sz="7420" dirty="0">
              <a:solidFill>
                <a:srgbClr val="FF6E79"/>
              </a:solidFill>
              <a:latin typeface="Barlow Bold"/>
            </a:endParaRPr>
          </a:p>
        </p:txBody>
      </p:sp>
      <p:sp>
        <p:nvSpPr>
          <p:cNvPr id="11" name="TextBox 11"/>
          <p:cNvSpPr txBox="1"/>
          <p:nvPr/>
        </p:nvSpPr>
        <p:spPr>
          <a:xfrm>
            <a:off x="6767214" y="2916206"/>
            <a:ext cx="9314863" cy="3424014"/>
          </a:xfrm>
          <a:prstGeom prst="rect">
            <a:avLst/>
          </a:prstGeom>
        </p:spPr>
        <p:txBody>
          <a:bodyPr lIns="0" tIns="0" rIns="0" bIns="0" rtlCol="0" anchor="t">
            <a:spAutoFit/>
          </a:bodyPr>
          <a:lstStyle/>
          <a:p>
            <a:pPr algn="ctr">
              <a:lnSpc>
                <a:spcPts val="8904"/>
              </a:lnSpc>
            </a:pPr>
            <a:r>
              <a:rPr lang="de-DE" sz="7420" dirty="0" smtClean="0">
                <a:solidFill>
                  <a:srgbClr val="2D5974"/>
                </a:solidFill>
                <a:latin typeface="Barlow Bold"/>
              </a:rPr>
              <a:t>Professionelle Zufriedenheit und Selbstfürsorge</a:t>
            </a:r>
            <a:endParaRPr lang="en-US" sz="7420" dirty="0">
              <a:solidFill>
                <a:srgbClr val="2D5974"/>
              </a:solidFill>
              <a:latin typeface="Barlow Bold"/>
            </a:endParaRPr>
          </a:p>
        </p:txBody>
      </p:sp>
      <p:pic>
        <p:nvPicPr>
          <p:cNvPr id="12" name="Picture 12"/>
          <p:cNvPicPr>
            <a:picLocks noChangeAspect="1"/>
          </p:cNvPicPr>
          <p:nvPr/>
        </p:nvPicPr>
        <p:blipFill>
          <a:blip r:embed="rId4"/>
          <a:srcRect/>
          <a:stretch>
            <a:fillRect/>
          </a:stretch>
        </p:blipFill>
        <p:spPr>
          <a:xfrm>
            <a:off x="5498779" y="3367269"/>
            <a:ext cx="3127651" cy="4595264"/>
          </a:xfrm>
          <a:prstGeom prst="rect">
            <a:avLst/>
          </a:prstGeom>
        </p:spPr>
      </p:pic>
      <p:pic>
        <p:nvPicPr>
          <p:cNvPr id="13" name="Picture 13"/>
          <p:cNvPicPr>
            <a:picLocks noChangeAspect="1"/>
          </p:cNvPicPr>
          <p:nvPr/>
        </p:nvPicPr>
        <p:blipFill>
          <a:blip r:embed="rId5"/>
          <a:srcRect/>
          <a:stretch>
            <a:fillRect/>
          </a:stretch>
        </p:blipFill>
        <p:spPr>
          <a:xfrm>
            <a:off x="1676400" y="3840104"/>
            <a:ext cx="3690077" cy="5721050"/>
          </a:xfrm>
          <a:prstGeom prst="rect">
            <a:avLst/>
          </a:prstGeom>
        </p:spPr>
      </p:pic>
    </p:spTree>
    <p:extLst>
      <p:ext uri="{BB962C8B-B14F-4D97-AF65-F5344CB8AC3E}">
        <p14:creationId xmlns:p14="http://schemas.microsoft.com/office/powerpoint/2010/main" val="33604440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4" name="TextBox 4"/>
          <p:cNvSpPr txBox="1"/>
          <p:nvPr/>
        </p:nvSpPr>
        <p:spPr>
          <a:xfrm>
            <a:off x="4649751" y="1007160"/>
            <a:ext cx="9798484" cy="944903"/>
          </a:xfrm>
          <a:prstGeom prst="rect">
            <a:avLst/>
          </a:prstGeom>
        </p:spPr>
        <p:txBody>
          <a:bodyPr lIns="0" tIns="0" rIns="0" bIns="0" rtlCol="0" anchor="t">
            <a:spAutoFit/>
          </a:bodyPr>
          <a:lstStyle/>
          <a:p>
            <a:pPr marL="0" marR="0" lvl="0" indent="0" algn="ctr" defTabSz="914400" rtl="0" eaLnBrk="1" fontAlgn="auto" latinLnBrk="0" hangingPunct="1">
              <a:lnSpc>
                <a:spcPts val="7410"/>
              </a:lnSpc>
              <a:spcBef>
                <a:spcPct val="0"/>
              </a:spcBef>
              <a:spcAft>
                <a:spcPts val="0"/>
              </a:spcAft>
              <a:buClrTx/>
              <a:buSzTx/>
              <a:buFontTx/>
              <a:buNone/>
              <a:tabLst/>
              <a:defRPr/>
            </a:pPr>
            <a:r>
              <a:rPr kumimoji="0" lang="en-US" sz="6175" b="0" i="0" u="none" strike="noStrike" kern="1200" cap="none" spc="0" normalizeH="0" baseline="0" noProof="0" dirty="0">
                <a:ln>
                  <a:noFill/>
                </a:ln>
                <a:solidFill>
                  <a:srgbClr val="204D68"/>
                </a:solidFill>
                <a:effectLst>
                  <a:outerShdw blurRad="38100" dist="38100" dir="2700000" algn="tl">
                    <a:srgbClr val="000000">
                      <a:alpha val="43137"/>
                    </a:srgbClr>
                  </a:outerShdw>
                </a:effectLst>
                <a:uLnTx/>
                <a:uFillTx/>
                <a:latin typeface="Barlow Bold"/>
                <a:ea typeface="+mn-ea"/>
                <a:cs typeface="+mn-cs"/>
              </a:rPr>
              <a:t>GRUPPENAKTIVITÄT</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49751" y="731330"/>
            <a:ext cx="1473227" cy="1506087"/>
          </a:xfrm>
          <a:prstGeom prst="rect">
            <a:avLst/>
          </a:prstGeom>
        </p:spPr>
      </p:pic>
      <p:grpSp>
        <p:nvGrpSpPr>
          <p:cNvPr id="6" name="Group 6"/>
          <p:cNvGrpSpPr/>
          <p:nvPr/>
        </p:nvGrpSpPr>
        <p:grpSpPr>
          <a:xfrm>
            <a:off x="789391" y="3604966"/>
            <a:ext cx="11147315" cy="5653334"/>
            <a:chOff x="0" y="0"/>
            <a:chExt cx="17780027" cy="9017097"/>
          </a:xfrm>
        </p:grpSpPr>
        <p:sp>
          <p:nvSpPr>
            <p:cNvPr id="7" name="Freeform 7"/>
            <p:cNvSpPr/>
            <p:nvPr/>
          </p:nvSpPr>
          <p:spPr>
            <a:xfrm>
              <a:off x="0" y="0"/>
              <a:ext cx="17780026" cy="9017097"/>
            </a:xfrm>
            <a:custGeom>
              <a:avLst/>
              <a:gdLst/>
              <a:ahLst/>
              <a:cxnLst/>
              <a:rect l="l" t="t" r="r" b="b"/>
              <a:pathLst>
                <a:path w="17780026" h="9017097">
                  <a:moveTo>
                    <a:pt x="496570" y="0"/>
                  </a:moveTo>
                  <a:lnTo>
                    <a:pt x="496570" y="9017097"/>
                  </a:lnTo>
                  <a:lnTo>
                    <a:pt x="16033776" y="9017097"/>
                  </a:lnTo>
                  <a:lnTo>
                    <a:pt x="16033776" y="0"/>
                  </a:lnTo>
                  <a:cubicBezTo>
                    <a:pt x="16033776" y="0"/>
                    <a:pt x="496570" y="0"/>
                    <a:pt x="496570" y="0"/>
                  </a:cubicBezTo>
                  <a:close/>
                  <a:moveTo>
                    <a:pt x="16530348" y="6468207"/>
                  </a:moveTo>
                  <a:lnTo>
                    <a:pt x="16530348" y="573682"/>
                  </a:lnTo>
                  <a:cubicBezTo>
                    <a:pt x="16530348" y="222250"/>
                    <a:pt x="16308098" y="0"/>
                    <a:pt x="16033776" y="0"/>
                  </a:cubicBezTo>
                  <a:lnTo>
                    <a:pt x="16033776" y="9017097"/>
                  </a:lnTo>
                  <a:cubicBezTo>
                    <a:pt x="16308098" y="9017097"/>
                    <a:pt x="16530348" y="8794847"/>
                    <a:pt x="16530348" y="8520527"/>
                  </a:cubicBezTo>
                  <a:lnTo>
                    <a:pt x="16530348" y="6940647"/>
                  </a:lnTo>
                  <a:cubicBezTo>
                    <a:pt x="17038348" y="6955887"/>
                    <a:pt x="17542537" y="6931757"/>
                    <a:pt x="17780026" y="6974937"/>
                  </a:cubicBezTo>
                  <a:cubicBezTo>
                    <a:pt x="17376167" y="6788247"/>
                    <a:pt x="16941826" y="6652357"/>
                    <a:pt x="16530348" y="6468207"/>
                  </a:cubicBezTo>
                  <a:close/>
                  <a:moveTo>
                    <a:pt x="0" y="573682"/>
                  </a:moveTo>
                  <a:lnTo>
                    <a:pt x="0" y="8520527"/>
                  </a:lnTo>
                  <a:cubicBezTo>
                    <a:pt x="0" y="8794847"/>
                    <a:pt x="222250" y="9017097"/>
                    <a:pt x="496570" y="9017097"/>
                  </a:cubicBezTo>
                  <a:lnTo>
                    <a:pt x="496570" y="0"/>
                  </a:lnTo>
                  <a:cubicBezTo>
                    <a:pt x="222250" y="0"/>
                    <a:pt x="0" y="222250"/>
                    <a:pt x="0" y="573682"/>
                  </a:cubicBezTo>
                  <a:close/>
                </a:path>
              </a:pathLst>
            </a:custGeom>
            <a:solidFill>
              <a:srgbClr val="FFFFFF"/>
            </a:solidFill>
          </p:spPr>
        </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344400" y="3947905"/>
            <a:ext cx="4998447" cy="5348534"/>
          </a:xfrm>
          <a:prstGeom prst="rect">
            <a:avLst/>
          </a:prstGeom>
        </p:spPr>
      </p:pic>
      <p:sp>
        <p:nvSpPr>
          <p:cNvPr id="9" name="TextBox 9"/>
          <p:cNvSpPr txBox="1"/>
          <p:nvPr/>
        </p:nvSpPr>
        <p:spPr>
          <a:xfrm>
            <a:off x="1028700" y="4001628"/>
            <a:ext cx="9863195" cy="5424562"/>
          </a:xfrm>
          <a:prstGeom prst="rect">
            <a:avLst/>
          </a:prstGeom>
        </p:spPr>
        <p:txBody>
          <a:bodyPr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de-DE" sz="3966" b="0" i="0" u="none" strike="noStrike" kern="1200" cap="none" spc="0" normalizeH="0" baseline="0" noProof="0" dirty="0">
                <a:ln>
                  <a:noFill/>
                </a:ln>
                <a:solidFill>
                  <a:srgbClr val="30526A"/>
                </a:solidFill>
                <a:effectLst/>
                <a:uLnTx/>
                <a:uFillTx/>
                <a:latin typeface="Barlow Bold"/>
                <a:ea typeface="+mn-ea"/>
                <a:cs typeface="+mn-cs"/>
              </a:rPr>
              <a:t>Füllen Sie den folgenden Test zur "Skala der beruflichen Lebensqualität" aus </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de-DE" sz="3966" b="0" i="0" u="none" strike="noStrike" kern="1200" cap="none" spc="0" normalizeH="0" baseline="0" noProof="0" dirty="0">
                <a:ln>
                  <a:noFill/>
                </a:ln>
                <a:solidFill>
                  <a:srgbClr val="30526A"/>
                </a:solidFill>
                <a:effectLst/>
                <a:uLnTx/>
                <a:uFillTx/>
                <a:latin typeface="Barlow Bold"/>
                <a:ea typeface="+mn-ea"/>
                <a:cs typeface="+mn-cs"/>
              </a:rPr>
              <a:t>und vergleichen Sie die Ergebnisse miteinander.</a:t>
            </a:r>
            <a:endParaRPr kumimoji="0" lang="en-US" sz="3966" b="0" i="0" u="none" strike="noStrike" kern="1200" cap="none" spc="0" normalizeH="0" baseline="0" noProof="0" dirty="0">
              <a:ln>
                <a:noFill/>
              </a:ln>
              <a:solidFill>
                <a:srgbClr val="30526A"/>
              </a:solidFill>
              <a:effectLst/>
              <a:uLnTx/>
              <a:uFillTx/>
              <a:latin typeface="Barlow Bold"/>
              <a:ea typeface="+mn-ea"/>
              <a:cs typeface="+mn-cs"/>
            </a:endParaRPr>
          </a:p>
          <a:p>
            <a:pPr marL="0" marR="0" lvl="0" indent="0" algn="ctr" defTabSz="914400" rtl="0" eaLnBrk="1" fontAlgn="auto" latinLnBrk="0" hangingPunct="1">
              <a:lnSpc>
                <a:spcPts val="4759"/>
              </a:lnSpc>
              <a:spcBef>
                <a:spcPts val="0"/>
              </a:spcBef>
              <a:spcAft>
                <a:spcPts val="0"/>
              </a:spcAft>
              <a:buClrTx/>
              <a:buSzTx/>
              <a:buFontTx/>
              <a:buNone/>
              <a:tabLst/>
              <a:defRPr/>
            </a:pPr>
            <a:endParaRPr kumimoji="0" lang="en-US" sz="3966" b="0" i="0" u="none" strike="noStrike" kern="1200" cap="none" spc="0" normalizeH="0" baseline="0" noProof="0" dirty="0">
              <a:ln>
                <a:noFill/>
              </a:ln>
              <a:solidFill>
                <a:srgbClr val="30526A"/>
              </a:solidFill>
              <a:effectLst/>
              <a:uLnTx/>
              <a:uFillTx/>
              <a:latin typeface="Barlow Bold"/>
              <a:ea typeface="+mn-ea"/>
              <a:cs typeface="+mn-cs"/>
            </a:endParaRP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966" b="0" i="0" u="none" strike="noStrike" kern="1200" cap="none" spc="0" normalizeH="0" baseline="0" noProof="0" dirty="0">
                <a:ln>
                  <a:noFill/>
                </a:ln>
                <a:solidFill>
                  <a:srgbClr val="3878D3"/>
                </a:solidFill>
                <a:effectLst/>
                <a:uLnTx/>
                <a:uFillTx/>
                <a:latin typeface="Barlow Bold"/>
                <a:ea typeface="+mn-ea"/>
                <a:cs typeface="+mn-cs"/>
              </a:rPr>
              <a:t>https://www.macmh.org/wp-content/uploads/2016/05/Wkshp22_handout.pdf </a:t>
            </a:r>
          </a:p>
          <a:p>
            <a:pPr marL="0" marR="0" lvl="0" indent="0" algn="ctr" defTabSz="914400" rtl="0" eaLnBrk="1" fontAlgn="auto" latinLnBrk="0" hangingPunct="1">
              <a:lnSpc>
                <a:spcPts val="3853"/>
              </a:lnSpc>
              <a:spcBef>
                <a:spcPct val="0"/>
              </a:spcBef>
              <a:spcAft>
                <a:spcPts val="0"/>
              </a:spcAft>
              <a:buClrTx/>
              <a:buSzTx/>
              <a:buFontTx/>
              <a:buNone/>
              <a:tabLst/>
              <a:defRPr/>
            </a:pPr>
            <a:endParaRPr kumimoji="0" lang="en-US" sz="3966" b="0" i="0" u="none" strike="noStrike" kern="1200" cap="none" spc="0" normalizeH="0" baseline="0" noProof="0" dirty="0">
              <a:ln>
                <a:noFill/>
              </a:ln>
              <a:solidFill>
                <a:srgbClr val="3878D3"/>
              </a:solidFill>
              <a:effectLst/>
              <a:uLnTx/>
              <a:uFillTx/>
              <a:latin typeface="Barlow Bold"/>
              <a:ea typeface="+mn-ea"/>
              <a:cs typeface="+mn-cs"/>
            </a:endParaRPr>
          </a:p>
        </p:txBody>
      </p:sp>
      <p:sp>
        <p:nvSpPr>
          <p:cNvPr id="10" name="Foliennummernplatzhalt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05047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8"/>
            <a:ext cx="16878300" cy="1988345"/>
          </a:xfrm>
        </p:spPr>
        <p:txBody>
          <a:bodyPr>
            <a:normAutofit/>
          </a:bodyPr>
          <a:lstStyle/>
          <a:p>
            <a:r>
              <a:rPr lang="en-US" sz="4800" b="1" u="sng" dirty="0" smtClean="0"/>
              <a:t>STS (</a:t>
            </a:r>
            <a:r>
              <a:rPr lang="en-US" sz="4800" b="1" u="sng" dirty="0" err="1" smtClean="0"/>
              <a:t>Sekundärer</a:t>
            </a:r>
            <a:r>
              <a:rPr lang="en-US" sz="4800" b="1" u="sng" dirty="0" smtClean="0"/>
              <a:t> </a:t>
            </a:r>
            <a:r>
              <a:rPr lang="en-US" sz="4800" b="1" u="sng" dirty="0" err="1" smtClean="0"/>
              <a:t>Traumatischer</a:t>
            </a:r>
            <a:r>
              <a:rPr lang="en-US" sz="4800" b="1" u="sng" dirty="0" smtClean="0"/>
              <a:t> Stress)  </a:t>
            </a:r>
            <a:r>
              <a:rPr lang="en-US" sz="4800" b="1" u="sng" dirty="0" err="1" smtClean="0"/>
              <a:t>Anzeichen</a:t>
            </a:r>
            <a:r>
              <a:rPr lang="en-US" sz="4800" b="1" u="sng" dirty="0" smtClean="0"/>
              <a:t> und </a:t>
            </a:r>
            <a:r>
              <a:rPr lang="en-US" sz="4800" b="1" u="sng" dirty="0" err="1" smtClean="0"/>
              <a:t>Symptome</a:t>
            </a:r>
            <a:endParaRPr lang="en-US" sz="4800" b="1" u="sng" dirty="0"/>
          </a:p>
        </p:txBody>
      </p:sp>
      <p:sp>
        <p:nvSpPr>
          <p:cNvPr id="3" name="Content Placeholder 2"/>
          <p:cNvSpPr>
            <a:spLocks noGrp="1"/>
          </p:cNvSpPr>
          <p:nvPr>
            <p:ph idx="1"/>
          </p:nvPr>
        </p:nvSpPr>
        <p:spPr>
          <a:xfrm>
            <a:off x="495300" y="2534509"/>
            <a:ext cx="17145000" cy="6858000"/>
          </a:xfrm>
        </p:spPr>
        <p:txBody>
          <a:bodyPr numCol="2" spcCol="274320">
            <a:normAutofit fontScale="92500" lnSpcReduction="10000"/>
          </a:bodyPr>
          <a:lstStyle/>
          <a:p>
            <a:pPr>
              <a:lnSpc>
                <a:spcPct val="110000"/>
              </a:lnSpc>
            </a:pPr>
            <a:r>
              <a:rPr lang="en-US" dirty="0" err="1" smtClean="0"/>
              <a:t>Hoffnungslosigkeit</a:t>
            </a:r>
            <a:r>
              <a:rPr lang="en-US" dirty="0" smtClean="0"/>
              <a:t> </a:t>
            </a:r>
            <a:endParaRPr lang="en-US" dirty="0"/>
          </a:p>
          <a:p>
            <a:pPr>
              <a:lnSpc>
                <a:spcPct val="110000"/>
              </a:lnSpc>
            </a:pPr>
            <a:r>
              <a:rPr lang="en-US" dirty="0" err="1" smtClean="0"/>
              <a:t>Unfähigkeit</a:t>
            </a:r>
            <a:r>
              <a:rPr lang="en-US" dirty="0" smtClean="0"/>
              <a:t> </a:t>
            </a:r>
            <a:r>
              <a:rPr lang="en-US" dirty="0" err="1" smtClean="0"/>
              <a:t>Komplexität</a:t>
            </a:r>
            <a:r>
              <a:rPr lang="en-US" dirty="0" smtClean="0"/>
              <a:t> </a:t>
            </a:r>
            <a:r>
              <a:rPr lang="en-US" dirty="0" err="1" smtClean="0"/>
              <a:t>zu</a:t>
            </a:r>
            <a:r>
              <a:rPr lang="en-US" dirty="0" smtClean="0"/>
              <a:t> </a:t>
            </a:r>
            <a:r>
              <a:rPr lang="en-US" dirty="0" err="1" smtClean="0"/>
              <a:t>erfassen</a:t>
            </a:r>
            <a:r>
              <a:rPr lang="en-US" dirty="0" smtClean="0"/>
              <a:t> </a:t>
            </a:r>
            <a:endParaRPr lang="en-US" dirty="0"/>
          </a:p>
          <a:p>
            <a:pPr>
              <a:lnSpc>
                <a:spcPct val="110000"/>
              </a:lnSpc>
            </a:pPr>
            <a:r>
              <a:rPr lang="en-US" dirty="0" err="1" smtClean="0"/>
              <a:t>Unfähigkeit</a:t>
            </a:r>
            <a:r>
              <a:rPr lang="en-US" dirty="0" smtClean="0"/>
              <a:t> </a:t>
            </a:r>
            <a:r>
              <a:rPr lang="en-US" dirty="0" err="1" smtClean="0"/>
              <a:t>zuzuhören</a:t>
            </a:r>
            <a:r>
              <a:rPr lang="en-US" dirty="0" smtClean="0"/>
              <a:t>, </a:t>
            </a:r>
            <a:r>
              <a:rPr lang="en-US" dirty="0" err="1" smtClean="0"/>
              <a:t>Vermeidung</a:t>
            </a:r>
            <a:r>
              <a:rPr lang="en-US" dirty="0" smtClean="0"/>
              <a:t> (</a:t>
            </a:r>
            <a:r>
              <a:rPr lang="en-US" dirty="0" err="1" smtClean="0"/>
              <a:t>auch</a:t>
            </a:r>
            <a:r>
              <a:rPr lang="en-US" dirty="0" smtClean="0"/>
              <a:t> von </a:t>
            </a:r>
            <a:r>
              <a:rPr lang="en-US" dirty="0" err="1" smtClean="0"/>
              <a:t>bestimmten</a:t>
            </a:r>
            <a:r>
              <a:rPr lang="en-US" dirty="0" smtClean="0"/>
              <a:t> </a:t>
            </a:r>
            <a:r>
              <a:rPr lang="en-US" dirty="0" err="1" smtClean="0"/>
              <a:t>Klient</a:t>
            </a:r>
            <a:r>
              <a:rPr lang="en-US" dirty="0" smtClean="0"/>
              <a:t>*</a:t>
            </a:r>
            <a:r>
              <a:rPr lang="en-US" dirty="0" err="1" smtClean="0"/>
              <a:t>innen</a:t>
            </a:r>
            <a:r>
              <a:rPr lang="en-US" dirty="0" smtClean="0"/>
              <a:t>)</a:t>
            </a:r>
            <a:endParaRPr lang="en-US" dirty="0"/>
          </a:p>
          <a:p>
            <a:pPr>
              <a:lnSpc>
                <a:spcPct val="110000"/>
              </a:lnSpc>
            </a:pPr>
            <a:r>
              <a:rPr lang="en-US" dirty="0" err="1" smtClean="0"/>
              <a:t>Wut</a:t>
            </a:r>
            <a:r>
              <a:rPr lang="en-US" dirty="0" smtClean="0"/>
              <a:t> und </a:t>
            </a:r>
            <a:r>
              <a:rPr lang="en-US" dirty="0" err="1" smtClean="0"/>
              <a:t>Zynismus</a:t>
            </a:r>
            <a:r>
              <a:rPr lang="en-US" dirty="0" smtClean="0"/>
              <a:t> </a:t>
            </a:r>
            <a:endParaRPr lang="en-US" dirty="0"/>
          </a:p>
          <a:p>
            <a:pPr>
              <a:lnSpc>
                <a:spcPct val="110000"/>
              </a:lnSpc>
            </a:pPr>
            <a:r>
              <a:rPr lang="en-US" dirty="0" err="1" smtClean="0"/>
              <a:t>Schlaflosigkeit</a:t>
            </a:r>
            <a:r>
              <a:rPr lang="en-US" dirty="0" smtClean="0"/>
              <a:t> </a:t>
            </a:r>
            <a:endParaRPr lang="en-US" dirty="0"/>
          </a:p>
          <a:p>
            <a:pPr>
              <a:lnSpc>
                <a:spcPct val="110000"/>
              </a:lnSpc>
            </a:pPr>
            <a:r>
              <a:rPr lang="en-US" dirty="0" err="1" smtClean="0"/>
              <a:t>Chronische</a:t>
            </a:r>
            <a:r>
              <a:rPr lang="en-US" dirty="0" smtClean="0"/>
              <a:t> </a:t>
            </a:r>
            <a:r>
              <a:rPr lang="en-US" dirty="0" err="1" smtClean="0"/>
              <a:t>Erschöpfung</a:t>
            </a:r>
            <a:r>
              <a:rPr lang="en-US" dirty="0" smtClean="0"/>
              <a:t> und </a:t>
            </a:r>
            <a:r>
              <a:rPr lang="en-US" dirty="0" err="1" smtClean="0"/>
              <a:t>physische</a:t>
            </a:r>
            <a:r>
              <a:rPr lang="en-US" dirty="0" smtClean="0"/>
              <a:t> </a:t>
            </a:r>
            <a:r>
              <a:rPr lang="en-US" dirty="0" err="1" smtClean="0"/>
              <a:t>Beschwerden</a:t>
            </a:r>
            <a:r>
              <a:rPr lang="en-US" dirty="0" smtClean="0"/>
              <a:t> </a:t>
            </a:r>
            <a:endParaRPr lang="en-US" dirty="0"/>
          </a:p>
          <a:p>
            <a:pPr>
              <a:lnSpc>
                <a:spcPct val="110000"/>
              </a:lnSpc>
            </a:pPr>
            <a:r>
              <a:rPr lang="en-US" dirty="0" err="1" smtClean="0"/>
              <a:t>Verharmlosung</a:t>
            </a:r>
            <a:r>
              <a:rPr lang="en-US" dirty="0" smtClean="0"/>
              <a:t> </a:t>
            </a:r>
            <a:endParaRPr lang="en-US" dirty="0"/>
          </a:p>
          <a:p>
            <a:pPr>
              <a:lnSpc>
                <a:spcPct val="110000"/>
              </a:lnSpc>
            </a:pPr>
            <a:r>
              <a:rPr lang="en-US" dirty="0" err="1" smtClean="0"/>
              <a:t>Schuld</a:t>
            </a:r>
            <a:endParaRPr lang="en-US" dirty="0"/>
          </a:p>
          <a:p>
            <a:pPr>
              <a:lnSpc>
                <a:spcPct val="110000"/>
              </a:lnSpc>
            </a:pPr>
            <a:r>
              <a:rPr lang="en-US" dirty="0" err="1" smtClean="0"/>
              <a:t>Überbeschäftigung</a:t>
            </a:r>
            <a:r>
              <a:rPr lang="en-US" dirty="0" smtClean="0"/>
              <a:t> </a:t>
            </a:r>
            <a:r>
              <a:rPr lang="en-US" dirty="0" err="1" smtClean="0"/>
              <a:t>mit</a:t>
            </a:r>
            <a:r>
              <a:rPr lang="en-US" dirty="0"/>
              <a:t> </a:t>
            </a:r>
            <a:r>
              <a:rPr lang="en-US" dirty="0" err="1" smtClean="0"/>
              <a:t>Klient</a:t>
            </a:r>
            <a:r>
              <a:rPr lang="en-US" dirty="0" smtClean="0"/>
              <a:t>*</a:t>
            </a:r>
            <a:r>
              <a:rPr lang="en-US" dirty="0" err="1" smtClean="0"/>
              <a:t>innen</a:t>
            </a:r>
            <a:r>
              <a:rPr lang="en-US" dirty="0" smtClean="0"/>
              <a:t> und </a:t>
            </a:r>
            <a:r>
              <a:rPr lang="en-US" dirty="0" err="1" smtClean="0"/>
              <a:t>ihren</a:t>
            </a:r>
            <a:r>
              <a:rPr lang="en-US" dirty="0" smtClean="0"/>
              <a:t> </a:t>
            </a:r>
            <a:r>
              <a:rPr lang="en-US" dirty="0" err="1" smtClean="0"/>
              <a:t>Geschichten</a:t>
            </a:r>
            <a:r>
              <a:rPr lang="en-US" dirty="0" smtClean="0"/>
              <a:t> </a:t>
            </a:r>
          </a:p>
          <a:p>
            <a:pPr>
              <a:lnSpc>
                <a:spcPct val="110000"/>
              </a:lnSpc>
            </a:pPr>
            <a:r>
              <a:rPr lang="en-US" dirty="0" smtClean="0"/>
              <a:t>Intrusive </a:t>
            </a:r>
            <a:r>
              <a:rPr lang="en-US" dirty="0" err="1" smtClean="0"/>
              <a:t>Gedanken</a:t>
            </a:r>
            <a:r>
              <a:rPr lang="en-US" dirty="0" smtClean="0"/>
              <a:t>/</a:t>
            </a:r>
            <a:r>
              <a:rPr lang="en-US" dirty="0" err="1" smtClean="0"/>
              <a:t>Albträume</a:t>
            </a:r>
            <a:r>
              <a:rPr lang="en-US" dirty="0" smtClean="0"/>
              <a:t>/ </a:t>
            </a:r>
            <a:r>
              <a:rPr lang="en-US" dirty="0"/>
              <a:t>flashbacks</a:t>
            </a:r>
          </a:p>
          <a:p>
            <a:pPr>
              <a:lnSpc>
                <a:spcPct val="110000"/>
              </a:lnSpc>
            </a:pPr>
            <a:r>
              <a:rPr lang="en-US" dirty="0" err="1" smtClean="0"/>
              <a:t>Gefühl</a:t>
            </a:r>
            <a:r>
              <a:rPr lang="en-US" dirty="0" smtClean="0"/>
              <a:t> der </a:t>
            </a:r>
            <a:r>
              <a:rPr lang="en-US" dirty="0" err="1" smtClean="0"/>
              <a:t>Entfremdung</a:t>
            </a:r>
            <a:r>
              <a:rPr lang="en-US" dirty="0" smtClean="0"/>
              <a:t> und Isolation/ </a:t>
            </a:r>
            <a:r>
              <a:rPr lang="en-US" dirty="0" err="1" smtClean="0"/>
              <a:t>niemandem</a:t>
            </a:r>
            <a:r>
              <a:rPr lang="en-US" dirty="0" smtClean="0"/>
              <a:t> </a:t>
            </a:r>
            <a:r>
              <a:rPr lang="en-US" dirty="0" err="1" smtClean="0"/>
              <a:t>zum</a:t>
            </a:r>
            <a:r>
              <a:rPr lang="en-US" dirty="0" smtClean="0"/>
              <a:t> </a:t>
            </a:r>
            <a:r>
              <a:rPr lang="en-US" dirty="0" err="1"/>
              <a:t>R</a:t>
            </a:r>
            <a:r>
              <a:rPr lang="en-US" dirty="0" err="1" smtClean="0"/>
              <a:t>eden</a:t>
            </a:r>
            <a:r>
              <a:rPr lang="en-US" dirty="0" smtClean="0"/>
              <a:t> </a:t>
            </a:r>
            <a:endParaRPr lang="en-US" dirty="0"/>
          </a:p>
          <a:p>
            <a:pPr>
              <a:lnSpc>
                <a:spcPct val="110000"/>
              </a:lnSpc>
            </a:pPr>
            <a:r>
              <a:rPr lang="en-US" dirty="0" err="1" smtClean="0"/>
              <a:t>Gefühl</a:t>
            </a:r>
            <a:r>
              <a:rPr lang="en-US" dirty="0" smtClean="0"/>
              <a:t> </a:t>
            </a:r>
            <a:r>
              <a:rPr lang="en-US" dirty="0" err="1" smtClean="0"/>
              <a:t>gefangen</a:t>
            </a:r>
            <a:r>
              <a:rPr lang="en-US" dirty="0" smtClean="0"/>
              <a:t> </a:t>
            </a:r>
            <a:r>
              <a:rPr lang="en-US" dirty="0" err="1" smtClean="0"/>
              <a:t>zu</a:t>
            </a:r>
            <a:r>
              <a:rPr lang="en-US" dirty="0" smtClean="0"/>
              <a:t> sein, </a:t>
            </a:r>
            <a:r>
              <a:rPr lang="en-US" dirty="0"/>
              <a:t>“</a:t>
            </a:r>
            <a:r>
              <a:rPr lang="en-US" dirty="0" err="1" smtClean="0"/>
              <a:t>infiziert</a:t>
            </a:r>
            <a:r>
              <a:rPr lang="en-US" dirty="0" smtClean="0"/>
              <a:t>” </a:t>
            </a:r>
            <a:r>
              <a:rPr lang="en-US" dirty="0" err="1" smtClean="0"/>
              <a:t>durch</a:t>
            </a:r>
            <a:r>
              <a:rPr lang="en-US" dirty="0" smtClean="0"/>
              <a:t> Traumata, </a:t>
            </a:r>
            <a:r>
              <a:rPr lang="en-US" dirty="0" err="1" smtClean="0"/>
              <a:t>unfähig</a:t>
            </a:r>
            <a:r>
              <a:rPr lang="en-US" dirty="0" smtClean="0"/>
              <a:t>, </a:t>
            </a:r>
            <a:r>
              <a:rPr lang="en-US" dirty="0" err="1" smtClean="0"/>
              <a:t>depressiv</a:t>
            </a:r>
            <a:endParaRPr lang="en-US" dirty="0" smtClean="0"/>
          </a:p>
          <a:p>
            <a:pPr marL="0" indent="0">
              <a:buNone/>
            </a:pPr>
            <a:endParaRPr lang="en-US" dirty="0"/>
          </a:p>
        </p:txBody>
      </p:sp>
    </p:spTree>
    <p:extLst>
      <p:ext uri="{BB962C8B-B14F-4D97-AF65-F5344CB8AC3E}">
        <p14:creationId xmlns:p14="http://schemas.microsoft.com/office/powerpoint/2010/main" val="14753103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7013BA-C18F-D141-A830-49633FF73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507" y="0"/>
            <a:ext cx="8767689" cy="10287000"/>
          </a:xfrm>
          <a:prstGeom prst="rect">
            <a:avLst/>
          </a:prstGeom>
        </p:spPr>
      </p:pic>
      <p:sp>
        <p:nvSpPr>
          <p:cNvPr id="5" name="Rectangle 4">
            <a:extLst>
              <a:ext uri="{FF2B5EF4-FFF2-40B4-BE49-F238E27FC236}">
                <a16:creationId xmlns:a16="http://schemas.microsoft.com/office/drawing/2014/main" id="{27FDBAD7-CA41-7C46-81EC-E2B6B530EAD7}"/>
              </a:ext>
            </a:extLst>
          </p:cNvPr>
          <p:cNvSpPr/>
          <p:nvPr/>
        </p:nvSpPr>
        <p:spPr>
          <a:xfrm>
            <a:off x="5375018" y="2459421"/>
            <a:ext cx="5810624" cy="283779"/>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DC8A07FC-B795-3342-BF80-1EBF02480436}"/>
              </a:ext>
            </a:extLst>
          </p:cNvPr>
          <p:cNvSpPr/>
          <p:nvPr/>
        </p:nvSpPr>
        <p:spPr>
          <a:xfrm>
            <a:off x="5367133" y="3208287"/>
            <a:ext cx="5810624" cy="283779"/>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7" name="Rectangle 6">
            <a:extLst>
              <a:ext uri="{FF2B5EF4-FFF2-40B4-BE49-F238E27FC236}">
                <a16:creationId xmlns:a16="http://schemas.microsoft.com/office/drawing/2014/main" id="{45879151-A035-1247-A45F-7F4A4C51184B}"/>
              </a:ext>
            </a:extLst>
          </p:cNvPr>
          <p:cNvSpPr/>
          <p:nvPr/>
        </p:nvSpPr>
        <p:spPr>
          <a:xfrm>
            <a:off x="5367130" y="3704897"/>
            <a:ext cx="5810624" cy="283779"/>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ED917421-0C90-6E45-AD39-FFA27717A41B}"/>
              </a:ext>
            </a:extLst>
          </p:cNvPr>
          <p:cNvSpPr/>
          <p:nvPr/>
        </p:nvSpPr>
        <p:spPr>
          <a:xfrm>
            <a:off x="5398664" y="4469537"/>
            <a:ext cx="5810624" cy="283779"/>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35ABFEFA-5F01-1A49-8244-EE490A3B899F}"/>
              </a:ext>
            </a:extLst>
          </p:cNvPr>
          <p:cNvSpPr/>
          <p:nvPr/>
        </p:nvSpPr>
        <p:spPr>
          <a:xfrm>
            <a:off x="5398664" y="4966137"/>
            <a:ext cx="5810624" cy="283779"/>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A0653147-FAFB-4649-BDAB-2B75D1FFEE71}"/>
              </a:ext>
            </a:extLst>
          </p:cNvPr>
          <p:cNvSpPr/>
          <p:nvPr/>
        </p:nvSpPr>
        <p:spPr>
          <a:xfrm>
            <a:off x="5375018" y="4020210"/>
            <a:ext cx="5810624" cy="283779"/>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FFB07AA4-F32D-2C40-BCAB-223E1C0F7D5B}"/>
              </a:ext>
            </a:extLst>
          </p:cNvPr>
          <p:cNvSpPr/>
          <p:nvPr/>
        </p:nvSpPr>
        <p:spPr>
          <a:xfrm>
            <a:off x="5367130" y="4698134"/>
            <a:ext cx="5810624" cy="283779"/>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7C6091F0-6147-0E46-8867-FD746E18D5F2}"/>
              </a:ext>
            </a:extLst>
          </p:cNvPr>
          <p:cNvSpPr/>
          <p:nvPr/>
        </p:nvSpPr>
        <p:spPr>
          <a:xfrm>
            <a:off x="5414426" y="6944718"/>
            <a:ext cx="5810624" cy="283779"/>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AD63DDD5-6CF5-9743-B84B-3DB5A5B5DA11}"/>
              </a:ext>
            </a:extLst>
          </p:cNvPr>
          <p:cNvSpPr/>
          <p:nvPr/>
        </p:nvSpPr>
        <p:spPr>
          <a:xfrm>
            <a:off x="5367128" y="7488638"/>
            <a:ext cx="5810624" cy="283779"/>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19D5A6F8-A918-D247-A8F1-813C3161ED8E}"/>
              </a:ext>
            </a:extLst>
          </p:cNvPr>
          <p:cNvSpPr/>
          <p:nvPr/>
        </p:nvSpPr>
        <p:spPr>
          <a:xfrm>
            <a:off x="5367128" y="2735306"/>
            <a:ext cx="5810624" cy="283779"/>
          </a:xfrm>
          <a:prstGeom prst="rect">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979BAE24-0247-AA41-AEE5-D57043B45B63}"/>
              </a:ext>
            </a:extLst>
          </p:cNvPr>
          <p:cNvSpPr/>
          <p:nvPr/>
        </p:nvSpPr>
        <p:spPr>
          <a:xfrm>
            <a:off x="5430185" y="6227384"/>
            <a:ext cx="5810624" cy="283779"/>
          </a:xfrm>
          <a:prstGeom prst="rect">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3D8EA718-75A9-2247-972E-13436861DD4F}"/>
              </a:ext>
            </a:extLst>
          </p:cNvPr>
          <p:cNvSpPr/>
          <p:nvPr/>
        </p:nvSpPr>
        <p:spPr>
          <a:xfrm>
            <a:off x="5406536" y="7220606"/>
            <a:ext cx="5810624" cy="283779"/>
          </a:xfrm>
          <a:prstGeom prst="rect">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331BD2CA-B78E-104F-9B6F-B17E3DB5116F}"/>
              </a:ext>
            </a:extLst>
          </p:cNvPr>
          <p:cNvSpPr/>
          <p:nvPr/>
        </p:nvSpPr>
        <p:spPr>
          <a:xfrm>
            <a:off x="5430185" y="9963800"/>
            <a:ext cx="5810624" cy="283779"/>
          </a:xfrm>
          <a:prstGeom prst="rect">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20" name="Oval 19">
            <a:extLst>
              <a:ext uri="{FF2B5EF4-FFF2-40B4-BE49-F238E27FC236}">
                <a16:creationId xmlns:a16="http://schemas.microsoft.com/office/drawing/2014/main" id="{756CBD22-CAA6-5649-B76B-A86CE3F29637}"/>
              </a:ext>
            </a:extLst>
          </p:cNvPr>
          <p:cNvSpPr/>
          <p:nvPr/>
        </p:nvSpPr>
        <p:spPr>
          <a:xfrm>
            <a:off x="15548740" y="3208287"/>
            <a:ext cx="2624960" cy="12297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panose="020F0502020204030204"/>
              </a:rPr>
              <a:t>BURNOUT</a:t>
            </a:r>
          </a:p>
        </p:txBody>
      </p:sp>
      <p:sp>
        <p:nvSpPr>
          <p:cNvPr id="21" name="Oval 20">
            <a:extLst>
              <a:ext uri="{FF2B5EF4-FFF2-40B4-BE49-F238E27FC236}">
                <a16:creationId xmlns:a16="http://schemas.microsoft.com/office/drawing/2014/main" id="{67D15121-46B3-E544-B232-82CCB9DA3EAB}"/>
              </a:ext>
            </a:extLst>
          </p:cNvPr>
          <p:cNvSpPr/>
          <p:nvPr/>
        </p:nvSpPr>
        <p:spPr>
          <a:xfrm>
            <a:off x="15548738" y="4981913"/>
            <a:ext cx="2624960" cy="12297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100" dirty="0">
                <a:solidFill>
                  <a:prstClr val="white"/>
                </a:solidFill>
                <a:latin typeface="Calibri" panose="020F0502020204030204"/>
              </a:rPr>
              <a:t>COMPASSION SATISFACTION</a:t>
            </a:r>
          </a:p>
        </p:txBody>
      </p:sp>
      <p:sp>
        <p:nvSpPr>
          <p:cNvPr id="22" name="Oval 21">
            <a:extLst>
              <a:ext uri="{FF2B5EF4-FFF2-40B4-BE49-F238E27FC236}">
                <a16:creationId xmlns:a16="http://schemas.microsoft.com/office/drawing/2014/main" id="{C78F1E1E-634C-FB46-B493-D9174986624D}"/>
              </a:ext>
            </a:extLst>
          </p:cNvPr>
          <p:cNvSpPr/>
          <p:nvPr/>
        </p:nvSpPr>
        <p:spPr>
          <a:xfrm>
            <a:off x="15548738" y="1505597"/>
            <a:ext cx="2624960" cy="122970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panose="020F0502020204030204"/>
              </a:rPr>
              <a:t>STS</a:t>
            </a:r>
          </a:p>
        </p:txBody>
      </p:sp>
    </p:spTree>
    <p:extLst>
      <p:ext uri="{BB962C8B-B14F-4D97-AF65-F5344CB8AC3E}">
        <p14:creationId xmlns:p14="http://schemas.microsoft.com/office/powerpoint/2010/main" val="162171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1D4DD"/>
        </a:solidFill>
        <a:effectLst/>
      </p:bgPr>
    </p:bg>
    <p:spTree>
      <p:nvGrpSpPr>
        <p:cNvPr id="1" name=""/>
        <p:cNvGrpSpPr/>
        <p:nvPr/>
      </p:nvGrpSpPr>
      <p:grpSpPr>
        <a:xfrm>
          <a:off x="0" y="0"/>
          <a:ext cx="0" cy="0"/>
          <a:chOff x="0" y="0"/>
          <a:chExt cx="0" cy="0"/>
        </a:xfrm>
      </p:grpSpPr>
      <p:grpSp>
        <p:nvGrpSpPr>
          <p:cNvPr id="2" name="Group 2"/>
          <p:cNvGrpSpPr/>
          <p:nvPr/>
        </p:nvGrpSpPr>
        <p:grpSpPr>
          <a:xfrm>
            <a:off x="820520" y="760270"/>
            <a:ext cx="13600140" cy="8498030"/>
            <a:chOff x="0" y="0"/>
            <a:chExt cx="4792057" cy="2994310"/>
          </a:xfrm>
        </p:grpSpPr>
        <p:sp>
          <p:nvSpPr>
            <p:cNvPr id="3" name="Freeform 3"/>
            <p:cNvSpPr/>
            <p:nvPr/>
          </p:nvSpPr>
          <p:spPr>
            <a:xfrm>
              <a:off x="0" y="0"/>
              <a:ext cx="4792057" cy="2994310"/>
            </a:xfrm>
            <a:custGeom>
              <a:avLst/>
              <a:gdLst/>
              <a:ahLst/>
              <a:cxnLst/>
              <a:rect l="l" t="t" r="r" b="b"/>
              <a:pathLst>
                <a:path w="4792057" h="2994310">
                  <a:moveTo>
                    <a:pt x="4667596" y="2994310"/>
                  </a:moveTo>
                  <a:lnTo>
                    <a:pt x="124460" y="2994310"/>
                  </a:lnTo>
                  <a:cubicBezTo>
                    <a:pt x="55880" y="2994310"/>
                    <a:pt x="0" y="2938430"/>
                    <a:pt x="0" y="2869850"/>
                  </a:cubicBezTo>
                  <a:lnTo>
                    <a:pt x="0" y="124460"/>
                  </a:lnTo>
                  <a:cubicBezTo>
                    <a:pt x="0" y="55880"/>
                    <a:pt x="55880" y="0"/>
                    <a:pt x="124460" y="0"/>
                  </a:cubicBezTo>
                  <a:lnTo>
                    <a:pt x="4667596" y="0"/>
                  </a:lnTo>
                  <a:cubicBezTo>
                    <a:pt x="4736177" y="0"/>
                    <a:pt x="4792057" y="55880"/>
                    <a:pt x="4792057" y="124460"/>
                  </a:cubicBezTo>
                  <a:lnTo>
                    <a:pt x="4792057" y="2869850"/>
                  </a:lnTo>
                  <a:cubicBezTo>
                    <a:pt x="4792057" y="2938431"/>
                    <a:pt x="4736177" y="2994310"/>
                    <a:pt x="4667596" y="2994310"/>
                  </a:cubicBezTo>
                  <a:close/>
                </a:path>
              </a:pathLst>
            </a:custGeom>
            <a:solidFill>
              <a:srgbClr val="FFFFFF"/>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946895" y="1028378"/>
            <a:ext cx="1692596" cy="1730349"/>
          </a:xfrm>
          <a:prstGeom prst="rect">
            <a:avLst/>
          </a:prstGeom>
        </p:spPr>
      </p:pic>
      <p:sp>
        <p:nvSpPr>
          <p:cNvPr id="5" name="TextBox 5"/>
          <p:cNvSpPr txBox="1"/>
          <p:nvPr/>
        </p:nvSpPr>
        <p:spPr>
          <a:xfrm>
            <a:off x="4648200" y="1514690"/>
            <a:ext cx="7543800" cy="927818"/>
          </a:xfrm>
          <a:prstGeom prst="rect">
            <a:avLst/>
          </a:prstGeom>
        </p:spPr>
        <p:txBody>
          <a:bodyPr wrap="square" lIns="0" tIns="0" rIns="0" bIns="0" rtlCol="0" anchor="t">
            <a:spAutoFit/>
          </a:bodyPr>
          <a:lstStyle/>
          <a:p>
            <a:pPr>
              <a:lnSpc>
                <a:spcPts val="7859"/>
              </a:lnSpc>
            </a:pPr>
            <a:r>
              <a:rPr lang="en-US" sz="6549" dirty="0">
                <a:solidFill>
                  <a:srgbClr val="DD7373"/>
                </a:solidFill>
                <a:effectLst>
                  <a:outerShdw blurRad="38100" dist="38100" dir="2700000" algn="tl">
                    <a:srgbClr val="000000">
                      <a:alpha val="43137"/>
                    </a:srgbClr>
                  </a:outerShdw>
                </a:effectLst>
                <a:latin typeface="Barlow Bold"/>
              </a:rPr>
              <a:t>Bevor </a:t>
            </a:r>
            <a:r>
              <a:rPr lang="en-US" sz="6549" dirty="0" err="1">
                <a:solidFill>
                  <a:srgbClr val="DD7373"/>
                </a:solidFill>
                <a:effectLst>
                  <a:outerShdw blurRad="38100" dist="38100" dir="2700000" algn="tl">
                    <a:srgbClr val="000000">
                      <a:alpha val="43137"/>
                    </a:srgbClr>
                  </a:outerShdw>
                </a:effectLst>
                <a:latin typeface="Barlow Bold"/>
              </a:rPr>
              <a:t>wir</a:t>
            </a:r>
            <a:r>
              <a:rPr lang="en-US" sz="6549" dirty="0">
                <a:solidFill>
                  <a:srgbClr val="DD7373"/>
                </a:solidFill>
                <a:effectLst>
                  <a:outerShdw blurRad="38100" dist="38100" dir="2700000" algn="tl">
                    <a:srgbClr val="000000">
                      <a:alpha val="43137"/>
                    </a:srgbClr>
                  </a:outerShdw>
                </a:effectLst>
                <a:latin typeface="Barlow Bold"/>
              </a:rPr>
              <a:t> </a:t>
            </a:r>
            <a:r>
              <a:rPr lang="en-US" sz="6549" dirty="0" err="1">
                <a:solidFill>
                  <a:srgbClr val="DD7373"/>
                </a:solidFill>
                <a:effectLst>
                  <a:outerShdw blurRad="38100" dist="38100" dir="2700000" algn="tl">
                    <a:srgbClr val="000000">
                      <a:alpha val="43137"/>
                    </a:srgbClr>
                  </a:outerShdw>
                </a:effectLst>
                <a:latin typeface="Barlow Bold"/>
              </a:rPr>
              <a:t>anfangen</a:t>
            </a:r>
            <a:endParaRPr lang="en-US" sz="6549" dirty="0">
              <a:solidFill>
                <a:srgbClr val="DD7373"/>
              </a:solidFill>
              <a:effectLst>
                <a:outerShdw blurRad="38100" dist="38100" dir="2700000" algn="tl">
                  <a:srgbClr val="000000">
                    <a:alpha val="43137"/>
                  </a:srgbClr>
                </a:outerShdw>
              </a:effectLst>
              <a:latin typeface="Barlow Bold"/>
            </a:endParaRPr>
          </a:p>
        </p:txBody>
      </p:sp>
      <p:sp>
        <p:nvSpPr>
          <p:cNvPr id="6" name="TextBox 6"/>
          <p:cNvSpPr txBox="1"/>
          <p:nvPr/>
        </p:nvSpPr>
        <p:spPr>
          <a:xfrm>
            <a:off x="1638814" y="2585800"/>
            <a:ext cx="11766947" cy="6771084"/>
          </a:xfrm>
          <a:prstGeom prst="rect">
            <a:avLst/>
          </a:prstGeom>
        </p:spPr>
        <p:txBody>
          <a:bodyPr lIns="0" tIns="0" rIns="0" bIns="0" rtlCol="0" anchor="t">
            <a:spAutoFit/>
          </a:bodyPr>
          <a:lstStyle/>
          <a:p>
            <a:pPr algn="ctr">
              <a:lnSpc>
                <a:spcPts val="8832"/>
              </a:lnSpc>
            </a:pPr>
            <a:r>
              <a:rPr lang="de-DE" sz="4400" dirty="0">
                <a:solidFill>
                  <a:srgbClr val="2D5974"/>
                </a:solidFill>
                <a:latin typeface="Arimo Bold" panose="020B0604020202020204" charset="0"/>
                <a:ea typeface="Arimo Bold" panose="020B0604020202020204" charset="0"/>
                <a:cs typeface="Arimo Bold" panose="020B0604020202020204" charset="0"/>
              </a:rPr>
              <a:t>Wie </a:t>
            </a:r>
            <a:r>
              <a:rPr lang="de-DE" sz="4400" dirty="0" smtClean="0">
                <a:solidFill>
                  <a:srgbClr val="2D5974"/>
                </a:solidFill>
                <a:latin typeface="Arimo Bold" panose="020B0604020202020204" charset="0"/>
                <a:ea typeface="Arimo Bold" panose="020B0604020202020204" charset="0"/>
                <a:cs typeface="Arimo Bold" panose="020B0604020202020204" charset="0"/>
              </a:rPr>
              <a:t>gefielen Ihnen die </a:t>
            </a:r>
            <a:r>
              <a:rPr lang="de-DE" sz="4400" dirty="0">
                <a:solidFill>
                  <a:srgbClr val="2D5974"/>
                </a:solidFill>
                <a:latin typeface="Arimo Bold" panose="020B0604020202020204" charset="0"/>
                <a:ea typeface="Arimo Bold" panose="020B0604020202020204" charset="0"/>
                <a:cs typeface="Arimo Bold" panose="020B0604020202020204" charset="0"/>
              </a:rPr>
              <a:t>letzten beiden Schulungstage?</a:t>
            </a:r>
          </a:p>
          <a:p>
            <a:pPr algn="ctr">
              <a:lnSpc>
                <a:spcPts val="8832"/>
              </a:lnSpc>
            </a:pPr>
            <a:r>
              <a:rPr lang="de-DE" sz="4400" dirty="0">
                <a:solidFill>
                  <a:srgbClr val="2D5974"/>
                </a:solidFill>
                <a:latin typeface="Arimo Bold" panose="020B0604020202020204" charset="0"/>
                <a:ea typeface="Arimo Bold" panose="020B0604020202020204" charset="0"/>
                <a:cs typeface="Arimo Bold" panose="020B0604020202020204" charset="0"/>
              </a:rPr>
              <a:t>        Haben </a:t>
            </a:r>
            <a:r>
              <a:rPr lang="de-DE" sz="4400" dirty="0" smtClean="0">
                <a:solidFill>
                  <a:srgbClr val="2D5974"/>
                </a:solidFill>
                <a:latin typeface="Arimo Bold" panose="020B0604020202020204" charset="0"/>
                <a:ea typeface="Arimo Bold" panose="020B0604020202020204" charset="0"/>
                <a:cs typeface="Arimo Bold" panose="020B0604020202020204" charset="0"/>
              </a:rPr>
              <a:t>Sie </a:t>
            </a:r>
            <a:r>
              <a:rPr lang="de-DE" sz="4400" dirty="0">
                <a:solidFill>
                  <a:srgbClr val="2D5974"/>
                </a:solidFill>
                <a:latin typeface="Arimo Bold" panose="020B0604020202020204" charset="0"/>
                <a:ea typeface="Arimo Bold" panose="020B0604020202020204" charset="0"/>
                <a:cs typeface="Arimo Bold" panose="020B0604020202020204" charset="0"/>
              </a:rPr>
              <a:t>Fragen zu den beiden Tagen? </a:t>
            </a:r>
          </a:p>
          <a:p>
            <a:pPr algn="ctr">
              <a:lnSpc>
                <a:spcPts val="8832"/>
              </a:lnSpc>
            </a:pPr>
            <a:r>
              <a:rPr lang="de-DE" sz="4400" dirty="0">
                <a:solidFill>
                  <a:srgbClr val="2D5974"/>
                </a:solidFill>
                <a:latin typeface="Arimo Bold" panose="020B0604020202020204" charset="0"/>
                <a:ea typeface="Arimo Bold" panose="020B0604020202020204" charset="0"/>
                <a:cs typeface="Arimo Bold" panose="020B0604020202020204" charset="0"/>
              </a:rPr>
              <a:t>         Gibt es etwas, das Sie besprechen möchten?</a:t>
            </a:r>
            <a:endParaRPr lang="en-US" sz="4400" dirty="0">
              <a:solidFill>
                <a:srgbClr val="2D5974"/>
              </a:solidFill>
              <a:latin typeface="Arimo Bold" panose="020B0604020202020204" charset="0"/>
              <a:ea typeface="Arimo Bold" panose="020B0604020202020204" charset="0"/>
              <a:cs typeface="Arimo Bold" panose="020B0604020202020204" charset="0"/>
            </a:endParaRPr>
          </a:p>
        </p:txBody>
      </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69247" y="3163102"/>
            <a:ext cx="5545632" cy="651611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81200" y="2922893"/>
            <a:ext cx="587668" cy="480418"/>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07969" y="5228841"/>
            <a:ext cx="587668" cy="480418"/>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07969" y="7534789"/>
            <a:ext cx="587668" cy="48041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81D81B-D650-D448-9828-A28E2BAC7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960" y="0"/>
            <a:ext cx="8702040" cy="10287000"/>
          </a:xfrm>
          <a:prstGeom prst="rect">
            <a:avLst/>
          </a:prstGeom>
        </p:spPr>
      </p:pic>
      <p:sp>
        <p:nvSpPr>
          <p:cNvPr id="6" name="Rechteck 5"/>
          <p:cNvSpPr/>
          <p:nvPr/>
        </p:nvSpPr>
        <p:spPr>
          <a:xfrm>
            <a:off x="457200" y="342900"/>
            <a:ext cx="8763000" cy="10387459"/>
          </a:xfrm>
          <a:prstGeom prst="rect">
            <a:avLst/>
          </a:prstGeom>
        </p:spPr>
        <p:txBody>
          <a:bodyPr wrap="square">
            <a:spAutoFit/>
          </a:bodyPr>
          <a:lstStyle/>
          <a:p>
            <a:pPr>
              <a:spcBef>
                <a:spcPts val="40"/>
              </a:spcBef>
              <a:spcAft>
                <a:spcPts val="0"/>
              </a:spcAft>
            </a:pPr>
            <a:r>
              <a:rPr lang="de-DE" sz="1400" dirty="0">
                <a:latin typeface="Gill Sans MT" panose="020B0502020104020203" pitchFamily="34" charset="0"/>
                <a:ea typeface="Gill Sans MT" panose="020B0502020104020203" pitchFamily="34" charset="0"/>
                <a:cs typeface="Gill Sans MT" panose="020B0502020104020203" pitchFamily="34" charset="0"/>
              </a:rPr>
              <a:t> </a:t>
            </a:r>
          </a:p>
          <a:p>
            <a:pPr marL="368300">
              <a:spcAft>
                <a:spcPts val="0"/>
              </a:spcAft>
              <a:tabLst>
                <a:tab pos="2681605" algn="l"/>
              </a:tabLst>
            </a:pPr>
            <a:r>
              <a:rPr lang="de-DE" sz="1400" b="1" kern="0" spc="-10" dirty="0">
                <a:latin typeface="Gill Sans MT" panose="020B0502020104020203" pitchFamily="34" charset="0"/>
                <a:ea typeface="Gill Sans MT" panose="020B0502020104020203" pitchFamily="34" charset="0"/>
                <a:cs typeface="Gill Sans MT" panose="020B0502020104020203" pitchFamily="34" charset="0"/>
              </a:rPr>
              <a:t>Mitgefühlszufriedenheit </a:t>
            </a:r>
            <a:r>
              <a:rPr lang="de-DE" sz="1400" b="1" u="sng" kern="0" dirty="0">
                <a:latin typeface="Gill Sans MT" panose="020B0502020104020203" pitchFamily="34" charset="0"/>
                <a:ea typeface="Gill Sans MT" panose="020B0502020104020203" pitchFamily="34" charset="0"/>
                <a:cs typeface="Gill Sans MT" panose="020B0502020104020203" pitchFamily="34" charset="0"/>
              </a:rPr>
              <a:t> 	</a:t>
            </a:r>
            <a:endParaRPr lang="de-DE" sz="1400" b="1" kern="0" dirty="0">
              <a:latin typeface="Gill Sans MT" panose="020B0502020104020203" pitchFamily="34" charset="0"/>
              <a:ea typeface="Gill Sans MT" panose="020B0502020104020203" pitchFamily="34" charset="0"/>
              <a:cs typeface="Gill Sans MT" panose="020B0502020104020203" pitchFamily="34" charset="0"/>
            </a:endParaRPr>
          </a:p>
          <a:p>
            <a:pPr marL="367665" marR="162560">
              <a:spcBef>
                <a:spcPts val="600"/>
              </a:spcBef>
              <a:spcAft>
                <a:spcPts val="0"/>
              </a:spcAft>
            </a:pPr>
            <a:r>
              <a:rPr lang="de-DE" sz="1400" dirty="0">
                <a:latin typeface="Gill Sans MT" panose="020B0502020104020203" pitchFamily="34" charset="0"/>
                <a:ea typeface="Gill Sans MT" panose="020B0502020104020203" pitchFamily="34" charset="0"/>
                <a:cs typeface="Gill Sans MT" panose="020B0502020104020203" pitchFamily="34" charset="0"/>
              </a:rPr>
              <a:t>Bei der Mitgefühlszufriedenheit geht es um das Wohlgefühl, das Sie haben, wenn Sie Ihre Arbeit gut machen können. Sie können zum Beispiel das Gefühl haben, dass es Ihnen Freude bereitet, anderen durch Ihre Arbeit zu helfen. Sie haben vielleicht ein positives Gefühl gegenüber Ihren Kollegen oder Ihrer Fähigkeit, einen Beitrag zum Arbeitsumfeld oder sogar zum Allgemeinwohl der Gesellschaft zu leisten. Höhere Werte auf dieser Skala stehen für eine größere Zufriedenheit in Bezug auf Ihre Fähigkeit, in Ihrem Beruf eine effektive Betreuungsperson zu sein.</a:t>
            </a:r>
          </a:p>
          <a:p>
            <a:pPr marL="367665" marR="162560">
              <a:spcBef>
                <a:spcPts val="600"/>
              </a:spcBef>
              <a:spcAft>
                <a:spcPts val="0"/>
              </a:spcAft>
            </a:pPr>
            <a:r>
              <a:rPr lang="de-DE" sz="1400" dirty="0">
                <a:latin typeface="Gill Sans MT" panose="020B0502020104020203" pitchFamily="34" charset="0"/>
                <a:ea typeface="Gill Sans MT" panose="020B0502020104020203" pitchFamily="34" charset="0"/>
                <a:cs typeface="Gill Sans MT" panose="020B0502020104020203" pitchFamily="34" charset="0"/>
              </a:rPr>
              <a:t>Die durchschnittliche Punktzahl beträgt 50 (SD 10; Alpha-Skalen-Reliabilität .88). Etwa 25 % der Befragten erreichen einen Wert über 57 und etwa 25 % der Befragten einen Wert unter 43. Wenn Sie im oberen Bereich liegen, empfinden Sie wahrscheinlich ein hohes Maß an beruflicher Zufriedenheit in Ihrer Position. Wenn Ihre Werte unter 40 liegen, haben Sie entweder Probleme mit Ihrer Arbeit oder es gibt einen anderen Grund - zum Beispiel könnten Sie Ihre Zufriedenheit aus anderen Tätigkeiten als Ihrer Arbeit beziehen.</a:t>
            </a:r>
          </a:p>
          <a:p>
            <a:pPr>
              <a:spcBef>
                <a:spcPts val="45"/>
              </a:spcBef>
              <a:spcAft>
                <a:spcPts val="0"/>
              </a:spcAft>
            </a:pPr>
            <a:r>
              <a:rPr lang="de-DE" sz="1400" dirty="0">
                <a:latin typeface="Gill Sans MT" panose="020B0502020104020203" pitchFamily="34" charset="0"/>
                <a:ea typeface="Gill Sans MT" panose="020B0502020104020203" pitchFamily="34" charset="0"/>
                <a:cs typeface="Gill Sans MT" panose="020B0502020104020203" pitchFamily="34" charset="0"/>
              </a:rPr>
              <a:t> </a:t>
            </a:r>
          </a:p>
          <a:p>
            <a:pPr marL="368300">
              <a:spcAft>
                <a:spcPts val="0"/>
              </a:spcAft>
              <a:tabLst>
                <a:tab pos="1687830" algn="l"/>
              </a:tabLst>
            </a:pPr>
            <a:r>
              <a:rPr lang="de-DE" sz="1400" b="1" kern="0" dirty="0">
                <a:latin typeface="Gill Sans MT" panose="020B0502020104020203" pitchFamily="34" charset="0"/>
                <a:ea typeface="Gill Sans MT" panose="020B0502020104020203" pitchFamily="34" charset="0"/>
                <a:cs typeface="Gill Sans MT" panose="020B0502020104020203" pitchFamily="34" charset="0"/>
              </a:rPr>
              <a:t>Burnout</a:t>
            </a:r>
            <a:r>
              <a:rPr lang="de-DE" sz="1400" b="1" u="sng" kern="0" dirty="0">
                <a:latin typeface="Gill Sans MT" panose="020B0502020104020203" pitchFamily="34" charset="0"/>
                <a:ea typeface="Gill Sans MT" panose="020B0502020104020203" pitchFamily="34" charset="0"/>
                <a:cs typeface="Gill Sans MT" panose="020B0502020104020203" pitchFamily="34" charset="0"/>
              </a:rPr>
              <a:t> 	</a:t>
            </a:r>
            <a:endParaRPr lang="de-DE" sz="1400" b="1" kern="0" dirty="0">
              <a:latin typeface="Gill Sans MT" panose="020B0502020104020203" pitchFamily="34" charset="0"/>
              <a:ea typeface="Gill Sans MT" panose="020B0502020104020203" pitchFamily="34" charset="0"/>
              <a:cs typeface="Gill Sans MT" panose="020B0502020104020203" pitchFamily="34" charset="0"/>
            </a:endParaRPr>
          </a:p>
          <a:p>
            <a:pPr marL="368300" marR="146050">
              <a:spcBef>
                <a:spcPts val="595"/>
              </a:spcBef>
              <a:spcAft>
                <a:spcPts val="0"/>
              </a:spcAft>
            </a:pPr>
            <a:r>
              <a:rPr lang="de-DE" sz="1400" dirty="0">
                <a:latin typeface="Gill Sans MT" panose="020B0502020104020203" pitchFamily="34" charset="0"/>
                <a:ea typeface="Gill Sans MT" panose="020B0502020104020203" pitchFamily="34" charset="0"/>
                <a:cs typeface="Gill Sans MT" panose="020B0502020104020203" pitchFamily="34" charset="0"/>
              </a:rPr>
              <a:t>Die meisten Menschen haben eine intuitive Vorstellung davon, was Burnout ist. Aus Sicht der Forschung ist Burnout eines der Elemente der Mitgefühlsermüdung. Es wird mit Gefühlen der Hoffnungslosigkeit und Schwierigkeiten bei der Bewältigung der Arbeit oder bei der effektiven Ausübung der Tätigkeit in Verbindung gebracht. Diese negativen Gefühle treten in der Regel allmählich auf. Sie können das Gefühl widerspiegeln, dass Ihre Bemühungen nichts bewirken, oder sie können mit einer sehr hohen Arbeitsbelastung oder einem nicht unterstützenden Arbeitsumfeld verbunden sein. Höhere Werte auf dieser Skala bedeuten, dass Sie ein höheres Risiko für Burnout haben.</a:t>
            </a:r>
          </a:p>
          <a:p>
            <a:pPr marL="368300" marR="282575">
              <a:spcBef>
                <a:spcPts val="600"/>
              </a:spcBef>
              <a:spcAft>
                <a:spcPts val="0"/>
              </a:spcAft>
            </a:pPr>
            <a:r>
              <a:rPr lang="de-DE" sz="1400" dirty="0">
                <a:latin typeface="Gill Sans MT" panose="020B0502020104020203" pitchFamily="34" charset="0"/>
                <a:ea typeface="Gill Sans MT" panose="020B0502020104020203" pitchFamily="34" charset="0"/>
                <a:cs typeface="Gill Sans MT" panose="020B0502020104020203" pitchFamily="34" charset="0"/>
              </a:rPr>
              <a:t>Die durchschnittliche Punktzahl auf der Burnout-Skala beträgt 50 (SD 10; Alpha-Skalen-Reliabilität .75). Etwa 25 % der Personen erreichen einen Wert über 57 und etwa 25 % der Personen einen Wert unter 43. Wenn Ihr Wert unter 18 liegt, spiegelt dies wahrscheinlich positive Gefühle über Ihre Fähigkeit wider, bei Ihrer Arbeit effektiv zu sein. Wenn Ihr Wert über 57 liegt, sollten Sie darüber nachdenken, was Ihnen bei der Arbeit das Gefühl gibt, dass Sie in Ihrer Position nicht effektiv sind. Ihr Ergebnis kann Ihre Stimmung widerspiegeln; vielleicht hatten Sie einen "schlechten Tag" oder Sie brauchen eine Auszeit. Bleibt der hohe Wert bestehen oder spiegelt er andere Befürchtungen wider, kann dies Anlass zur Sorge geben.</a:t>
            </a:r>
          </a:p>
          <a:p>
            <a:pPr>
              <a:spcBef>
                <a:spcPts val="40"/>
              </a:spcBef>
              <a:spcAft>
                <a:spcPts val="0"/>
              </a:spcAft>
            </a:pPr>
            <a:r>
              <a:rPr lang="de-DE" sz="1400" dirty="0">
                <a:latin typeface="Gill Sans MT" panose="020B0502020104020203" pitchFamily="34" charset="0"/>
                <a:ea typeface="Gill Sans MT" panose="020B0502020104020203" pitchFamily="34" charset="0"/>
                <a:cs typeface="Gill Sans MT" panose="020B0502020104020203" pitchFamily="34" charset="0"/>
              </a:rPr>
              <a:t> </a:t>
            </a:r>
          </a:p>
          <a:p>
            <a:pPr marL="368300">
              <a:spcBef>
                <a:spcPts val="5"/>
              </a:spcBef>
              <a:spcAft>
                <a:spcPts val="0"/>
              </a:spcAft>
              <a:tabLst>
                <a:tab pos="2877820" algn="l"/>
              </a:tabLst>
            </a:pPr>
            <a:r>
              <a:rPr lang="de-DE" sz="1400" b="1" kern="0" dirty="0">
                <a:latin typeface="Gill Sans MT" panose="020B0502020104020203" pitchFamily="34" charset="0"/>
                <a:ea typeface="Gill Sans MT" panose="020B0502020104020203" pitchFamily="34" charset="0"/>
                <a:cs typeface="Gill Sans MT" panose="020B0502020104020203" pitchFamily="34" charset="0"/>
              </a:rPr>
              <a:t>Sekundärer traumatischer Stress</a:t>
            </a:r>
            <a:r>
              <a:rPr lang="de-DE" sz="1400" b="1" u="sng" kern="0" dirty="0">
                <a:latin typeface="Gill Sans MT" panose="020B0502020104020203" pitchFamily="34" charset="0"/>
                <a:ea typeface="Gill Sans MT" panose="020B0502020104020203" pitchFamily="34" charset="0"/>
                <a:cs typeface="Gill Sans MT" panose="020B0502020104020203" pitchFamily="34" charset="0"/>
              </a:rPr>
              <a:t> 	</a:t>
            </a:r>
            <a:endParaRPr lang="de-DE" sz="1400" b="1" kern="0" dirty="0">
              <a:latin typeface="Gill Sans MT" panose="020B0502020104020203" pitchFamily="34" charset="0"/>
              <a:ea typeface="Gill Sans MT" panose="020B0502020104020203" pitchFamily="34" charset="0"/>
              <a:cs typeface="Gill Sans MT" panose="020B0502020104020203" pitchFamily="34" charset="0"/>
            </a:endParaRPr>
          </a:p>
          <a:p>
            <a:pPr marL="368300" marR="147320">
              <a:spcBef>
                <a:spcPts val="595"/>
              </a:spcBef>
              <a:spcAft>
                <a:spcPts val="0"/>
              </a:spcAft>
            </a:pPr>
            <a:r>
              <a:rPr lang="de-DE" sz="1400" dirty="0">
                <a:latin typeface="Gill Sans MT" panose="020B0502020104020203" pitchFamily="34" charset="0"/>
                <a:ea typeface="Gill Sans MT" panose="020B0502020104020203" pitchFamily="34" charset="0"/>
                <a:cs typeface="Gill Sans MT" panose="020B0502020104020203" pitchFamily="34" charset="0"/>
              </a:rPr>
              <a:t>Die zweite Komponente von Mitgefühlsermüdung (</a:t>
            </a:r>
            <a:r>
              <a:rPr lang="de-DE" sz="1400" dirty="0" err="1">
                <a:latin typeface="Gill Sans MT" panose="020B0502020104020203" pitchFamily="34" charset="0"/>
                <a:ea typeface="Gill Sans MT" panose="020B0502020104020203" pitchFamily="34" charset="0"/>
                <a:cs typeface="Gill Sans MT" panose="020B0502020104020203" pitchFamily="34" charset="0"/>
              </a:rPr>
              <a:t>Compassion</a:t>
            </a:r>
            <a:r>
              <a:rPr lang="de-DE" sz="1400" dirty="0">
                <a:latin typeface="Gill Sans MT" panose="020B0502020104020203" pitchFamily="34" charset="0"/>
                <a:ea typeface="Gill Sans MT" panose="020B0502020104020203" pitchFamily="34" charset="0"/>
                <a:cs typeface="Gill Sans MT" panose="020B0502020104020203" pitchFamily="34" charset="0"/>
              </a:rPr>
              <a:t> </a:t>
            </a:r>
            <a:r>
              <a:rPr lang="de-DE" sz="1400" dirty="0" err="1">
                <a:latin typeface="Gill Sans MT" panose="020B0502020104020203" pitchFamily="34" charset="0"/>
                <a:ea typeface="Gill Sans MT" panose="020B0502020104020203" pitchFamily="34" charset="0"/>
                <a:cs typeface="Gill Sans MT" panose="020B0502020104020203" pitchFamily="34" charset="0"/>
              </a:rPr>
              <a:t>Fatigue</a:t>
            </a:r>
            <a:r>
              <a:rPr lang="de-DE" sz="1400" dirty="0">
                <a:latin typeface="Gill Sans MT" panose="020B0502020104020203" pitchFamily="34" charset="0"/>
                <a:ea typeface="Gill Sans MT" panose="020B0502020104020203" pitchFamily="34" charset="0"/>
                <a:cs typeface="Gill Sans MT" panose="020B0502020104020203" pitchFamily="34" charset="0"/>
              </a:rPr>
              <a:t>, CF) ist sekundärer traumatischer Stress (STS). Dabei geht es um Ihre arbeitsbedingte, sekundäre Exposition gegenüber extrem oder traumatisch belastenden Ereignissen. Die Entwicklung von Problemen aufgrund der Exposition gegenüber dem Trauma anderer Menschen ist eher selten, aber sie kommt bei vielen Menschen vor, die sich um Menschen kümmern, die extrem oder traumatisch belastende Ereignisse erlebt haben. Zum Beispiel hören Sie vielleicht immer wieder Geschichten über traumatische Ereignisse, die anderen Menschen widerfahren sind, was als stellvertretende Traumatisierung bezeichnet wird. Vielleicht sehen Sie Menschen, die Schreckliches erlebt haben, oder Sie behandeln sie. Wenn Sie durch Ihre Arbeit direkt einer Gefahr ausgesetzt sind, z. B. durch Ihre Arbeit als Rettungssanitäter, Katastrophenhelfer oder medizinisches Personal, handelt es sich nicht um eine sekundäre Exposition, sondern um eine primäre Exposition. Wenn Sie jedoch aufgrund Ihrer Arbeit traumatischen Ereignissen anderer ausgesetzt sind, z. B. bei der Betreuung von Menschen, die seelische oder körperliche Verletzungen erlitten haben, handelt es sich um eine sekundäre Exposition. Die Symptome einer STS treten in der Regel schnell auf und sind mit einem bestimmten Ereignis verbunden. Dazu können Angst, Schlafstörungen, das Auftauchen von Bildern des erschütternden Ereignisses oder das Vermeiden von Dingen gehören, die Sie an das Ereignis erinnern.</a:t>
            </a:r>
            <a:endParaRPr lang="de-DE" sz="1400" dirty="0">
              <a:effectLst/>
              <a:latin typeface="Gill Sans MT" panose="020B0502020104020203" pitchFamily="34" charset="0"/>
              <a:ea typeface="Gill Sans MT" panose="020B0502020104020203" pitchFamily="34" charset="0"/>
              <a:cs typeface="Gill Sans MT" panose="020B0502020104020203" pitchFamily="34" charset="0"/>
            </a:endParaRPr>
          </a:p>
        </p:txBody>
      </p:sp>
    </p:spTree>
    <p:extLst>
      <p:ext uri="{BB962C8B-B14F-4D97-AF65-F5344CB8AC3E}">
        <p14:creationId xmlns:p14="http://schemas.microsoft.com/office/powerpoint/2010/main" val="2546259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B56B694-CF58-5A48-BE46-05AB81E6F9F3}"/>
              </a:ext>
            </a:extLst>
          </p:cNvPr>
          <p:cNvGraphicFramePr>
            <a:graphicFrameLocks noGrp="1"/>
          </p:cNvGraphicFramePr>
          <p:nvPr>
            <p:ph idx="1"/>
            <p:extLst>
              <p:ext uri="{D42A27DB-BD31-4B8C-83A1-F6EECF244321}">
                <p14:modId xmlns:p14="http://schemas.microsoft.com/office/powerpoint/2010/main" val="2893747832"/>
              </p:ext>
            </p:extLst>
          </p:nvPr>
        </p:nvGraphicFramePr>
        <p:xfrm>
          <a:off x="1257300" y="2738438"/>
          <a:ext cx="15773400" cy="6527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04240A57-241F-5545-BF7F-6C37FCA766C7}"/>
              </a:ext>
            </a:extLst>
          </p:cNvPr>
          <p:cNvSpPr>
            <a:spLocks noGrp="1"/>
          </p:cNvSpPr>
          <p:nvPr>
            <p:ph type="title"/>
          </p:nvPr>
        </p:nvSpPr>
        <p:spPr/>
        <p:txBody>
          <a:bodyPr/>
          <a:lstStyle/>
          <a:p>
            <a:r>
              <a:rPr lang="en-US" dirty="0" err="1" smtClean="0"/>
              <a:t>Selbstfürsorge</a:t>
            </a:r>
            <a:endParaRPr lang="en-US" dirty="0"/>
          </a:p>
        </p:txBody>
      </p:sp>
      <p:sp>
        <p:nvSpPr>
          <p:cNvPr id="2" name="TextBox 1">
            <a:extLst>
              <a:ext uri="{FF2B5EF4-FFF2-40B4-BE49-F238E27FC236}">
                <a16:creationId xmlns:a16="http://schemas.microsoft.com/office/drawing/2014/main" id="{951B3B7F-138C-8A47-9F9C-7446977D1CA6}"/>
              </a:ext>
            </a:extLst>
          </p:cNvPr>
          <p:cNvSpPr txBox="1"/>
          <p:nvPr/>
        </p:nvSpPr>
        <p:spPr>
          <a:xfrm>
            <a:off x="621507" y="9579770"/>
            <a:ext cx="10094118" cy="507831"/>
          </a:xfrm>
          <a:prstGeom prst="rect">
            <a:avLst/>
          </a:prstGeom>
          <a:noFill/>
        </p:spPr>
        <p:txBody>
          <a:bodyPr wrap="square" rtlCol="0">
            <a:spAutoFit/>
          </a:bodyPr>
          <a:lstStyle/>
          <a:p>
            <a:pPr defTabSz="1371600"/>
            <a:r>
              <a:rPr lang="en-US" sz="2700" dirty="0">
                <a:solidFill>
                  <a:prstClr val="black"/>
                </a:solidFill>
                <a:latin typeface="Calibri" panose="020F0502020204030204"/>
              </a:rPr>
              <a:t>Resource: National Child Stress Traumatic Network</a:t>
            </a:r>
          </a:p>
        </p:txBody>
      </p:sp>
    </p:spTree>
    <p:extLst>
      <p:ext uri="{BB962C8B-B14F-4D97-AF65-F5344CB8AC3E}">
        <p14:creationId xmlns:p14="http://schemas.microsoft.com/office/powerpoint/2010/main" val="20462797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FB9"/>
        </a:solidFill>
        <a:effectLst/>
      </p:bgPr>
    </p:bg>
    <p:spTree>
      <p:nvGrpSpPr>
        <p:cNvPr id="1" name=""/>
        <p:cNvGrpSpPr/>
        <p:nvPr/>
      </p:nvGrpSpPr>
      <p:grpSpPr>
        <a:xfrm>
          <a:off x="0" y="0"/>
          <a:ext cx="0" cy="0"/>
          <a:chOff x="0" y="0"/>
          <a:chExt cx="0" cy="0"/>
        </a:xfrm>
      </p:grpSpPr>
      <p:grpSp>
        <p:nvGrpSpPr>
          <p:cNvPr id="2" name="Group 2"/>
          <p:cNvGrpSpPr/>
          <p:nvPr/>
        </p:nvGrpSpPr>
        <p:grpSpPr>
          <a:xfrm>
            <a:off x="722450" y="383241"/>
            <a:ext cx="16962651" cy="2202265"/>
            <a:chOff x="0" y="0"/>
            <a:chExt cx="3372452" cy="406400"/>
          </a:xfrm>
        </p:grpSpPr>
        <p:sp>
          <p:nvSpPr>
            <p:cNvPr id="3" name="Freeform 3"/>
            <p:cNvSpPr/>
            <p:nvPr/>
          </p:nvSpPr>
          <p:spPr>
            <a:xfrm>
              <a:off x="17780" y="22860"/>
              <a:ext cx="3347052" cy="360680"/>
            </a:xfrm>
            <a:custGeom>
              <a:avLst/>
              <a:gdLst/>
              <a:ahLst/>
              <a:cxnLst/>
              <a:rect l="l" t="t" r="r" b="b"/>
              <a:pathLst>
                <a:path w="3347052" h="360680">
                  <a:moveTo>
                    <a:pt x="3347052" y="180340"/>
                  </a:moveTo>
                  <a:cubicBezTo>
                    <a:pt x="3347052" y="81280"/>
                    <a:pt x="3267042" y="0"/>
                    <a:pt x="3166712" y="0"/>
                  </a:cubicBezTo>
                  <a:lnTo>
                    <a:pt x="172720" y="0"/>
                  </a:lnTo>
                  <a:lnTo>
                    <a:pt x="172720" y="1270"/>
                  </a:lnTo>
                  <a:cubicBezTo>
                    <a:pt x="76200" y="5080"/>
                    <a:pt x="0" y="83820"/>
                    <a:pt x="0" y="180340"/>
                  </a:cubicBezTo>
                  <a:cubicBezTo>
                    <a:pt x="0" y="276860"/>
                    <a:pt x="77470" y="355600"/>
                    <a:pt x="172720" y="359410"/>
                  </a:cubicBezTo>
                  <a:lnTo>
                    <a:pt x="172720" y="360680"/>
                  </a:lnTo>
                  <a:lnTo>
                    <a:pt x="3166712" y="360680"/>
                  </a:lnTo>
                  <a:cubicBezTo>
                    <a:pt x="3265772" y="360680"/>
                    <a:pt x="3347052" y="279400"/>
                    <a:pt x="3347052" y="180340"/>
                  </a:cubicBezTo>
                  <a:close/>
                </a:path>
              </a:pathLst>
            </a:custGeom>
            <a:solidFill>
              <a:srgbClr val="FFFFFF"/>
            </a:solidFill>
          </p:spPr>
        </p:sp>
      </p:grpSp>
      <p:pic>
        <p:nvPicPr>
          <p:cNvPr id="4" name="Picture 4"/>
          <p:cNvPicPr>
            <a:picLocks noChangeAspect="1"/>
          </p:cNvPicPr>
          <p:nvPr/>
        </p:nvPicPr>
        <p:blipFill>
          <a:blip r:embed="rId3"/>
          <a:srcRect/>
          <a:stretch>
            <a:fillRect/>
          </a:stretch>
        </p:blipFill>
        <p:spPr>
          <a:xfrm>
            <a:off x="10368434" y="3576051"/>
            <a:ext cx="7316667" cy="48747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5"/>
          <p:cNvSpPr txBox="1"/>
          <p:nvPr/>
        </p:nvSpPr>
        <p:spPr>
          <a:xfrm>
            <a:off x="1642396" y="689036"/>
            <a:ext cx="15373838" cy="1718419"/>
          </a:xfrm>
          <a:prstGeom prst="rect">
            <a:avLst/>
          </a:prstGeom>
        </p:spPr>
        <p:txBody>
          <a:bodyPr lIns="0" tIns="0" rIns="0" bIns="0" rtlCol="0" anchor="t">
            <a:spAutoFit/>
          </a:bodyPr>
          <a:lstStyle/>
          <a:p>
            <a:pPr algn="ctr">
              <a:lnSpc>
                <a:spcPts val="6720"/>
              </a:lnSpc>
            </a:pPr>
            <a:r>
              <a:rPr lang="de-DE" sz="5600" dirty="0" smtClean="0">
                <a:solidFill>
                  <a:srgbClr val="DD7373"/>
                </a:solidFill>
                <a:effectLst>
                  <a:outerShdw blurRad="38100" dist="38100" dir="2700000" algn="tl">
                    <a:srgbClr val="000000">
                      <a:alpha val="43137"/>
                    </a:srgbClr>
                  </a:outerShdw>
                </a:effectLst>
                <a:latin typeface="Barlow Bold"/>
              </a:rPr>
              <a:t>FALLSTUDIE</a:t>
            </a:r>
            <a:endParaRPr lang="de-DE" sz="5600" dirty="0">
              <a:solidFill>
                <a:srgbClr val="DD7373"/>
              </a:solidFill>
              <a:effectLst>
                <a:outerShdw blurRad="38100" dist="38100" dir="2700000" algn="tl">
                  <a:srgbClr val="000000">
                    <a:alpha val="43137"/>
                  </a:srgbClr>
                </a:outerShdw>
              </a:effectLst>
              <a:latin typeface="Barlow Bold"/>
            </a:endParaRPr>
          </a:p>
          <a:p>
            <a:pPr algn="ctr">
              <a:lnSpc>
                <a:spcPts val="6720"/>
              </a:lnSpc>
            </a:pPr>
            <a:r>
              <a:rPr lang="de-DE" sz="4400" dirty="0">
                <a:solidFill>
                  <a:srgbClr val="DD7373"/>
                </a:solidFill>
                <a:effectLst>
                  <a:outerShdw blurRad="38100" dist="38100" dir="2700000" algn="tl">
                    <a:srgbClr val="000000">
                      <a:alpha val="43137"/>
                    </a:srgbClr>
                  </a:outerShdw>
                </a:effectLst>
                <a:latin typeface="Barlow Bold"/>
              </a:rPr>
              <a:t>Sexueller Missbrauch und Misshandlung von Minderjährigen </a:t>
            </a:r>
            <a:endParaRPr lang="en-US" sz="4400" dirty="0">
              <a:solidFill>
                <a:srgbClr val="DD7373"/>
              </a:solidFill>
              <a:effectLst>
                <a:outerShdw blurRad="38100" dist="38100" dir="2700000" algn="tl">
                  <a:srgbClr val="000000">
                    <a:alpha val="43137"/>
                  </a:srgbClr>
                </a:outerShdw>
              </a:effectLst>
              <a:latin typeface="Barlow Bold"/>
            </a:endParaRPr>
          </a:p>
        </p:txBody>
      </p:sp>
      <p:sp>
        <p:nvSpPr>
          <p:cNvPr id="6" name="TextBox 6"/>
          <p:cNvSpPr txBox="1"/>
          <p:nvPr/>
        </p:nvSpPr>
        <p:spPr>
          <a:xfrm>
            <a:off x="152400" y="2757876"/>
            <a:ext cx="10054325" cy="6948954"/>
          </a:xfrm>
          <a:prstGeom prst="rect">
            <a:avLst/>
          </a:prstGeom>
        </p:spPr>
        <p:txBody>
          <a:bodyPr lIns="0" tIns="0" rIns="0" bIns="0" rtlCol="0" anchor="t">
            <a:spAutoFit/>
          </a:bodyPr>
          <a:lstStyle/>
          <a:p>
            <a:pPr algn="ctr">
              <a:lnSpc>
                <a:spcPts val="3359"/>
              </a:lnSpc>
            </a:pPr>
            <a:endParaRPr lang="en-US" sz="2799" dirty="0">
              <a:solidFill>
                <a:srgbClr val="FC3D5F"/>
              </a:solidFill>
              <a:latin typeface="Barlow Bold" panose="020B0604020202020204" charset="0"/>
            </a:endParaRPr>
          </a:p>
          <a:p>
            <a:pPr algn="ctr">
              <a:lnSpc>
                <a:spcPts val="3359"/>
              </a:lnSpc>
            </a:pPr>
            <a:r>
              <a:rPr lang="en-US" sz="2799" dirty="0">
                <a:solidFill>
                  <a:srgbClr val="1C436B"/>
                </a:solidFill>
                <a:latin typeface="Arimo Bold" panose="020B0604020202020204" charset="0"/>
                <a:ea typeface="Arimo Bold" panose="020B0604020202020204" charset="0"/>
                <a:cs typeface="Arimo Bold" panose="020B0604020202020204" charset="0"/>
              </a:rPr>
              <a:t>- Anna und Maria, </a:t>
            </a:r>
            <a:r>
              <a:rPr lang="de-DE" sz="2799" dirty="0">
                <a:solidFill>
                  <a:srgbClr val="FFFFFF"/>
                </a:solidFill>
                <a:latin typeface="Arimo Bold" panose="020B0604020202020204" charset="0"/>
                <a:ea typeface="Arimo Bold" panose="020B0604020202020204" charset="0"/>
                <a:cs typeface="Arimo Bold" panose="020B0604020202020204" charset="0"/>
              </a:rPr>
              <a:t>Schwestern im Alter von 5 und 2 Jahren</a:t>
            </a:r>
            <a:r>
              <a:rPr lang="en-US" sz="2799" dirty="0">
                <a:solidFill>
                  <a:srgbClr val="1C436B"/>
                </a:solidFill>
                <a:latin typeface="Arimo Bold" panose="020B0604020202020204" charset="0"/>
                <a:ea typeface="Arimo Bold" panose="020B0604020202020204" charset="0"/>
                <a:cs typeface="Arimo Bold" panose="020B0604020202020204" charset="0"/>
              </a:rPr>
              <a:t>.</a:t>
            </a:r>
          </a:p>
          <a:p>
            <a:pPr algn="ctr">
              <a:lnSpc>
                <a:spcPts val="3359"/>
              </a:lnSpc>
            </a:pPr>
            <a:endParaRPr lang="en-US" sz="2799" dirty="0">
              <a:solidFill>
                <a:srgbClr val="1C436B"/>
              </a:solidFill>
              <a:latin typeface="Arimo Bold" panose="020B0604020202020204" charset="0"/>
              <a:ea typeface="Arimo Bold" panose="020B0604020202020204" charset="0"/>
              <a:cs typeface="Arimo Bold" panose="020B0604020202020204" charset="0"/>
            </a:endParaRPr>
          </a:p>
          <a:p>
            <a:pPr algn="ctr">
              <a:lnSpc>
                <a:spcPts val="3359"/>
              </a:lnSpc>
            </a:pPr>
            <a:r>
              <a:rPr lang="en-US" sz="2799" dirty="0">
                <a:solidFill>
                  <a:srgbClr val="1C436B"/>
                </a:solidFill>
                <a:latin typeface="Arimo Bold" panose="020B0604020202020204" charset="0"/>
                <a:ea typeface="Arimo Bold" panose="020B0604020202020204" charset="0"/>
                <a:cs typeface="Arimo Bold" panose="020B0604020202020204" charset="0"/>
              </a:rPr>
              <a:t>-</a:t>
            </a:r>
            <a:r>
              <a:rPr lang="de-DE" sz="2799" dirty="0">
                <a:solidFill>
                  <a:srgbClr val="1C436B"/>
                </a:solidFill>
                <a:latin typeface="Arimo Bold" panose="020B0604020202020204" charset="0"/>
                <a:ea typeface="Arimo Bold" panose="020B0604020202020204" charset="0"/>
                <a:cs typeface="Arimo Bold" panose="020B0604020202020204" charset="0"/>
              </a:rPr>
              <a:t>Sie sind die Töchter von Susanna, einer jungen Frau mit leichten kognitiven </a:t>
            </a:r>
            <a:r>
              <a:rPr lang="de-DE" sz="2799" dirty="0" smtClean="0">
                <a:solidFill>
                  <a:srgbClr val="1C436B"/>
                </a:solidFill>
                <a:latin typeface="Arimo Bold" panose="020B0604020202020204" charset="0"/>
                <a:ea typeface="Arimo Bold" panose="020B0604020202020204" charset="0"/>
                <a:cs typeface="Arimo Bold" panose="020B0604020202020204" charset="0"/>
              </a:rPr>
              <a:t>Beeinträchtigungen, </a:t>
            </a:r>
            <a:r>
              <a:rPr lang="de-DE" sz="2799" dirty="0">
                <a:solidFill>
                  <a:srgbClr val="1C436B"/>
                </a:solidFill>
                <a:latin typeface="Arimo Bold" panose="020B0604020202020204" charset="0"/>
                <a:ea typeface="Arimo Bold" panose="020B0604020202020204" charset="0"/>
                <a:cs typeface="Arimo Bold" panose="020B0604020202020204" charset="0"/>
              </a:rPr>
              <a:t>und Pietro, der aggressiv und gewalttätig ist. </a:t>
            </a:r>
          </a:p>
          <a:p>
            <a:pPr algn="ctr">
              <a:lnSpc>
                <a:spcPts val="3359"/>
              </a:lnSpc>
            </a:pPr>
            <a:endParaRPr lang="en-US" sz="2799" dirty="0">
              <a:solidFill>
                <a:srgbClr val="1C436B"/>
              </a:solidFill>
              <a:latin typeface="Arimo Bold" panose="020B0604020202020204" charset="0"/>
              <a:ea typeface="Arimo Bold" panose="020B0604020202020204" charset="0"/>
              <a:cs typeface="Arimo Bold" panose="020B0604020202020204" charset="0"/>
            </a:endParaRPr>
          </a:p>
          <a:p>
            <a:pPr marL="457200" indent="-457200" algn="ctr">
              <a:lnSpc>
                <a:spcPts val="3359"/>
              </a:lnSpc>
              <a:buFontTx/>
              <a:buChar char="-"/>
            </a:pPr>
            <a:r>
              <a:rPr lang="de-DE" sz="2799" dirty="0">
                <a:solidFill>
                  <a:srgbClr val="1C436B"/>
                </a:solidFill>
                <a:latin typeface="Arimo Bold" panose="020B0604020202020204" charset="0"/>
                <a:ea typeface="Arimo Bold" panose="020B0604020202020204" charset="0"/>
                <a:cs typeface="Arimo Bold" panose="020B0604020202020204" charset="0"/>
              </a:rPr>
              <a:t>Die Familie hat ein niedriges </a:t>
            </a:r>
            <a:r>
              <a:rPr lang="de-DE" sz="2799" dirty="0" smtClean="0">
                <a:solidFill>
                  <a:srgbClr val="1C436B"/>
                </a:solidFill>
                <a:latin typeface="Arimo Bold" panose="020B0604020202020204" charset="0"/>
                <a:ea typeface="Arimo Bold" panose="020B0604020202020204" charset="0"/>
                <a:cs typeface="Arimo Bold" panose="020B0604020202020204" charset="0"/>
              </a:rPr>
              <a:t>sozioökonomisches </a:t>
            </a:r>
            <a:r>
              <a:rPr lang="de-DE" sz="2799" dirty="0">
                <a:solidFill>
                  <a:srgbClr val="1C436B"/>
                </a:solidFill>
                <a:latin typeface="Arimo Bold" panose="020B0604020202020204" charset="0"/>
                <a:ea typeface="Arimo Bold" panose="020B0604020202020204" charset="0"/>
                <a:cs typeface="Arimo Bold" panose="020B0604020202020204" charset="0"/>
              </a:rPr>
              <a:t>Niveau und lebt in einer abgelegenen Stadt im Süden Italiens.</a:t>
            </a:r>
          </a:p>
          <a:p>
            <a:pPr marL="457200" indent="-457200" algn="ctr">
              <a:lnSpc>
                <a:spcPts val="3359"/>
              </a:lnSpc>
              <a:buFontTx/>
              <a:buChar char="-"/>
            </a:pPr>
            <a:endParaRPr lang="en-US" sz="2799" dirty="0">
              <a:solidFill>
                <a:srgbClr val="1C436B"/>
              </a:solidFill>
              <a:latin typeface="Arimo Bold" panose="020B0604020202020204" charset="0"/>
              <a:ea typeface="Arimo Bold" panose="020B0604020202020204" charset="0"/>
              <a:cs typeface="Arimo Bold" panose="020B0604020202020204" charset="0"/>
            </a:endParaRPr>
          </a:p>
          <a:p>
            <a:pPr marL="457200" indent="-457200" algn="ctr">
              <a:lnSpc>
                <a:spcPts val="3359"/>
              </a:lnSpc>
              <a:buFontTx/>
              <a:buChar char="-"/>
            </a:pPr>
            <a:r>
              <a:rPr lang="de-DE" sz="2799" dirty="0">
                <a:solidFill>
                  <a:srgbClr val="1C436B"/>
                </a:solidFill>
                <a:latin typeface="Arimo Bold" panose="020B0604020202020204" charset="0"/>
                <a:ea typeface="Arimo Bold" panose="020B0604020202020204" charset="0"/>
                <a:cs typeface="Arimo Bold" panose="020B0604020202020204" charset="0"/>
              </a:rPr>
              <a:t>Susanna erstattet bei der Polizei Anzeige gegen ihren Mann und </a:t>
            </a:r>
            <a:r>
              <a:rPr lang="de-DE" sz="2799" dirty="0">
                <a:solidFill>
                  <a:schemeClr val="bg1"/>
                </a:solidFill>
                <a:latin typeface="Arimo Bold" panose="020B0604020202020204" charset="0"/>
                <a:ea typeface="Arimo Bold" panose="020B0604020202020204" charset="0"/>
                <a:cs typeface="Arimo Bold" panose="020B0604020202020204" charset="0"/>
              </a:rPr>
              <a:t>beschuldigt ihn der wiederholten Aggression </a:t>
            </a:r>
            <a:r>
              <a:rPr lang="de-DE" sz="2799" dirty="0">
                <a:solidFill>
                  <a:srgbClr val="1C436B"/>
                </a:solidFill>
                <a:latin typeface="Arimo Bold" panose="020B0604020202020204" charset="0"/>
                <a:ea typeface="Arimo Bold" panose="020B0604020202020204" charset="0"/>
                <a:cs typeface="Arimo Bold" panose="020B0604020202020204" charset="0"/>
              </a:rPr>
              <a:t>in Gegenwart ihrer jüngeren Töchter.</a:t>
            </a:r>
          </a:p>
          <a:p>
            <a:pPr marL="457200" indent="-457200" algn="ctr">
              <a:lnSpc>
                <a:spcPts val="3359"/>
              </a:lnSpc>
              <a:buFontTx/>
              <a:buChar char="-"/>
            </a:pPr>
            <a:endParaRPr lang="en-US" sz="2799" dirty="0">
              <a:solidFill>
                <a:srgbClr val="1C436B"/>
              </a:solidFill>
              <a:latin typeface="Arimo Bold" panose="020B0604020202020204" charset="0"/>
              <a:ea typeface="Arimo Bold" panose="020B0604020202020204" charset="0"/>
              <a:cs typeface="Arimo Bold" panose="020B0604020202020204" charset="0"/>
            </a:endParaRPr>
          </a:p>
          <a:p>
            <a:pPr algn="ctr">
              <a:lnSpc>
                <a:spcPts val="3359"/>
              </a:lnSpc>
            </a:pPr>
            <a:r>
              <a:rPr lang="en-US" sz="2799" dirty="0">
                <a:solidFill>
                  <a:srgbClr val="1C436B"/>
                </a:solidFill>
                <a:latin typeface="Arimo Bold" panose="020B0604020202020204" charset="0"/>
                <a:ea typeface="Arimo Bold" panose="020B0604020202020204" charset="0"/>
                <a:cs typeface="Arimo Bold" panose="020B0604020202020204" charset="0"/>
              </a:rPr>
              <a:t>- </a:t>
            </a:r>
            <a:r>
              <a:rPr lang="de-DE" sz="2799" dirty="0">
                <a:solidFill>
                  <a:srgbClr val="1C436B"/>
                </a:solidFill>
                <a:latin typeface="Arimo Bold" panose="020B0604020202020204" charset="0"/>
                <a:ea typeface="Arimo Bold" panose="020B0604020202020204" charset="0"/>
                <a:cs typeface="Arimo Bold" panose="020B0604020202020204" charset="0"/>
              </a:rPr>
              <a:t>Gegen Pietro wird wegen Missbrauchs und Misshandlung seiner Frau und seiner jüngeren Töchter ermittelt. </a:t>
            </a:r>
            <a:endParaRPr lang="en-US" sz="2799" dirty="0">
              <a:solidFill>
                <a:srgbClr val="1C436B"/>
              </a:solidFill>
              <a:latin typeface="Arimo Bold" panose="020B0604020202020204" charset="0"/>
              <a:ea typeface="Arimo Bold" panose="020B0604020202020204" charset="0"/>
              <a:cs typeface="Arimo Bold" panose="020B060402020202020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AEEFB"/>
        </a:solidFill>
        <a:effectLst/>
      </p:bgPr>
    </p:bg>
    <p:spTree>
      <p:nvGrpSpPr>
        <p:cNvPr id="1" name=""/>
        <p:cNvGrpSpPr/>
        <p:nvPr/>
      </p:nvGrpSpPr>
      <p:grpSpPr>
        <a:xfrm>
          <a:off x="0" y="0"/>
          <a:ext cx="0" cy="0"/>
          <a:chOff x="0" y="0"/>
          <a:chExt cx="0" cy="0"/>
        </a:xfrm>
      </p:grpSpPr>
      <p:grpSp>
        <p:nvGrpSpPr>
          <p:cNvPr id="2" name="Group 2"/>
          <p:cNvGrpSpPr/>
          <p:nvPr/>
        </p:nvGrpSpPr>
        <p:grpSpPr>
          <a:xfrm>
            <a:off x="3081709" y="383241"/>
            <a:ext cx="12750151" cy="2202265"/>
            <a:chOff x="0" y="0"/>
            <a:chExt cx="2534938" cy="406400"/>
          </a:xfrm>
        </p:grpSpPr>
        <p:sp>
          <p:nvSpPr>
            <p:cNvPr id="3" name="Freeform 3"/>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grpSp>
        <p:nvGrpSpPr>
          <p:cNvPr id="4" name="Group 4"/>
          <p:cNvGrpSpPr/>
          <p:nvPr/>
        </p:nvGrpSpPr>
        <p:grpSpPr>
          <a:xfrm>
            <a:off x="511758" y="3142867"/>
            <a:ext cx="11009296" cy="5703320"/>
            <a:chOff x="-546910" y="-1152845"/>
            <a:chExt cx="19931294" cy="10325324"/>
          </a:xfrm>
        </p:grpSpPr>
        <p:sp>
          <p:nvSpPr>
            <p:cNvPr id="5" name="Freeform 5"/>
            <p:cNvSpPr/>
            <p:nvPr/>
          </p:nvSpPr>
          <p:spPr>
            <a:xfrm>
              <a:off x="-546910" y="-1152845"/>
              <a:ext cx="19931294" cy="10325324"/>
            </a:xfrm>
            <a:custGeom>
              <a:avLst/>
              <a:gdLst/>
              <a:ahLst/>
              <a:cxnLst/>
              <a:rect l="l" t="t" r="r" b="b"/>
              <a:pathLst>
                <a:path w="19211075" h="8501083">
                  <a:moveTo>
                    <a:pt x="496570" y="0"/>
                  </a:moveTo>
                  <a:lnTo>
                    <a:pt x="496570" y="8501083"/>
                  </a:lnTo>
                  <a:lnTo>
                    <a:pt x="17464825" y="8501083"/>
                  </a:lnTo>
                  <a:lnTo>
                    <a:pt x="17464825" y="0"/>
                  </a:lnTo>
                  <a:cubicBezTo>
                    <a:pt x="17464825" y="0"/>
                    <a:pt x="496570" y="0"/>
                    <a:pt x="496570" y="0"/>
                  </a:cubicBezTo>
                  <a:close/>
                  <a:moveTo>
                    <a:pt x="17961395" y="5952193"/>
                  </a:moveTo>
                  <a:lnTo>
                    <a:pt x="17961395" y="563523"/>
                  </a:lnTo>
                  <a:cubicBezTo>
                    <a:pt x="17961395" y="222250"/>
                    <a:pt x="17739145" y="0"/>
                    <a:pt x="17464825" y="0"/>
                  </a:cubicBezTo>
                  <a:lnTo>
                    <a:pt x="17464825" y="8501083"/>
                  </a:lnTo>
                  <a:cubicBezTo>
                    <a:pt x="17739145" y="8501083"/>
                    <a:pt x="17961395" y="8278833"/>
                    <a:pt x="17961395" y="8004513"/>
                  </a:cubicBezTo>
                  <a:lnTo>
                    <a:pt x="17961395" y="6424633"/>
                  </a:lnTo>
                  <a:cubicBezTo>
                    <a:pt x="18469395" y="6439873"/>
                    <a:pt x="18973585" y="6415743"/>
                    <a:pt x="19211075" y="6458923"/>
                  </a:cubicBezTo>
                  <a:cubicBezTo>
                    <a:pt x="18807215" y="6272233"/>
                    <a:pt x="18372875" y="6136343"/>
                    <a:pt x="17961395" y="5952193"/>
                  </a:cubicBezTo>
                  <a:close/>
                  <a:moveTo>
                    <a:pt x="0" y="563523"/>
                  </a:moveTo>
                  <a:lnTo>
                    <a:pt x="0" y="8004513"/>
                  </a:lnTo>
                  <a:cubicBezTo>
                    <a:pt x="0" y="8278833"/>
                    <a:pt x="222250" y="8501083"/>
                    <a:pt x="496570" y="8501083"/>
                  </a:cubicBezTo>
                  <a:lnTo>
                    <a:pt x="496570" y="0"/>
                  </a:lnTo>
                  <a:cubicBezTo>
                    <a:pt x="222250" y="0"/>
                    <a:pt x="0" y="222250"/>
                    <a:pt x="0" y="563523"/>
                  </a:cubicBezTo>
                  <a:close/>
                </a:path>
              </a:pathLst>
            </a:custGeom>
            <a:solidFill>
              <a:srgbClr val="FFFFFF"/>
            </a:solidFill>
          </p:spPr>
        </p:sp>
      </p:grpSp>
      <p:sp>
        <p:nvSpPr>
          <p:cNvPr id="6" name="TextBox 6"/>
          <p:cNvSpPr txBox="1"/>
          <p:nvPr/>
        </p:nvSpPr>
        <p:spPr>
          <a:xfrm>
            <a:off x="1265711" y="3275834"/>
            <a:ext cx="9501391" cy="5437386"/>
          </a:xfrm>
          <a:prstGeom prst="rect">
            <a:avLst/>
          </a:prstGeom>
        </p:spPr>
        <p:txBody>
          <a:bodyPr lIns="0" tIns="0" rIns="0" bIns="0" rtlCol="0" anchor="t">
            <a:spAutoFit/>
          </a:bodyPr>
          <a:lstStyle/>
          <a:p>
            <a:pPr algn="ctr">
              <a:lnSpc>
                <a:spcPts val="5312"/>
              </a:lnSpc>
            </a:pPr>
            <a:r>
              <a:rPr lang="en-US" sz="3200" dirty="0">
                <a:solidFill>
                  <a:srgbClr val="2C717D"/>
                </a:solidFill>
                <a:latin typeface="Arimo Bold" panose="020B0604020202020204" charset="0"/>
                <a:ea typeface="Arimo Bold" panose="020B0604020202020204" charset="0"/>
                <a:cs typeface="Arimo Bold" panose="020B0604020202020204" charset="0"/>
              </a:rPr>
              <a:t>-</a:t>
            </a:r>
            <a:r>
              <a:rPr lang="de-DE" sz="3200" dirty="0">
                <a:solidFill>
                  <a:srgbClr val="2C717D"/>
                </a:solidFill>
                <a:latin typeface="Arimo Bold" panose="020B0604020202020204" charset="0"/>
                <a:ea typeface="Arimo Bold" panose="020B0604020202020204" charset="0"/>
                <a:cs typeface="Arimo Bold" panose="020B0604020202020204" charset="0"/>
              </a:rPr>
              <a:t>Was sind die </a:t>
            </a:r>
            <a:r>
              <a:rPr lang="de-DE" sz="3200" dirty="0" smtClean="0">
                <a:solidFill>
                  <a:srgbClr val="2C717D"/>
                </a:solidFill>
                <a:latin typeface="Arimo Bold" panose="020B0604020202020204" charset="0"/>
                <a:ea typeface="Arimo Bold" panose="020B0604020202020204" charset="0"/>
                <a:cs typeface="Arimo Bold" panose="020B0604020202020204" charset="0"/>
              </a:rPr>
              <a:t>Gewalt-und Belastungserfahrungen der </a:t>
            </a:r>
            <a:r>
              <a:rPr lang="de-DE" sz="3200" dirty="0">
                <a:solidFill>
                  <a:srgbClr val="2C717D"/>
                </a:solidFill>
                <a:latin typeface="Arimo Bold" panose="020B0604020202020204" charset="0"/>
                <a:ea typeface="Arimo Bold" panose="020B0604020202020204" charset="0"/>
                <a:cs typeface="Arimo Bold" panose="020B0604020202020204" charset="0"/>
              </a:rPr>
              <a:t>beiden </a:t>
            </a:r>
            <a:r>
              <a:rPr lang="de-DE" sz="3200" dirty="0" smtClean="0">
                <a:solidFill>
                  <a:srgbClr val="2C717D"/>
                </a:solidFill>
                <a:latin typeface="Arimo Bold" panose="020B0604020202020204" charset="0"/>
                <a:ea typeface="Arimo Bold" panose="020B0604020202020204" charset="0"/>
                <a:cs typeface="Arimo Bold" panose="020B0604020202020204" charset="0"/>
              </a:rPr>
              <a:t>Mädchen (Risikofaktoren)?</a:t>
            </a:r>
            <a:endParaRPr lang="de-DE" sz="3200" dirty="0">
              <a:solidFill>
                <a:srgbClr val="2C717D"/>
              </a:solidFill>
              <a:latin typeface="Arimo Bold" panose="020B0604020202020204" charset="0"/>
              <a:ea typeface="Arimo Bold" panose="020B0604020202020204" charset="0"/>
              <a:cs typeface="Arimo Bold" panose="020B0604020202020204" charset="0"/>
            </a:endParaRPr>
          </a:p>
          <a:p>
            <a:pPr algn="ctr">
              <a:lnSpc>
                <a:spcPts val="5312"/>
              </a:lnSpc>
            </a:pPr>
            <a:r>
              <a:rPr lang="de-DE" sz="3200" dirty="0">
                <a:solidFill>
                  <a:srgbClr val="2C717D"/>
                </a:solidFill>
                <a:latin typeface="Arimo Bold" panose="020B0604020202020204" charset="0"/>
                <a:ea typeface="Arimo Bold" panose="020B0604020202020204" charset="0"/>
                <a:cs typeface="Arimo Bold" panose="020B0604020202020204" charset="0"/>
              </a:rPr>
              <a:t>-</a:t>
            </a:r>
            <a:r>
              <a:rPr lang="de-DE" sz="3200" dirty="0" smtClean="0">
                <a:solidFill>
                  <a:srgbClr val="2C717D"/>
                </a:solidFill>
                <a:latin typeface="Arimo Bold" panose="020B0604020202020204" charset="0"/>
                <a:ea typeface="Arimo Bold" panose="020B0604020202020204" charset="0"/>
                <a:cs typeface="Arimo Bold" panose="020B0604020202020204" charset="0"/>
              </a:rPr>
              <a:t>Welche Anzeichen eines potentiellen Traumas sind in ihrem Verhalten erkennen?</a:t>
            </a:r>
            <a:endParaRPr lang="de-DE" sz="3200" dirty="0">
              <a:solidFill>
                <a:srgbClr val="2C717D"/>
              </a:solidFill>
              <a:latin typeface="Arimo Bold" panose="020B0604020202020204" charset="0"/>
              <a:ea typeface="Arimo Bold" panose="020B0604020202020204" charset="0"/>
              <a:cs typeface="Arimo Bold" panose="020B0604020202020204" charset="0"/>
            </a:endParaRPr>
          </a:p>
          <a:p>
            <a:pPr algn="ctr">
              <a:lnSpc>
                <a:spcPts val="5312"/>
              </a:lnSpc>
            </a:pPr>
            <a:r>
              <a:rPr lang="de-DE" sz="3200" dirty="0">
                <a:solidFill>
                  <a:srgbClr val="2C717D"/>
                </a:solidFill>
                <a:latin typeface="Arimo Bold" panose="020B0604020202020204" charset="0"/>
                <a:ea typeface="Arimo Bold" panose="020B0604020202020204" charset="0"/>
                <a:cs typeface="Arimo Bold" panose="020B0604020202020204" charset="0"/>
              </a:rPr>
              <a:t>-Welches sind </a:t>
            </a:r>
            <a:r>
              <a:rPr lang="de-DE" sz="3200" dirty="0" smtClean="0">
                <a:solidFill>
                  <a:srgbClr val="2C717D"/>
                </a:solidFill>
                <a:latin typeface="Arimo Bold" panose="020B0604020202020204" charset="0"/>
                <a:ea typeface="Arimo Bold" panose="020B0604020202020204" charset="0"/>
                <a:cs typeface="Arimo Bold" panose="020B0604020202020204" charset="0"/>
              </a:rPr>
              <a:t>Auslöser/Trigger </a:t>
            </a:r>
            <a:r>
              <a:rPr lang="de-DE" sz="3200" dirty="0">
                <a:solidFill>
                  <a:srgbClr val="2C717D"/>
                </a:solidFill>
                <a:latin typeface="Arimo Bold" panose="020B0604020202020204" charset="0"/>
                <a:ea typeface="Arimo Bold" panose="020B0604020202020204" charset="0"/>
                <a:cs typeface="Arimo Bold" panose="020B0604020202020204" charset="0"/>
              </a:rPr>
              <a:t>für diese Verhaltensweisen?</a:t>
            </a:r>
          </a:p>
          <a:p>
            <a:pPr algn="ctr">
              <a:lnSpc>
                <a:spcPts val="5312"/>
              </a:lnSpc>
            </a:pPr>
            <a:r>
              <a:rPr lang="de-DE" sz="3200" dirty="0">
                <a:solidFill>
                  <a:srgbClr val="2C717D"/>
                </a:solidFill>
                <a:latin typeface="Arimo Bold" panose="020B0604020202020204" charset="0"/>
                <a:ea typeface="Arimo Bold" panose="020B0604020202020204" charset="0"/>
                <a:cs typeface="Arimo Bold" panose="020B0604020202020204" charset="0"/>
              </a:rPr>
              <a:t>-Welches sind die </a:t>
            </a:r>
            <a:r>
              <a:rPr lang="de-DE" sz="3200" dirty="0" err="1" smtClean="0">
                <a:solidFill>
                  <a:srgbClr val="2C717D"/>
                </a:solidFill>
                <a:latin typeface="Arimo Bold" panose="020B0604020202020204" charset="0"/>
                <a:ea typeface="Arimo Bold" panose="020B0604020202020204" charset="0"/>
                <a:cs typeface="Arimo Bold" panose="020B0604020202020204" charset="0"/>
              </a:rPr>
              <a:t>Resilienzfaktoren</a:t>
            </a:r>
            <a:r>
              <a:rPr lang="de-DE" sz="3200" dirty="0" smtClean="0">
                <a:solidFill>
                  <a:srgbClr val="2C717D"/>
                </a:solidFill>
                <a:latin typeface="Arimo Bold" panose="020B0604020202020204" charset="0"/>
                <a:ea typeface="Arimo Bold" panose="020B0604020202020204" charset="0"/>
                <a:cs typeface="Arimo Bold" panose="020B0604020202020204" charset="0"/>
              </a:rPr>
              <a:t>?</a:t>
            </a:r>
            <a:endParaRPr lang="en-US" sz="3200" dirty="0">
              <a:solidFill>
                <a:srgbClr val="2C717D"/>
              </a:solidFill>
              <a:latin typeface="Arimo Bold" panose="020B0604020202020204" charset="0"/>
              <a:ea typeface="Arimo Bold" panose="020B0604020202020204" charset="0"/>
              <a:cs typeface="Arimo Bold" panose="020B0604020202020204" charset="0"/>
            </a:endParaRP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11000" y="3402851"/>
            <a:ext cx="6019049" cy="5703049"/>
          </a:xfrm>
          <a:prstGeom prst="rect">
            <a:avLst/>
          </a:prstGeom>
        </p:spPr>
      </p:pic>
      <p:sp>
        <p:nvSpPr>
          <p:cNvPr id="8" name="TextBox 8"/>
          <p:cNvSpPr txBox="1"/>
          <p:nvPr/>
        </p:nvSpPr>
        <p:spPr>
          <a:xfrm>
            <a:off x="1769865" y="689036"/>
            <a:ext cx="15373838" cy="1718419"/>
          </a:xfrm>
          <a:prstGeom prst="rect">
            <a:avLst/>
          </a:prstGeom>
        </p:spPr>
        <p:txBody>
          <a:bodyPr lIns="0" tIns="0" rIns="0" bIns="0" rtlCol="0" anchor="t">
            <a:spAutoFit/>
          </a:bodyPr>
          <a:lstStyle/>
          <a:p>
            <a:pPr algn="ctr">
              <a:lnSpc>
                <a:spcPts val="6720"/>
              </a:lnSpc>
            </a:pPr>
            <a:r>
              <a:rPr lang="de-DE" sz="5400" dirty="0" smtClean="0">
                <a:solidFill>
                  <a:srgbClr val="DD7373"/>
                </a:solidFill>
                <a:effectLst>
                  <a:outerShdw blurRad="38100" dist="38100" dir="2700000" algn="tl">
                    <a:srgbClr val="000000">
                      <a:alpha val="43137"/>
                    </a:srgbClr>
                  </a:outerShdw>
                </a:effectLst>
                <a:latin typeface="Barlow Bold"/>
              </a:rPr>
              <a:t>DISKUSSION FALLSTUDIE</a:t>
            </a:r>
            <a:endParaRPr lang="de-DE" sz="5400" dirty="0">
              <a:solidFill>
                <a:srgbClr val="DD7373"/>
              </a:solidFill>
              <a:effectLst>
                <a:outerShdw blurRad="38100" dist="38100" dir="2700000" algn="tl">
                  <a:srgbClr val="000000">
                    <a:alpha val="43137"/>
                  </a:srgbClr>
                </a:outerShdw>
              </a:effectLst>
              <a:latin typeface="Barlow Bold"/>
            </a:endParaRPr>
          </a:p>
          <a:p>
            <a:pPr algn="ctr">
              <a:lnSpc>
                <a:spcPts val="6720"/>
              </a:lnSpc>
            </a:pPr>
            <a:r>
              <a:rPr lang="de-DE" sz="3600" dirty="0">
                <a:solidFill>
                  <a:srgbClr val="DD7373"/>
                </a:solidFill>
                <a:effectLst>
                  <a:outerShdw blurRad="38100" dist="38100" dir="2700000" algn="tl">
                    <a:srgbClr val="000000">
                      <a:alpha val="43137"/>
                    </a:srgbClr>
                  </a:outerShdw>
                </a:effectLst>
                <a:latin typeface="Barlow Bold"/>
              </a:rPr>
              <a:t>Sexueller Missbrauch und Misshandlung von Minderjährigen </a:t>
            </a:r>
            <a:endParaRPr lang="en-US" sz="3600" dirty="0">
              <a:solidFill>
                <a:srgbClr val="DD7373"/>
              </a:solidFill>
              <a:effectLst>
                <a:outerShdw blurRad="38100" dist="38100" dir="2700000" algn="tl">
                  <a:srgbClr val="000000">
                    <a:alpha val="43137"/>
                  </a:srgbClr>
                </a:outerShdw>
              </a:effectLst>
              <a:latin typeface="Barlow Bold"/>
            </a:endParaRPr>
          </a:p>
        </p:txBody>
      </p:sp>
      <p:sp>
        <p:nvSpPr>
          <p:cNvPr id="9" name="Textfeld 8"/>
          <p:cNvSpPr txBox="1"/>
          <p:nvPr/>
        </p:nvSpPr>
        <p:spPr>
          <a:xfrm>
            <a:off x="685800" y="9334500"/>
            <a:ext cx="16611600" cy="646331"/>
          </a:xfrm>
          <a:prstGeom prst="rect">
            <a:avLst/>
          </a:prstGeom>
          <a:noFill/>
        </p:spPr>
        <p:txBody>
          <a:bodyPr wrap="square" rtlCol="0">
            <a:spAutoFit/>
          </a:bodyPr>
          <a:lstStyle/>
          <a:p>
            <a:r>
              <a:rPr lang="de-DE" sz="3600" dirty="0" smtClean="0">
                <a:solidFill>
                  <a:srgbClr val="DD7373"/>
                </a:solidFill>
                <a:effectLst>
                  <a:outerShdw blurRad="38100" dist="38100" dir="2700000" algn="tl">
                    <a:srgbClr val="000000">
                      <a:alpha val="43137"/>
                    </a:srgbClr>
                  </a:outerShdw>
                </a:effectLst>
                <a:latin typeface="Barlow Bold"/>
              </a:rPr>
              <a:t>=&gt; Beantwortung </a:t>
            </a:r>
            <a:r>
              <a:rPr lang="de-DE" sz="3600" dirty="0">
                <a:solidFill>
                  <a:srgbClr val="DD7373"/>
                </a:solidFill>
                <a:effectLst>
                  <a:outerShdw blurRad="38100" dist="38100" dir="2700000" algn="tl">
                    <a:srgbClr val="000000">
                      <a:alpha val="43137"/>
                    </a:srgbClr>
                  </a:outerShdw>
                </a:effectLst>
                <a:latin typeface="Barlow Bold"/>
              </a:rPr>
              <a:t>der Fragen in Gruppenarbeit und Zuordnung in folgende Tabelle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2451" y="383242"/>
            <a:ext cx="16962651" cy="2202266"/>
            <a:chOff x="0" y="0"/>
            <a:chExt cx="3372452" cy="406400"/>
          </a:xfrm>
        </p:grpSpPr>
        <p:sp>
          <p:nvSpPr>
            <p:cNvPr id="3" name="Freeform 3"/>
            <p:cNvSpPr/>
            <p:nvPr/>
          </p:nvSpPr>
          <p:spPr>
            <a:xfrm>
              <a:off x="17780" y="22860"/>
              <a:ext cx="3347052" cy="360680"/>
            </a:xfrm>
            <a:custGeom>
              <a:avLst/>
              <a:gdLst/>
              <a:ahLst/>
              <a:cxnLst/>
              <a:rect l="l" t="t" r="r" b="b"/>
              <a:pathLst>
                <a:path w="3347052" h="360680">
                  <a:moveTo>
                    <a:pt x="3347052" y="180340"/>
                  </a:moveTo>
                  <a:cubicBezTo>
                    <a:pt x="3347052" y="81280"/>
                    <a:pt x="3267042" y="0"/>
                    <a:pt x="3166712" y="0"/>
                  </a:cubicBezTo>
                  <a:lnTo>
                    <a:pt x="172720" y="0"/>
                  </a:lnTo>
                  <a:lnTo>
                    <a:pt x="172720" y="1270"/>
                  </a:lnTo>
                  <a:cubicBezTo>
                    <a:pt x="76200" y="5080"/>
                    <a:pt x="0" y="83820"/>
                    <a:pt x="0" y="180340"/>
                  </a:cubicBezTo>
                  <a:cubicBezTo>
                    <a:pt x="0" y="276860"/>
                    <a:pt x="77470" y="355600"/>
                    <a:pt x="172720" y="359410"/>
                  </a:cubicBezTo>
                  <a:lnTo>
                    <a:pt x="172720" y="360680"/>
                  </a:lnTo>
                  <a:lnTo>
                    <a:pt x="3166712" y="360680"/>
                  </a:lnTo>
                  <a:cubicBezTo>
                    <a:pt x="3265772" y="360680"/>
                    <a:pt x="3347052" y="279400"/>
                    <a:pt x="3347052" y="180340"/>
                  </a:cubicBezTo>
                  <a:close/>
                </a:path>
              </a:pathLst>
            </a:custGeom>
            <a:solidFill>
              <a:srgbClr val="FFFFFF"/>
            </a:solidFill>
          </p:spPr>
        </p:sp>
      </p:grpSp>
      <p:graphicFrame>
        <p:nvGraphicFramePr>
          <p:cNvPr id="7" name="Table 6">
            <a:extLst>
              <a:ext uri="{FF2B5EF4-FFF2-40B4-BE49-F238E27FC236}">
                <a16:creationId xmlns:a16="http://schemas.microsoft.com/office/drawing/2014/main" id="{9A7D2859-78B8-0440-BB73-E792CE9086A0}"/>
              </a:ext>
            </a:extLst>
          </p:cNvPr>
          <p:cNvGraphicFramePr>
            <a:graphicFrameLocks noGrp="1"/>
          </p:cNvGraphicFramePr>
          <p:nvPr>
            <p:extLst>
              <p:ext uri="{D42A27DB-BD31-4B8C-83A1-F6EECF244321}">
                <p14:modId xmlns:p14="http://schemas.microsoft.com/office/powerpoint/2010/main" val="2471512882"/>
              </p:ext>
            </p:extLst>
          </p:nvPr>
        </p:nvGraphicFramePr>
        <p:xfrm>
          <a:off x="609600" y="529979"/>
          <a:ext cx="15697200" cy="9172421"/>
        </p:xfrm>
        <a:graphic>
          <a:graphicData uri="http://schemas.openxmlformats.org/drawingml/2006/table">
            <a:tbl>
              <a:tblPr firstRow="1" bandRow="1">
                <a:tableStyleId>{5C22544A-7EE6-4342-B048-85BDC9FD1C3A}</a:tableStyleId>
              </a:tblPr>
              <a:tblGrid>
                <a:gridCol w="3924300">
                  <a:extLst>
                    <a:ext uri="{9D8B030D-6E8A-4147-A177-3AD203B41FA5}">
                      <a16:colId xmlns:a16="http://schemas.microsoft.com/office/drawing/2014/main" val="437863606"/>
                    </a:ext>
                  </a:extLst>
                </a:gridCol>
                <a:gridCol w="3924300">
                  <a:extLst>
                    <a:ext uri="{9D8B030D-6E8A-4147-A177-3AD203B41FA5}">
                      <a16:colId xmlns:a16="http://schemas.microsoft.com/office/drawing/2014/main" val="1243839657"/>
                    </a:ext>
                  </a:extLst>
                </a:gridCol>
                <a:gridCol w="3924300">
                  <a:extLst>
                    <a:ext uri="{9D8B030D-6E8A-4147-A177-3AD203B41FA5}">
                      <a16:colId xmlns:a16="http://schemas.microsoft.com/office/drawing/2014/main" val="2301215623"/>
                    </a:ext>
                  </a:extLst>
                </a:gridCol>
                <a:gridCol w="3924300">
                  <a:extLst>
                    <a:ext uri="{9D8B030D-6E8A-4147-A177-3AD203B41FA5}">
                      <a16:colId xmlns:a16="http://schemas.microsoft.com/office/drawing/2014/main" val="2630916030"/>
                    </a:ext>
                  </a:extLst>
                </a:gridCol>
              </a:tblGrid>
              <a:tr h="1112948">
                <a:tc>
                  <a:txBody>
                    <a:bodyPr/>
                    <a:lstStyle/>
                    <a:p>
                      <a:r>
                        <a:rPr lang="en-US" sz="2600" u="sng" dirty="0" err="1" smtClean="0"/>
                        <a:t>Gewalt</a:t>
                      </a:r>
                      <a:r>
                        <a:rPr lang="en-US" sz="2600" u="sng" dirty="0" smtClean="0"/>
                        <a:t>-un</a:t>
                      </a:r>
                      <a:r>
                        <a:rPr lang="en-US" sz="2600" u="sng" baseline="0" dirty="0" smtClean="0"/>
                        <a:t>d </a:t>
                      </a:r>
                      <a:r>
                        <a:rPr lang="en-US" sz="2600" u="sng" baseline="0" dirty="0" err="1" smtClean="0"/>
                        <a:t>Belastungserfahrungen</a:t>
                      </a:r>
                      <a:r>
                        <a:rPr lang="en-US" sz="2600" u="sng" baseline="0" dirty="0" smtClean="0"/>
                        <a:t> (</a:t>
                      </a:r>
                      <a:r>
                        <a:rPr lang="en-US" sz="2600" u="sng" baseline="0" dirty="0" err="1" smtClean="0"/>
                        <a:t>Risikofaktoren</a:t>
                      </a:r>
                      <a:r>
                        <a:rPr lang="en-US" sz="2600" u="sng" baseline="0" dirty="0" smtClean="0"/>
                        <a:t>)</a:t>
                      </a:r>
                      <a:endParaRPr lang="en-US" sz="2600" u="sng" dirty="0"/>
                    </a:p>
                  </a:txBody>
                  <a:tcPr/>
                </a:tc>
                <a:tc>
                  <a:txBody>
                    <a:bodyPr/>
                    <a:lstStyle/>
                    <a:p>
                      <a:r>
                        <a:rPr lang="en-US" sz="2600" u="sng" dirty="0" err="1" smtClean="0"/>
                        <a:t>Anzeichen</a:t>
                      </a:r>
                      <a:r>
                        <a:rPr lang="en-US" sz="2600" u="sng" baseline="0" dirty="0" smtClean="0"/>
                        <a:t> von </a:t>
                      </a:r>
                      <a:r>
                        <a:rPr lang="en-US" sz="2600" u="sng" baseline="0" dirty="0" err="1" smtClean="0"/>
                        <a:t>potentiellem</a:t>
                      </a:r>
                      <a:r>
                        <a:rPr lang="en-US" sz="2600" u="sng" baseline="0" dirty="0" smtClean="0"/>
                        <a:t> Trauma</a:t>
                      </a:r>
                      <a:endParaRPr lang="en-US" sz="2600" u="sng" dirty="0"/>
                    </a:p>
                  </a:txBody>
                  <a:tcPr/>
                </a:tc>
                <a:tc>
                  <a:txBody>
                    <a:bodyPr/>
                    <a:lstStyle/>
                    <a:p>
                      <a:r>
                        <a:rPr lang="en-US" sz="2600" u="sng" dirty="0" err="1" smtClean="0"/>
                        <a:t>Auslöser</a:t>
                      </a:r>
                      <a:r>
                        <a:rPr lang="en-US" sz="2600" u="sng" dirty="0" smtClean="0"/>
                        <a:t>/Trigger</a:t>
                      </a:r>
                      <a:endParaRPr lang="en-US" sz="2600" u="sng" dirty="0"/>
                    </a:p>
                  </a:txBody>
                  <a:tcPr/>
                </a:tc>
                <a:tc>
                  <a:txBody>
                    <a:bodyPr/>
                    <a:lstStyle/>
                    <a:p>
                      <a:r>
                        <a:rPr lang="en-US" sz="2600" u="sng" baseline="0" dirty="0" err="1" smtClean="0"/>
                        <a:t>Resilienzfaktoren</a:t>
                      </a:r>
                      <a:r>
                        <a:rPr lang="en-US" sz="2600" u="sng" baseline="0" dirty="0" smtClean="0"/>
                        <a:t> </a:t>
                      </a:r>
                      <a:r>
                        <a:rPr lang="en-US" sz="2600" u="sng" dirty="0" smtClean="0"/>
                        <a:t>  </a:t>
                      </a:r>
                      <a:endParaRPr lang="en-US" sz="2600" u="sng" dirty="0"/>
                    </a:p>
                  </a:txBody>
                  <a:tcPr/>
                </a:tc>
                <a:extLst>
                  <a:ext uri="{0D108BD9-81ED-4DB2-BD59-A6C34878D82A}">
                    <a16:rowId xmlns:a16="http://schemas.microsoft.com/office/drawing/2014/main" val="3946726722"/>
                  </a:ext>
                </a:extLst>
              </a:tr>
              <a:tr h="1214573">
                <a:tc>
                  <a:txBody>
                    <a:bodyPr/>
                    <a:lstStyle/>
                    <a:p>
                      <a:endParaRPr lang="de-DE" dirty="0"/>
                    </a:p>
                  </a:txBody>
                  <a:tcPr/>
                </a:tc>
                <a:tc>
                  <a:txBody>
                    <a:bodyPr/>
                    <a:lstStyle/>
                    <a:p>
                      <a:endParaRPr lang="de-DE"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929040112"/>
                  </a:ext>
                </a:extLst>
              </a:tr>
              <a:tr h="1112948">
                <a:tc>
                  <a:txBody>
                    <a:bodyPr/>
                    <a:lstStyle/>
                    <a:p>
                      <a:endParaRPr lang="de-DE" dirty="0"/>
                    </a:p>
                  </a:txBody>
                  <a:tcPr/>
                </a:tc>
                <a:tc>
                  <a:txBody>
                    <a:bodyPr/>
                    <a:lstStyle/>
                    <a:p>
                      <a:endParaRPr lang="de-DE" dirty="0"/>
                    </a:p>
                  </a:txBody>
                  <a:tcPr/>
                </a:tc>
                <a:tc>
                  <a:txBody>
                    <a:bodyPr/>
                    <a:lstStyle/>
                    <a:p>
                      <a:endParaRPr lang="de-DE"/>
                    </a:p>
                  </a:txBody>
                  <a:tcPr/>
                </a:tc>
                <a:tc>
                  <a:txBody>
                    <a:bodyPr/>
                    <a:lstStyle/>
                    <a:p>
                      <a:endParaRPr lang="de-DE" dirty="0"/>
                    </a:p>
                  </a:txBody>
                  <a:tcPr/>
                </a:tc>
                <a:extLst>
                  <a:ext uri="{0D108BD9-81ED-4DB2-BD59-A6C34878D82A}">
                    <a16:rowId xmlns:a16="http://schemas.microsoft.com/office/drawing/2014/main" val="273189307"/>
                  </a:ext>
                </a:extLst>
              </a:tr>
              <a:tr h="1112948">
                <a:tc>
                  <a:txBody>
                    <a:bodyPr/>
                    <a:lstStyle/>
                    <a:p>
                      <a:endParaRPr lang="en-US" sz="1800"/>
                    </a:p>
                  </a:txBody>
                  <a:tcPr/>
                </a:tc>
                <a:tc>
                  <a:txBody>
                    <a:bodyPr/>
                    <a:lstStyle/>
                    <a:p>
                      <a:endParaRPr lang="en-US" sz="1800"/>
                    </a:p>
                  </a:txBody>
                  <a:tcPr/>
                </a:tc>
                <a:tc>
                  <a:txBody>
                    <a:bodyPr/>
                    <a:lstStyle/>
                    <a:p>
                      <a:endParaRPr lang="de-DE"/>
                    </a:p>
                  </a:txBody>
                  <a:tcPr/>
                </a:tc>
                <a:tc>
                  <a:txBody>
                    <a:bodyPr/>
                    <a:lstStyle/>
                    <a:p>
                      <a:endParaRPr lang="en-US" sz="1800"/>
                    </a:p>
                  </a:txBody>
                  <a:tcPr/>
                </a:tc>
                <a:extLst>
                  <a:ext uri="{0D108BD9-81ED-4DB2-BD59-A6C34878D82A}">
                    <a16:rowId xmlns:a16="http://schemas.microsoft.com/office/drawing/2014/main" val="931469313"/>
                  </a:ext>
                </a:extLst>
              </a:tr>
              <a:tr h="1112948">
                <a:tc>
                  <a:txBody>
                    <a:bodyPr/>
                    <a:lstStyle/>
                    <a:p>
                      <a:endParaRPr lang="en-US" sz="1800"/>
                    </a:p>
                  </a:txBody>
                  <a:tcPr/>
                </a:tc>
                <a:tc>
                  <a:txBody>
                    <a:bodyPr/>
                    <a:lstStyle/>
                    <a:p>
                      <a:endParaRPr lang="en-US" sz="1800"/>
                    </a:p>
                  </a:txBody>
                  <a:tcPr/>
                </a:tc>
                <a:tc>
                  <a:txBody>
                    <a:bodyPr/>
                    <a:lstStyle/>
                    <a:p>
                      <a:endParaRPr lang="de-DE"/>
                    </a:p>
                  </a:txBody>
                  <a:tcPr/>
                </a:tc>
                <a:tc>
                  <a:txBody>
                    <a:bodyPr/>
                    <a:lstStyle/>
                    <a:p>
                      <a:endParaRPr lang="en-US" sz="1800"/>
                    </a:p>
                  </a:txBody>
                  <a:tcPr/>
                </a:tc>
                <a:extLst>
                  <a:ext uri="{0D108BD9-81ED-4DB2-BD59-A6C34878D82A}">
                    <a16:rowId xmlns:a16="http://schemas.microsoft.com/office/drawing/2014/main" val="1140272138"/>
                  </a:ext>
                </a:extLst>
              </a:tr>
              <a:tr h="1112948">
                <a:tc>
                  <a:txBody>
                    <a:bodyPr/>
                    <a:lstStyle/>
                    <a:p>
                      <a:endParaRPr lang="en-US" sz="1800"/>
                    </a:p>
                  </a:txBody>
                  <a:tcPr/>
                </a:tc>
                <a:tc>
                  <a:txBody>
                    <a:bodyPr/>
                    <a:lstStyle/>
                    <a:p>
                      <a:endParaRPr lang="en-US" sz="1800"/>
                    </a:p>
                  </a:txBody>
                  <a:tcPr/>
                </a:tc>
                <a:tc>
                  <a:txBody>
                    <a:bodyPr/>
                    <a:lstStyle/>
                    <a:p>
                      <a:endParaRPr lang="de-DE"/>
                    </a:p>
                  </a:txBody>
                  <a:tcPr/>
                </a:tc>
                <a:tc>
                  <a:txBody>
                    <a:bodyPr/>
                    <a:lstStyle/>
                    <a:p>
                      <a:endParaRPr lang="en-US" sz="1800"/>
                    </a:p>
                  </a:txBody>
                  <a:tcPr/>
                </a:tc>
                <a:extLst>
                  <a:ext uri="{0D108BD9-81ED-4DB2-BD59-A6C34878D82A}">
                    <a16:rowId xmlns:a16="http://schemas.microsoft.com/office/drawing/2014/main" val="3455084877"/>
                  </a:ext>
                </a:extLst>
              </a:tr>
              <a:tr h="1112948">
                <a:tc>
                  <a:txBody>
                    <a:bodyPr/>
                    <a:lstStyle/>
                    <a:p>
                      <a:endParaRPr lang="en-US" sz="1800"/>
                    </a:p>
                  </a:txBody>
                  <a:tcPr/>
                </a:tc>
                <a:tc>
                  <a:txBody>
                    <a:bodyPr/>
                    <a:lstStyle/>
                    <a:p>
                      <a:endParaRPr lang="en-US" sz="1800"/>
                    </a:p>
                  </a:txBody>
                  <a:tcPr/>
                </a:tc>
                <a:tc>
                  <a:txBody>
                    <a:bodyPr/>
                    <a:lstStyle/>
                    <a:p>
                      <a:endParaRPr lang="de-DE" dirty="0"/>
                    </a:p>
                  </a:txBody>
                  <a:tcPr/>
                </a:tc>
                <a:tc>
                  <a:txBody>
                    <a:bodyPr/>
                    <a:lstStyle/>
                    <a:p>
                      <a:endParaRPr lang="en-US" sz="1800"/>
                    </a:p>
                  </a:txBody>
                  <a:tcPr/>
                </a:tc>
                <a:extLst>
                  <a:ext uri="{0D108BD9-81ED-4DB2-BD59-A6C34878D82A}">
                    <a16:rowId xmlns:a16="http://schemas.microsoft.com/office/drawing/2014/main" val="3396103990"/>
                  </a:ext>
                </a:extLst>
              </a:tr>
              <a:tr h="1112948">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dirty="0"/>
                    </a:p>
                  </a:txBody>
                  <a:tcPr/>
                </a:tc>
                <a:extLst>
                  <a:ext uri="{0D108BD9-81ED-4DB2-BD59-A6C34878D82A}">
                    <a16:rowId xmlns:a16="http://schemas.microsoft.com/office/drawing/2014/main" val="919127536"/>
                  </a:ext>
                </a:extLst>
              </a:tr>
            </a:tbl>
          </a:graphicData>
        </a:graphic>
      </p:graphicFrame>
    </p:spTree>
    <p:extLst>
      <p:ext uri="{BB962C8B-B14F-4D97-AF65-F5344CB8AC3E}">
        <p14:creationId xmlns:p14="http://schemas.microsoft.com/office/powerpoint/2010/main" val="994309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1D4DD"/>
        </a:solidFill>
        <a:effectLst/>
      </p:bgPr>
    </p:bg>
    <p:spTree>
      <p:nvGrpSpPr>
        <p:cNvPr id="1" name=""/>
        <p:cNvGrpSpPr/>
        <p:nvPr/>
      </p:nvGrpSpPr>
      <p:grpSpPr>
        <a:xfrm>
          <a:off x="0" y="0"/>
          <a:ext cx="0" cy="0"/>
          <a:chOff x="0" y="0"/>
          <a:chExt cx="0" cy="0"/>
        </a:xfrm>
      </p:grpSpPr>
      <p:grpSp>
        <p:nvGrpSpPr>
          <p:cNvPr id="2" name="Group 2"/>
          <p:cNvGrpSpPr/>
          <p:nvPr/>
        </p:nvGrpSpPr>
        <p:grpSpPr>
          <a:xfrm>
            <a:off x="2362200" y="599210"/>
            <a:ext cx="13747372" cy="1646659"/>
            <a:chOff x="0" y="0"/>
            <a:chExt cx="3732494" cy="660400"/>
          </a:xfrm>
        </p:grpSpPr>
        <p:sp>
          <p:nvSpPr>
            <p:cNvPr id="3" name="Freeform 3"/>
            <p:cNvSpPr/>
            <p:nvPr/>
          </p:nvSpPr>
          <p:spPr>
            <a:xfrm>
              <a:off x="0" y="0"/>
              <a:ext cx="3732494" cy="660400"/>
            </a:xfrm>
            <a:custGeom>
              <a:avLst/>
              <a:gdLst/>
              <a:ahLst/>
              <a:cxnLst/>
              <a:rect l="l" t="t" r="r" b="b"/>
              <a:pathLst>
                <a:path w="3732494" h="660400">
                  <a:moveTo>
                    <a:pt x="3608034" y="660400"/>
                  </a:moveTo>
                  <a:lnTo>
                    <a:pt x="124460" y="660400"/>
                  </a:lnTo>
                  <a:cubicBezTo>
                    <a:pt x="55880" y="660400"/>
                    <a:pt x="0" y="604520"/>
                    <a:pt x="0" y="535940"/>
                  </a:cubicBezTo>
                  <a:lnTo>
                    <a:pt x="0" y="124460"/>
                  </a:lnTo>
                  <a:cubicBezTo>
                    <a:pt x="0" y="55880"/>
                    <a:pt x="55880" y="0"/>
                    <a:pt x="124460" y="0"/>
                  </a:cubicBezTo>
                  <a:lnTo>
                    <a:pt x="3608034" y="0"/>
                  </a:lnTo>
                  <a:cubicBezTo>
                    <a:pt x="3676614" y="0"/>
                    <a:pt x="3732494" y="55880"/>
                    <a:pt x="3732494" y="124460"/>
                  </a:cubicBezTo>
                  <a:lnTo>
                    <a:pt x="3732494" y="535940"/>
                  </a:lnTo>
                  <a:cubicBezTo>
                    <a:pt x="3732494" y="604520"/>
                    <a:pt x="3676614" y="660400"/>
                    <a:pt x="3608034" y="660400"/>
                  </a:cubicBezTo>
                  <a:close/>
                </a:path>
              </a:pathLst>
            </a:custGeom>
            <a:solidFill>
              <a:srgbClr val="FFFFFF"/>
            </a:solidFill>
          </p:spPr>
        </p:sp>
      </p:grpSp>
      <p:grpSp>
        <p:nvGrpSpPr>
          <p:cNvPr id="4" name="Group 4"/>
          <p:cNvGrpSpPr/>
          <p:nvPr/>
        </p:nvGrpSpPr>
        <p:grpSpPr>
          <a:xfrm>
            <a:off x="1981200" y="2859803"/>
            <a:ext cx="14128372" cy="4352343"/>
            <a:chOff x="0" y="0"/>
            <a:chExt cx="3732494" cy="1095924"/>
          </a:xfrm>
        </p:grpSpPr>
        <p:sp>
          <p:nvSpPr>
            <p:cNvPr id="5" name="Freeform 5"/>
            <p:cNvSpPr/>
            <p:nvPr/>
          </p:nvSpPr>
          <p:spPr>
            <a:xfrm>
              <a:off x="0" y="0"/>
              <a:ext cx="3732494" cy="1095924"/>
            </a:xfrm>
            <a:custGeom>
              <a:avLst/>
              <a:gdLst/>
              <a:ahLst/>
              <a:cxnLst/>
              <a:rect l="l" t="t" r="r" b="b"/>
              <a:pathLst>
                <a:path w="3732494" h="1095924">
                  <a:moveTo>
                    <a:pt x="3608034" y="1095924"/>
                  </a:moveTo>
                  <a:lnTo>
                    <a:pt x="124460" y="1095924"/>
                  </a:lnTo>
                  <a:cubicBezTo>
                    <a:pt x="55880" y="1095924"/>
                    <a:pt x="0" y="1040043"/>
                    <a:pt x="0" y="971463"/>
                  </a:cubicBezTo>
                  <a:lnTo>
                    <a:pt x="0" y="124460"/>
                  </a:lnTo>
                  <a:cubicBezTo>
                    <a:pt x="0" y="55880"/>
                    <a:pt x="55880" y="0"/>
                    <a:pt x="124460" y="0"/>
                  </a:cubicBezTo>
                  <a:lnTo>
                    <a:pt x="3608034" y="0"/>
                  </a:lnTo>
                  <a:cubicBezTo>
                    <a:pt x="3676614" y="0"/>
                    <a:pt x="3732494" y="55880"/>
                    <a:pt x="3732494" y="124460"/>
                  </a:cubicBezTo>
                  <a:lnTo>
                    <a:pt x="3732494" y="971464"/>
                  </a:lnTo>
                  <a:cubicBezTo>
                    <a:pt x="3732494" y="1040044"/>
                    <a:pt x="3676614" y="1095924"/>
                    <a:pt x="3608034" y="1095924"/>
                  </a:cubicBezTo>
                  <a:close/>
                </a:path>
              </a:pathLst>
            </a:custGeom>
            <a:solidFill>
              <a:srgbClr val="FFFFFF"/>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910635" y="5580721"/>
            <a:ext cx="5072906" cy="4373195"/>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81600" y="3194583"/>
            <a:ext cx="587668" cy="480418"/>
          </a:xfrm>
          <a:prstGeom prst="rect">
            <a:avLst/>
          </a:prstGeom>
        </p:spPr>
      </p:pic>
      <p:sp>
        <p:nvSpPr>
          <p:cNvPr id="8" name="TextBox 8"/>
          <p:cNvSpPr txBox="1"/>
          <p:nvPr/>
        </p:nvSpPr>
        <p:spPr>
          <a:xfrm>
            <a:off x="3637303" y="1028382"/>
            <a:ext cx="13601274" cy="1013098"/>
          </a:xfrm>
          <a:prstGeom prst="rect">
            <a:avLst/>
          </a:prstGeom>
        </p:spPr>
        <p:txBody>
          <a:bodyPr wrap="square" lIns="0" tIns="0" rIns="0" bIns="0" rtlCol="0" anchor="t">
            <a:spAutoFit/>
          </a:bodyPr>
          <a:lstStyle/>
          <a:p>
            <a:pPr>
              <a:lnSpc>
                <a:spcPts val="7859"/>
              </a:lnSpc>
            </a:pPr>
            <a:r>
              <a:rPr lang="en-US" sz="6549" dirty="0" smtClean="0">
                <a:solidFill>
                  <a:srgbClr val="DD7373"/>
                </a:solidFill>
                <a:effectLst>
                  <a:outerShdw blurRad="38100" dist="38100" dir="2700000" algn="tl">
                    <a:srgbClr val="000000">
                      <a:alpha val="43137"/>
                    </a:srgbClr>
                  </a:outerShdw>
                </a:effectLst>
                <a:latin typeface="Barlow Bold"/>
              </a:rPr>
              <a:t>NACHLESE UND EVALUATION</a:t>
            </a:r>
            <a:endParaRPr lang="en-US" sz="6549" dirty="0">
              <a:solidFill>
                <a:srgbClr val="DD7373"/>
              </a:solidFill>
              <a:effectLst>
                <a:outerShdw blurRad="38100" dist="38100" dir="2700000" algn="tl">
                  <a:srgbClr val="000000">
                    <a:alpha val="43137"/>
                  </a:srgbClr>
                </a:outerShdw>
              </a:effectLst>
              <a:latin typeface="Barlow Bold"/>
            </a:endParaRPr>
          </a:p>
        </p:txBody>
      </p:sp>
      <p:sp>
        <p:nvSpPr>
          <p:cNvPr id="9" name="TextBox 9"/>
          <p:cNvSpPr txBox="1"/>
          <p:nvPr/>
        </p:nvSpPr>
        <p:spPr>
          <a:xfrm>
            <a:off x="1981200" y="2824813"/>
            <a:ext cx="13601275" cy="4205703"/>
          </a:xfrm>
          <a:prstGeom prst="rect">
            <a:avLst/>
          </a:prstGeom>
        </p:spPr>
        <p:txBody>
          <a:bodyPr lIns="0" tIns="0" rIns="0" bIns="0" rtlCol="0" anchor="t">
            <a:spAutoFit/>
          </a:bodyPr>
          <a:lstStyle/>
          <a:p>
            <a:pPr algn="ctr">
              <a:lnSpc>
                <a:spcPts val="8516"/>
              </a:lnSpc>
            </a:pPr>
            <a:r>
              <a:rPr lang="de-DE" sz="4603" dirty="0">
                <a:solidFill>
                  <a:srgbClr val="2D5974"/>
                </a:solidFill>
                <a:latin typeface="Barlow Bold"/>
              </a:rPr>
              <a:t>Waren wir in der Lage, </a:t>
            </a:r>
          </a:p>
          <a:p>
            <a:pPr algn="ctr">
              <a:lnSpc>
                <a:spcPts val="8516"/>
              </a:lnSpc>
            </a:pPr>
            <a:r>
              <a:rPr lang="de-DE" sz="4603" dirty="0">
                <a:solidFill>
                  <a:srgbClr val="2D5974"/>
                </a:solidFill>
                <a:latin typeface="Barlow Bold"/>
              </a:rPr>
              <a:t>eine traumainformierte Gruppe zu sein?</a:t>
            </a:r>
          </a:p>
          <a:p>
            <a:pPr algn="ctr">
              <a:lnSpc>
                <a:spcPts val="8516"/>
              </a:lnSpc>
            </a:pPr>
            <a:r>
              <a:rPr lang="de-DE" sz="4603" dirty="0">
                <a:solidFill>
                  <a:srgbClr val="2D5974"/>
                </a:solidFill>
                <a:latin typeface="Barlow Bold"/>
              </a:rPr>
              <a:t>Wenn ja, warum? </a:t>
            </a:r>
          </a:p>
          <a:p>
            <a:pPr algn="ctr">
              <a:lnSpc>
                <a:spcPts val="8516"/>
              </a:lnSpc>
            </a:pPr>
            <a:r>
              <a:rPr lang="de-DE" sz="4603" dirty="0">
                <a:solidFill>
                  <a:srgbClr val="2D5974"/>
                </a:solidFill>
                <a:latin typeface="Barlow Bold"/>
              </a:rPr>
              <a:t>Wenn nicht, was haben wir versäumt?</a:t>
            </a:r>
            <a:endParaRPr lang="en-US" sz="4603" dirty="0">
              <a:solidFill>
                <a:srgbClr val="2D5974"/>
              </a:solidFill>
              <a:latin typeface="Barlow Bold"/>
            </a:endParaRPr>
          </a:p>
        </p:txBody>
      </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769268" y="5340512"/>
            <a:ext cx="587668" cy="480418"/>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76600" y="6438900"/>
            <a:ext cx="587668" cy="48041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E5394"/>
        </a:solidFill>
        <a:effectLst/>
      </p:bgPr>
    </p:bg>
    <p:spTree>
      <p:nvGrpSpPr>
        <p:cNvPr id="1" name=""/>
        <p:cNvGrpSpPr/>
        <p:nvPr/>
      </p:nvGrpSpPr>
      <p:grpSpPr>
        <a:xfrm>
          <a:off x="0" y="0"/>
          <a:ext cx="0" cy="0"/>
          <a:chOff x="0" y="0"/>
          <a:chExt cx="0" cy="0"/>
        </a:xfrm>
      </p:grpSpPr>
      <p:grpSp>
        <p:nvGrpSpPr>
          <p:cNvPr id="2" name="Group 2"/>
          <p:cNvGrpSpPr/>
          <p:nvPr/>
        </p:nvGrpSpPr>
        <p:grpSpPr>
          <a:xfrm>
            <a:off x="1399000" y="1831599"/>
            <a:ext cx="16043453" cy="5470629"/>
            <a:chOff x="0" y="0"/>
            <a:chExt cx="4784762" cy="2105273"/>
          </a:xfrm>
        </p:grpSpPr>
        <p:sp>
          <p:nvSpPr>
            <p:cNvPr id="3" name="Freeform 3"/>
            <p:cNvSpPr/>
            <p:nvPr/>
          </p:nvSpPr>
          <p:spPr>
            <a:xfrm>
              <a:off x="0" y="0"/>
              <a:ext cx="4784762" cy="2105273"/>
            </a:xfrm>
            <a:custGeom>
              <a:avLst/>
              <a:gdLst/>
              <a:ahLst/>
              <a:cxnLst/>
              <a:rect l="l" t="t" r="r" b="b"/>
              <a:pathLst>
                <a:path w="4784762" h="2105273">
                  <a:moveTo>
                    <a:pt x="4660302" y="2105273"/>
                  </a:moveTo>
                  <a:lnTo>
                    <a:pt x="124460" y="2105273"/>
                  </a:lnTo>
                  <a:cubicBezTo>
                    <a:pt x="55880" y="2105273"/>
                    <a:pt x="0" y="2049393"/>
                    <a:pt x="0" y="1980813"/>
                  </a:cubicBezTo>
                  <a:lnTo>
                    <a:pt x="0" y="124460"/>
                  </a:lnTo>
                  <a:cubicBezTo>
                    <a:pt x="0" y="55880"/>
                    <a:pt x="55880" y="0"/>
                    <a:pt x="124460" y="0"/>
                  </a:cubicBezTo>
                  <a:lnTo>
                    <a:pt x="4660302" y="0"/>
                  </a:lnTo>
                  <a:cubicBezTo>
                    <a:pt x="4728882" y="0"/>
                    <a:pt x="4784762" y="55880"/>
                    <a:pt x="4784762" y="124460"/>
                  </a:cubicBezTo>
                  <a:lnTo>
                    <a:pt x="4784762" y="1980813"/>
                  </a:lnTo>
                  <a:cubicBezTo>
                    <a:pt x="4784762" y="2049393"/>
                    <a:pt x="4728882" y="2105273"/>
                    <a:pt x="4660302" y="2105273"/>
                  </a:cubicBezTo>
                  <a:close/>
                </a:path>
              </a:pathLst>
            </a:custGeom>
            <a:solidFill>
              <a:srgbClr val="FFFFFF"/>
            </a:solidFill>
          </p:spPr>
        </p:sp>
      </p:grpSp>
      <p:sp>
        <p:nvSpPr>
          <p:cNvPr id="4" name="TextBox 4"/>
          <p:cNvSpPr txBox="1"/>
          <p:nvPr/>
        </p:nvSpPr>
        <p:spPr>
          <a:xfrm>
            <a:off x="2971800" y="621533"/>
            <a:ext cx="12599198" cy="1013098"/>
          </a:xfrm>
          <a:prstGeom prst="rect">
            <a:avLst/>
          </a:prstGeom>
        </p:spPr>
        <p:txBody>
          <a:bodyPr wrap="square" lIns="0" tIns="0" rIns="0" bIns="0" rtlCol="0" anchor="t">
            <a:spAutoFit/>
          </a:bodyPr>
          <a:lstStyle/>
          <a:p>
            <a:pPr algn="ctr">
              <a:lnSpc>
                <a:spcPts val="7859"/>
              </a:lnSpc>
            </a:pPr>
            <a:r>
              <a:rPr lang="en-US" sz="6549" dirty="0" smtClean="0">
                <a:solidFill>
                  <a:srgbClr val="EAC49F"/>
                </a:solidFill>
                <a:effectLst>
                  <a:outerShdw blurRad="38100" dist="38100" dir="2700000" algn="tl">
                    <a:srgbClr val="000000">
                      <a:alpha val="43137"/>
                    </a:srgbClr>
                  </a:outerShdw>
                </a:effectLst>
                <a:latin typeface="Barlow Bold"/>
              </a:rPr>
              <a:t>NACHLESE UND EVALUATION</a:t>
            </a:r>
            <a:endParaRPr lang="en-US" sz="6549" dirty="0">
              <a:solidFill>
                <a:srgbClr val="EAC49F"/>
              </a:solidFill>
              <a:effectLst>
                <a:outerShdw blurRad="38100" dist="38100" dir="2700000" algn="tl">
                  <a:srgbClr val="000000">
                    <a:alpha val="43137"/>
                  </a:srgbClr>
                </a:outerShdw>
              </a:effectLst>
              <a:latin typeface="Barlow Bold"/>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2241" y="5067300"/>
            <a:ext cx="3579470" cy="4946503"/>
          </a:xfrm>
          <a:prstGeom prst="rect">
            <a:avLst/>
          </a:prstGeom>
        </p:spPr>
      </p:pic>
      <p:sp>
        <p:nvSpPr>
          <p:cNvPr id="6" name="TextBox 6"/>
          <p:cNvSpPr txBox="1"/>
          <p:nvPr/>
        </p:nvSpPr>
        <p:spPr>
          <a:xfrm>
            <a:off x="1849772" y="2507869"/>
            <a:ext cx="15755734" cy="3693319"/>
          </a:xfrm>
          <a:prstGeom prst="rect">
            <a:avLst/>
          </a:prstGeom>
        </p:spPr>
        <p:txBody>
          <a:bodyPr wrap="square" lIns="0" tIns="0" rIns="0" bIns="0" rtlCol="0" anchor="t">
            <a:spAutoFit/>
          </a:bodyPr>
          <a:lstStyle/>
          <a:p>
            <a:pPr algn="ctr">
              <a:lnSpc>
                <a:spcPts val="7223"/>
              </a:lnSpc>
            </a:pPr>
            <a:r>
              <a:rPr lang="de-DE" sz="3200" dirty="0" smtClean="0">
                <a:solidFill>
                  <a:srgbClr val="DD7373"/>
                </a:solidFill>
                <a:latin typeface="Barlow Bold"/>
              </a:rPr>
              <a:t>Welche Teile der Fortbildung waren hilfreich, welche weniger? </a:t>
            </a:r>
          </a:p>
          <a:p>
            <a:pPr algn="ctr">
              <a:lnSpc>
                <a:spcPts val="7223"/>
              </a:lnSpc>
            </a:pPr>
            <a:r>
              <a:rPr lang="de-DE" sz="3200" dirty="0" smtClean="0">
                <a:solidFill>
                  <a:srgbClr val="DD7373"/>
                </a:solidFill>
                <a:latin typeface="Barlow Bold"/>
              </a:rPr>
              <a:t>Was </a:t>
            </a:r>
            <a:r>
              <a:rPr lang="de-DE" sz="3200" dirty="0">
                <a:solidFill>
                  <a:srgbClr val="DD7373"/>
                </a:solidFill>
                <a:latin typeface="Barlow Bold"/>
              </a:rPr>
              <a:t>haben Sie in diesem Kurs gelernt, das für Ihre berufliche Arbeit nützlich ist</a:t>
            </a:r>
            <a:r>
              <a:rPr lang="de-DE" sz="3200" dirty="0" smtClean="0">
                <a:solidFill>
                  <a:srgbClr val="DD7373"/>
                </a:solidFill>
                <a:latin typeface="Barlow Bold"/>
              </a:rPr>
              <a:t>? </a:t>
            </a:r>
            <a:endParaRPr lang="de-DE" sz="3200" dirty="0">
              <a:solidFill>
                <a:srgbClr val="DD7373"/>
              </a:solidFill>
              <a:latin typeface="Barlow Bold"/>
            </a:endParaRPr>
          </a:p>
          <a:p>
            <a:pPr algn="ctr">
              <a:lnSpc>
                <a:spcPts val="7223"/>
              </a:lnSpc>
            </a:pPr>
            <a:r>
              <a:rPr lang="de-DE" sz="3200" dirty="0">
                <a:solidFill>
                  <a:srgbClr val="2D5974"/>
                </a:solidFill>
                <a:latin typeface="Barlow Bold"/>
              </a:rPr>
              <a:t>Was können Sie Ihrer Organisation vorschlagen, damit sie </a:t>
            </a:r>
            <a:r>
              <a:rPr lang="de-DE" sz="3200" dirty="0" smtClean="0">
                <a:solidFill>
                  <a:srgbClr val="2D5974"/>
                </a:solidFill>
                <a:latin typeface="Barlow Bold"/>
              </a:rPr>
              <a:t>"traumainformierter </a:t>
            </a:r>
            <a:r>
              <a:rPr lang="de-DE" sz="3200" dirty="0">
                <a:solidFill>
                  <a:srgbClr val="2D5974"/>
                </a:solidFill>
                <a:latin typeface="Barlow Bold"/>
              </a:rPr>
              <a:t>" </a:t>
            </a:r>
            <a:r>
              <a:rPr lang="de-DE" sz="3200" dirty="0" smtClean="0">
                <a:solidFill>
                  <a:srgbClr val="2D5974"/>
                </a:solidFill>
                <a:latin typeface="Barlow Bold"/>
              </a:rPr>
              <a:t>wird? </a:t>
            </a:r>
          </a:p>
          <a:p>
            <a:pPr algn="ctr">
              <a:lnSpc>
                <a:spcPts val="7223"/>
              </a:lnSpc>
            </a:pPr>
            <a:r>
              <a:rPr lang="de-DE" sz="3200" dirty="0" smtClean="0">
                <a:solidFill>
                  <a:srgbClr val="2D5974"/>
                </a:solidFill>
                <a:latin typeface="Barlow Bold"/>
              </a:rPr>
              <a:t>Welche Unterstützung bräuchten Sie bei der Umsetzung? </a:t>
            </a:r>
          </a:p>
        </p:txBody>
      </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60616" y="2839495"/>
            <a:ext cx="587668" cy="480418"/>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962400" y="5558270"/>
            <a:ext cx="587668" cy="480418"/>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49772" y="3713189"/>
            <a:ext cx="587668" cy="48041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16106" y="4594367"/>
            <a:ext cx="587668" cy="48041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12990" y="9258300"/>
            <a:ext cx="9175010" cy="1149503"/>
            <a:chOff x="0" y="0"/>
            <a:chExt cx="12233347" cy="1532671"/>
          </a:xfrm>
        </p:grpSpPr>
        <p:pic>
          <p:nvPicPr>
            <p:cNvPr id="3" name="Picture 3"/>
            <p:cNvPicPr>
              <a:picLocks noChangeAspect="1"/>
            </p:cNvPicPr>
            <p:nvPr/>
          </p:nvPicPr>
          <p:blipFill>
            <a:blip r:embed="rId3">
              <a:alphaModFix amt="15000"/>
            </a:blip>
            <a:srcRect/>
            <a:stretch>
              <a:fillRect/>
            </a:stretch>
          </p:blipFill>
          <p:spPr>
            <a:xfrm>
              <a:off x="0" y="0"/>
              <a:ext cx="3065342" cy="1532671"/>
            </a:xfrm>
            <a:prstGeom prst="rect">
              <a:avLst/>
            </a:prstGeom>
          </p:spPr>
        </p:pic>
        <p:pic>
          <p:nvPicPr>
            <p:cNvPr id="4" name="Picture 4"/>
            <p:cNvPicPr>
              <a:picLocks noChangeAspect="1"/>
            </p:cNvPicPr>
            <p:nvPr/>
          </p:nvPicPr>
          <p:blipFill>
            <a:blip r:embed="rId3">
              <a:alphaModFix amt="15000"/>
            </a:blip>
            <a:srcRect/>
            <a:stretch>
              <a:fillRect/>
            </a:stretch>
          </p:blipFill>
          <p:spPr>
            <a:xfrm>
              <a:off x="3065342" y="0"/>
              <a:ext cx="3065342" cy="1532671"/>
            </a:xfrm>
            <a:prstGeom prst="rect">
              <a:avLst/>
            </a:prstGeom>
          </p:spPr>
        </p:pic>
        <p:pic>
          <p:nvPicPr>
            <p:cNvPr id="5" name="Picture 5"/>
            <p:cNvPicPr>
              <a:picLocks noChangeAspect="1"/>
            </p:cNvPicPr>
            <p:nvPr/>
          </p:nvPicPr>
          <p:blipFill>
            <a:blip r:embed="rId3">
              <a:alphaModFix amt="15000"/>
            </a:blip>
            <a:srcRect/>
            <a:stretch>
              <a:fillRect/>
            </a:stretch>
          </p:blipFill>
          <p:spPr>
            <a:xfrm>
              <a:off x="6102663" y="0"/>
              <a:ext cx="3065342" cy="1532671"/>
            </a:xfrm>
            <a:prstGeom prst="rect">
              <a:avLst/>
            </a:prstGeom>
          </p:spPr>
        </p:pic>
        <p:pic>
          <p:nvPicPr>
            <p:cNvPr id="6" name="Picture 6"/>
            <p:cNvPicPr>
              <a:picLocks noChangeAspect="1"/>
            </p:cNvPicPr>
            <p:nvPr/>
          </p:nvPicPr>
          <p:blipFill>
            <a:blip r:embed="rId4">
              <a:alphaModFix amt="15000"/>
            </a:blip>
            <a:srcRect/>
            <a:stretch>
              <a:fillRect/>
            </a:stretch>
          </p:blipFill>
          <p:spPr>
            <a:xfrm>
              <a:off x="9168005" y="0"/>
              <a:ext cx="3065342" cy="1532671"/>
            </a:xfrm>
            <a:prstGeom prst="rect">
              <a:avLst/>
            </a:prstGeom>
          </p:spPr>
        </p:pic>
      </p:grpSp>
      <p:grpSp>
        <p:nvGrpSpPr>
          <p:cNvPr id="7" name="Group 7"/>
          <p:cNvGrpSpPr/>
          <p:nvPr/>
        </p:nvGrpSpPr>
        <p:grpSpPr>
          <a:xfrm>
            <a:off x="0" y="9258300"/>
            <a:ext cx="9175010" cy="1149503"/>
            <a:chOff x="0" y="0"/>
            <a:chExt cx="12233347" cy="1532671"/>
          </a:xfrm>
        </p:grpSpPr>
        <p:pic>
          <p:nvPicPr>
            <p:cNvPr id="8" name="Picture 8"/>
            <p:cNvPicPr>
              <a:picLocks noChangeAspect="1"/>
            </p:cNvPicPr>
            <p:nvPr/>
          </p:nvPicPr>
          <p:blipFill>
            <a:blip r:embed="rId3">
              <a:alphaModFix amt="15000"/>
            </a:blip>
            <a:srcRect/>
            <a:stretch>
              <a:fillRect/>
            </a:stretch>
          </p:blipFill>
          <p:spPr>
            <a:xfrm>
              <a:off x="0" y="0"/>
              <a:ext cx="3065342" cy="1532671"/>
            </a:xfrm>
            <a:prstGeom prst="rect">
              <a:avLst/>
            </a:prstGeom>
          </p:spPr>
        </p:pic>
        <p:pic>
          <p:nvPicPr>
            <p:cNvPr id="9" name="Picture 9"/>
            <p:cNvPicPr>
              <a:picLocks noChangeAspect="1"/>
            </p:cNvPicPr>
            <p:nvPr/>
          </p:nvPicPr>
          <p:blipFill>
            <a:blip r:embed="rId3">
              <a:alphaModFix amt="15000"/>
            </a:blip>
            <a:srcRect/>
            <a:stretch>
              <a:fillRect/>
            </a:stretch>
          </p:blipFill>
          <p:spPr>
            <a:xfrm>
              <a:off x="3065342" y="0"/>
              <a:ext cx="3065342" cy="1532671"/>
            </a:xfrm>
            <a:prstGeom prst="rect">
              <a:avLst/>
            </a:prstGeom>
          </p:spPr>
        </p:pic>
        <p:pic>
          <p:nvPicPr>
            <p:cNvPr id="10" name="Picture 10"/>
            <p:cNvPicPr>
              <a:picLocks noChangeAspect="1"/>
            </p:cNvPicPr>
            <p:nvPr/>
          </p:nvPicPr>
          <p:blipFill>
            <a:blip r:embed="rId3">
              <a:alphaModFix amt="15000"/>
            </a:blip>
            <a:srcRect/>
            <a:stretch>
              <a:fillRect/>
            </a:stretch>
          </p:blipFill>
          <p:spPr>
            <a:xfrm>
              <a:off x="6102663" y="0"/>
              <a:ext cx="3065342" cy="1532671"/>
            </a:xfrm>
            <a:prstGeom prst="rect">
              <a:avLst/>
            </a:prstGeom>
          </p:spPr>
        </p:pic>
        <p:pic>
          <p:nvPicPr>
            <p:cNvPr id="11" name="Picture 11"/>
            <p:cNvPicPr>
              <a:picLocks noChangeAspect="1"/>
            </p:cNvPicPr>
            <p:nvPr/>
          </p:nvPicPr>
          <p:blipFill>
            <a:blip r:embed="rId4">
              <a:alphaModFix amt="15000"/>
            </a:blip>
            <a:srcRect/>
            <a:stretch>
              <a:fillRect/>
            </a:stretch>
          </p:blipFill>
          <p:spPr>
            <a:xfrm>
              <a:off x="9168005" y="0"/>
              <a:ext cx="3065342" cy="1532671"/>
            </a:xfrm>
            <a:prstGeom prst="rect">
              <a:avLst/>
            </a:prstGeom>
          </p:spPr>
        </p:pic>
      </p:gr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42474" r="629" b="32370"/>
          <a:stretch>
            <a:fillRect/>
          </a:stretch>
        </p:blipFill>
        <p:spPr>
          <a:xfrm rot="-10800000">
            <a:off x="3995006" y="3906844"/>
            <a:ext cx="10235969" cy="2591194"/>
          </a:xfrm>
          <a:prstGeom prst="rect">
            <a:avLst/>
          </a:prstGeom>
        </p:spPr>
      </p:pic>
      <p:pic>
        <p:nvPicPr>
          <p:cNvPr id="13" name="Picture 13"/>
          <p:cNvPicPr>
            <a:picLocks noChangeAspect="1"/>
          </p:cNvPicPr>
          <p:nvPr/>
        </p:nvPicPr>
        <p:blipFill>
          <a:blip r:embed="rId7"/>
          <a:srcRect/>
          <a:stretch>
            <a:fillRect/>
          </a:stretch>
        </p:blipFill>
        <p:spPr>
          <a:xfrm>
            <a:off x="9445328" y="2372444"/>
            <a:ext cx="7334076" cy="5659993"/>
          </a:xfrm>
          <a:prstGeom prst="rect">
            <a:avLst/>
          </a:prstGeom>
        </p:spPr>
      </p:pic>
      <p:sp>
        <p:nvSpPr>
          <p:cNvPr id="14" name="TextBox 14"/>
          <p:cNvSpPr txBox="1"/>
          <p:nvPr/>
        </p:nvSpPr>
        <p:spPr>
          <a:xfrm>
            <a:off x="2876398" y="4335666"/>
            <a:ext cx="10235969" cy="1442703"/>
          </a:xfrm>
          <a:prstGeom prst="rect">
            <a:avLst/>
          </a:prstGeom>
        </p:spPr>
        <p:txBody>
          <a:bodyPr lIns="0" tIns="0" rIns="0" bIns="0" rtlCol="0" anchor="t">
            <a:spAutoFit/>
          </a:bodyPr>
          <a:lstStyle/>
          <a:p>
            <a:pPr algn="ctr">
              <a:lnSpc>
                <a:spcPts val="12599"/>
              </a:lnSpc>
            </a:pPr>
            <a:r>
              <a:rPr lang="en-US" sz="9000" dirty="0">
                <a:solidFill>
                  <a:srgbClr val="F3EEDE"/>
                </a:solidFill>
                <a:latin typeface="Barlow Bold Bold"/>
              </a:rPr>
              <a:t>TAG 3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D5974"/>
        </a:solidFill>
        <a:effectLst/>
      </p:bgPr>
    </p:bg>
    <p:spTree>
      <p:nvGrpSpPr>
        <p:cNvPr id="1" name=""/>
        <p:cNvGrpSpPr/>
        <p:nvPr/>
      </p:nvGrpSpPr>
      <p:grpSpPr>
        <a:xfrm>
          <a:off x="0" y="0"/>
          <a:ext cx="0" cy="0"/>
          <a:chOff x="0" y="0"/>
          <a:chExt cx="0" cy="0"/>
        </a:xfrm>
      </p:grpSpPr>
      <p:grpSp>
        <p:nvGrpSpPr>
          <p:cNvPr id="2" name="Group 2"/>
          <p:cNvGrpSpPr/>
          <p:nvPr/>
        </p:nvGrpSpPr>
        <p:grpSpPr>
          <a:xfrm>
            <a:off x="6860035" y="2340064"/>
            <a:ext cx="9123792" cy="4661347"/>
            <a:chOff x="0" y="0"/>
            <a:chExt cx="3086320" cy="1576801"/>
          </a:xfrm>
        </p:grpSpPr>
        <p:sp>
          <p:nvSpPr>
            <p:cNvPr id="3" name="Freeform 3"/>
            <p:cNvSpPr/>
            <p:nvPr/>
          </p:nvSpPr>
          <p:spPr>
            <a:xfrm>
              <a:off x="0" y="0"/>
              <a:ext cx="3086320" cy="1576802"/>
            </a:xfrm>
            <a:custGeom>
              <a:avLst/>
              <a:gdLst/>
              <a:ahLst/>
              <a:cxnLst/>
              <a:rect l="l" t="t" r="r" b="b"/>
              <a:pathLst>
                <a:path w="3086320" h="1576802">
                  <a:moveTo>
                    <a:pt x="2961860" y="1576801"/>
                  </a:moveTo>
                  <a:lnTo>
                    <a:pt x="124460" y="1576801"/>
                  </a:lnTo>
                  <a:cubicBezTo>
                    <a:pt x="55880" y="1576801"/>
                    <a:pt x="0" y="1520921"/>
                    <a:pt x="0" y="1452341"/>
                  </a:cubicBezTo>
                  <a:lnTo>
                    <a:pt x="0" y="124460"/>
                  </a:lnTo>
                  <a:cubicBezTo>
                    <a:pt x="0" y="55880"/>
                    <a:pt x="55880" y="0"/>
                    <a:pt x="124460" y="0"/>
                  </a:cubicBezTo>
                  <a:lnTo>
                    <a:pt x="2961860" y="0"/>
                  </a:lnTo>
                  <a:cubicBezTo>
                    <a:pt x="3030440" y="0"/>
                    <a:pt x="3086320" y="55880"/>
                    <a:pt x="3086320" y="124460"/>
                  </a:cubicBezTo>
                  <a:lnTo>
                    <a:pt x="3086320" y="1452341"/>
                  </a:lnTo>
                  <a:cubicBezTo>
                    <a:pt x="3086320" y="1520922"/>
                    <a:pt x="3030440" y="1576802"/>
                    <a:pt x="2961860" y="1576802"/>
                  </a:cubicBezTo>
                  <a:close/>
                </a:path>
              </a:pathLst>
            </a:custGeom>
            <a:solidFill>
              <a:srgbClr val="FFFFFF"/>
            </a:solidFill>
          </p:spPr>
        </p:sp>
      </p:grpSp>
      <p:grpSp>
        <p:nvGrpSpPr>
          <p:cNvPr id="4" name="Group 4"/>
          <p:cNvGrpSpPr/>
          <p:nvPr/>
        </p:nvGrpSpPr>
        <p:grpSpPr>
          <a:xfrm>
            <a:off x="15429070" y="8400219"/>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FF6E79"/>
              </a:solidFill>
            </p:spPr>
          </p:sp>
        </p:grpSp>
        <p:grpSp>
          <p:nvGrpSpPr>
            <p:cNvPr id="7" name="Group 7"/>
            <p:cNvGrpSpPr/>
            <p:nvPr/>
          </p:nvGrpSpPr>
          <p:grpSpPr>
            <a:xfrm>
              <a:off x="764557" y="409093"/>
              <a:ext cx="911193" cy="325922"/>
              <a:chOff x="0" y="0"/>
              <a:chExt cx="1200098" cy="429260"/>
            </a:xfrm>
          </p:grpSpPr>
          <p:sp>
            <p:nvSpPr>
              <p:cNvPr id="8" name="Freeform 8"/>
              <p:cNvSpPr/>
              <p:nvPr/>
            </p:nvSpPr>
            <p:spPr>
              <a:xfrm>
                <a:off x="0" y="-5080"/>
                <a:ext cx="1200099" cy="434340"/>
              </a:xfrm>
              <a:custGeom>
                <a:avLst/>
                <a:gdLst/>
                <a:ahLst/>
                <a:cxnLst/>
                <a:rect l="l" t="t" r="r" b="b"/>
                <a:pathLst>
                  <a:path w="1200099" h="434340">
                    <a:moveTo>
                      <a:pt x="1182319" y="187960"/>
                    </a:moveTo>
                    <a:lnTo>
                      <a:pt x="920698" y="11430"/>
                    </a:lnTo>
                    <a:cubicBezTo>
                      <a:pt x="902918" y="0"/>
                      <a:pt x="880058" y="3810"/>
                      <a:pt x="867358" y="21590"/>
                    </a:cubicBezTo>
                    <a:cubicBezTo>
                      <a:pt x="855928" y="39370"/>
                      <a:pt x="859738" y="62230"/>
                      <a:pt x="877518" y="74930"/>
                    </a:cubicBezTo>
                    <a:lnTo>
                      <a:pt x="1036268" y="181610"/>
                    </a:lnTo>
                    <a:lnTo>
                      <a:pt x="0" y="181610"/>
                    </a:lnTo>
                    <a:lnTo>
                      <a:pt x="0" y="257810"/>
                    </a:lnTo>
                    <a:lnTo>
                      <a:pt x="1036269" y="257810"/>
                    </a:lnTo>
                    <a:lnTo>
                      <a:pt x="877519" y="364490"/>
                    </a:lnTo>
                    <a:cubicBezTo>
                      <a:pt x="859739" y="375920"/>
                      <a:pt x="855928" y="400050"/>
                      <a:pt x="867358" y="417830"/>
                    </a:cubicBezTo>
                    <a:cubicBezTo>
                      <a:pt x="874978" y="429260"/>
                      <a:pt x="886408" y="434340"/>
                      <a:pt x="899108" y="434340"/>
                    </a:cubicBezTo>
                    <a:cubicBezTo>
                      <a:pt x="906728" y="434340"/>
                      <a:pt x="914349" y="431800"/>
                      <a:pt x="920699" y="427990"/>
                    </a:cubicBezTo>
                    <a:lnTo>
                      <a:pt x="1183589" y="251460"/>
                    </a:lnTo>
                    <a:cubicBezTo>
                      <a:pt x="1193749" y="243840"/>
                      <a:pt x="1200099" y="232410"/>
                      <a:pt x="1200099" y="219710"/>
                    </a:cubicBezTo>
                    <a:cubicBezTo>
                      <a:pt x="1200099" y="207010"/>
                      <a:pt x="1193749" y="195580"/>
                      <a:pt x="1182319" y="187960"/>
                    </a:cubicBezTo>
                    <a:close/>
                  </a:path>
                </a:pathLst>
              </a:custGeom>
              <a:solidFill>
                <a:srgbClr val="FFFFFF"/>
              </a:solidFill>
            </p:spPr>
          </p:sp>
        </p:grpSp>
      </p:grpSp>
      <p:pic>
        <p:nvPicPr>
          <p:cNvPr id="9" name="Picture 9"/>
          <p:cNvPicPr>
            <a:picLocks noChangeAspect="1"/>
          </p:cNvPicPr>
          <p:nvPr/>
        </p:nvPicPr>
        <p:blipFill>
          <a:blip r:embed="rId3"/>
          <a:srcRect/>
          <a:stretch>
            <a:fillRect/>
          </a:stretch>
        </p:blipFill>
        <p:spPr>
          <a:xfrm>
            <a:off x="302063" y="158326"/>
            <a:ext cx="2708339" cy="2090131"/>
          </a:xfrm>
          <a:prstGeom prst="rect">
            <a:avLst/>
          </a:prstGeom>
        </p:spPr>
      </p:pic>
      <p:sp>
        <p:nvSpPr>
          <p:cNvPr id="10" name="TextBox 10"/>
          <p:cNvSpPr txBox="1"/>
          <p:nvPr/>
        </p:nvSpPr>
        <p:spPr>
          <a:xfrm>
            <a:off x="6765465" y="2573550"/>
            <a:ext cx="9314863" cy="3424014"/>
          </a:xfrm>
          <a:prstGeom prst="rect">
            <a:avLst/>
          </a:prstGeom>
        </p:spPr>
        <p:txBody>
          <a:bodyPr lIns="0" tIns="0" rIns="0" bIns="0" rtlCol="0" anchor="t">
            <a:spAutoFit/>
          </a:bodyPr>
          <a:lstStyle/>
          <a:p>
            <a:pPr algn="ctr">
              <a:lnSpc>
                <a:spcPts val="8904"/>
              </a:lnSpc>
            </a:pPr>
            <a:r>
              <a:rPr lang="en-US" sz="7420" dirty="0">
                <a:solidFill>
                  <a:srgbClr val="FF6E79"/>
                </a:solidFill>
                <a:latin typeface="Barlow Bold"/>
              </a:rPr>
              <a:t> </a:t>
            </a:r>
            <a:endParaRPr lang="de-DE" sz="7420" dirty="0">
              <a:solidFill>
                <a:srgbClr val="FF6E79"/>
              </a:solidFill>
              <a:latin typeface="Barlow Bold"/>
            </a:endParaRPr>
          </a:p>
          <a:p>
            <a:pPr algn="ctr">
              <a:lnSpc>
                <a:spcPts val="8904"/>
              </a:lnSpc>
            </a:pPr>
            <a:r>
              <a:rPr lang="de-DE" sz="7420" dirty="0">
                <a:solidFill>
                  <a:srgbClr val="FF6E79"/>
                </a:solidFill>
                <a:latin typeface="Barlow Bold"/>
              </a:rPr>
              <a:t>Anwendung der Kenntnisse</a:t>
            </a:r>
            <a:endParaRPr lang="en-US" sz="7420" dirty="0">
              <a:solidFill>
                <a:srgbClr val="FF6E79"/>
              </a:solidFill>
              <a:latin typeface="Barlow Bold"/>
            </a:endParaRPr>
          </a:p>
        </p:txBody>
      </p:sp>
      <p:sp>
        <p:nvSpPr>
          <p:cNvPr id="11" name="TextBox 11"/>
          <p:cNvSpPr txBox="1"/>
          <p:nvPr/>
        </p:nvSpPr>
        <p:spPr>
          <a:xfrm>
            <a:off x="6812408" y="3799011"/>
            <a:ext cx="9314863" cy="2282676"/>
          </a:xfrm>
          <a:prstGeom prst="rect">
            <a:avLst/>
          </a:prstGeom>
        </p:spPr>
        <p:txBody>
          <a:bodyPr lIns="0" tIns="0" rIns="0" bIns="0" rtlCol="0" anchor="t">
            <a:spAutoFit/>
          </a:bodyPr>
          <a:lstStyle/>
          <a:p>
            <a:pPr algn="ctr">
              <a:lnSpc>
                <a:spcPts val="8904"/>
              </a:lnSpc>
            </a:pPr>
            <a:r>
              <a:rPr lang="de-DE" sz="7420" dirty="0" smtClean="0">
                <a:solidFill>
                  <a:srgbClr val="2D5974"/>
                </a:solidFill>
                <a:latin typeface="Barlow Bold"/>
              </a:rPr>
              <a:t>Anwendung </a:t>
            </a:r>
            <a:r>
              <a:rPr lang="de-DE" sz="7420" dirty="0">
                <a:solidFill>
                  <a:srgbClr val="2D5974"/>
                </a:solidFill>
                <a:latin typeface="Barlow Bold"/>
              </a:rPr>
              <a:t>der Kenntnisse</a:t>
            </a:r>
            <a:endParaRPr lang="en-US" sz="7420" dirty="0">
              <a:solidFill>
                <a:srgbClr val="2D5974"/>
              </a:solidFill>
              <a:latin typeface="Barlow Bold"/>
            </a:endParaRPr>
          </a:p>
        </p:txBody>
      </p:sp>
      <p:pic>
        <p:nvPicPr>
          <p:cNvPr id="12" name="Picture 12"/>
          <p:cNvPicPr>
            <a:picLocks noChangeAspect="1"/>
          </p:cNvPicPr>
          <p:nvPr/>
        </p:nvPicPr>
        <p:blipFill>
          <a:blip r:embed="rId4"/>
          <a:srcRect/>
          <a:stretch>
            <a:fillRect/>
          </a:stretch>
        </p:blipFill>
        <p:spPr>
          <a:xfrm>
            <a:off x="5245997" y="3402110"/>
            <a:ext cx="3127651" cy="4595264"/>
          </a:xfrm>
          <a:prstGeom prst="rect">
            <a:avLst/>
          </a:prstGeom>
        </p:spPr>
      </p:pic>
      <p:pic>
        <p:nvPicPr>
          <p:cNvPr id="13" name="Picture 13"/>
          <p:cNvPicPr>
            <a:picLocks noChangeAspect="1"/>
          </p:cNvPicPr>
          <p:nvPr/>
        </p:nvPicPr>
        <p:blipFill>
          <a:blip r:embed="rId5"/>
          <a:srcRect/>
          <a:stretch>
            <a:fillRect/>
          </a:stretch>
        </p:blipFill>
        <p:spPr>
          <a:xfrm>
            <a:off x="1676400" y="3840104"/>
            <a:ext cx="3690077" cy="57210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509891" y="343310"/>
            <a:ext cx="17268217" cy="2104150"/>
            <a:chOff x="0" y="0"/>
            <a:chExt cx="4883953" cy="896742"/>
          </a:xfrm>
        </p:grpSpPr>
        <p:sp>
          <p:nvSpPr>
            <p:cNvPr id="3" name="Freeform 3"/>
            <p:cNvSpPr/>
            <p:nvPr/>
          </p:nvSpPr>
          <p:spPr>
            <a:xfrm>
              <a:off x="0" y="0"/>
              <a:ext cx="4883953" cy="896742"/>
            </a:xfrm>
            <a:custGeom>
              <a:avLst/>
              <a:gdLst/>
              <a:ahLst/>
              <a:cxnLst/>
              <a:rect l="l" t="t" r="r" b="b"/>
              <a:pathLst>
                <a:path w="4883953" h="896742">
                  <a:moveTo>
                    <a:pt x="4759492" y="896741"/>
                  </a:moveTo>
                  <a:lnTo>
                    <a:pt x="124460" y="896741"/>
                  </a:lnTo>
                  <a:cubicBezTo>
                    <a:pt x="55880" y="896741"/>
                    <a:pt x="0" y="840861"/>
                    <a:pt x="0" y="772281"/>
                  </a:cubicBezTo>
                  <a:lnTo>
                    <a:pt x="0" y="124460"/>
                  </a:lnTo>
                  <a:cubicBezTo>
                    <a:pt x="0" y="55880"/>
                    <a:pt x="55880" y="0"/>
                    <a:pt x="124460" y="0"/>
                  </a:cubicBezTo>
                  <a:lnTo>
                    <a:pt x="4759493" y="0"/>
                  </a:lnTo>
                  <a:cubicBezTo>
                    <a:pt x="4828073" y="0"/>
                    <a:pt x="4883953" y="55880"/>
                    <a:pt x="4883953" y="124460"/>
                  </a:cubicBezTo>
                  <a:lnTo>
                    <a:pt x="4883953" y="772282"/>
                  </a:lnTo>
                  <a:cubicBezTo>
                    <a:pt x="4883953" y="840862"/>
                    <a:pt x="4828073" y="896742"/>
                    <a:pt x="4759493" y="896742"/>
                  </a:cubicBezTo>
                  <a:close/>
                </a:path>
              </a:pathLst>
            </a:custGeom>
            <a:solidFill>
              <a:srgbClr val="FFFFFF"/>
            </a:solidFill>
          </p:spPr>
        </p:sp>
      </p:grpSp>
      <p:sp>
        <p:nvSpPr>
          <p:cNvPr id="4" name="TextBox 4"/>
          <p:cNvSpPr txBox="1"/>
          <p:nvPr/>
        </p:nvSpPr>
        <p:spPr>
          <a:xfrm>
            <a:off x="1066800" y="3529244"/>
            <a:ext cx="16506867" cy="6260688"/>
          </a:xfrm>
          <a:prstGeom prst="rect">
            <a:avLst/>
          </a:prstGeom>
        </p:spPr>
        <p:txBody>
          <a:bodyPr wrap="square" lIns="0" tIns="0" rIns="0" bIns="0" rtlCol="0" anchor="t">
            <a:spAutoFit/>
          </a:bodyPr>
          <a:lstStyle/>
          <a:p>
            <a:pPr marL="0" marR="0" lvl="0" indent="0" algn="just" defTabSz="914400" rtl="0" eaLnBrk="1" fontAlgn="auto" latinLnBrk="0" hangingPunct="1">
              <a:lnSpc>
                <a:spcPts val="3383"/>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59382"/>
                </a:solidFill>
                <a:effectLst/>
                <a:uLnTx/>
                <a:uFillTx/>
                <a:latin typeface="Arimo Bold" panose="020B0604020202020204" charset="0"/>
                <a:ea typeface="Arimo Bold" panose="020B0604020202020204" charset="0"/>
                <a:cs typeface="Arimo Bold" panose="020B0604020202020204" charset="0"/>
              </a:rPr>
              <a:t>REALISIEREN </a:t>
            </a:r>
            <a:r>
              <a:rPr kumimoji="0" lang="de-DE" sz="2800" b="0" i="0" u="none" strike="noStrike" kern="1200" cap="none" spc="0" normalizeH="0" baseline="0" noProof="0" dirty="0">
                <a:ln>
                  <a:noFill/>
                </a:ln>
                <a:solidFill>
                  <a:srgbClr val="F9FCED"/>
                </a:solidFill>
                <a:effectLst/>
                <a:uLnTx/>
                <a:uFillTx/>
                <a:latin typeface="Arimo Bold" panose="020B0604020202020204" charset="0"/>
                <a:ea typeface="Arimo Bold" panose="020B0604020202020204" charset="0"/>
                <a:cs typeface="Arimo Bold" panose="020B0604020202020204" charset="0"/>
              </a:rPr>
              <a:t>Sämtliche Personen innerhalb einer Organisation oder eines Systems können grundsätzlich realisieren, was Trauma ist und wie es sich auf </a:t>
            </a:r>
            <a:r>
              <a:rPr kumimoji="0" lang="de-DE" sz="2800" b="0" i="0" u="none" strike="noStrike" kern="1200" cap="none" spc="0" normalizeH="0" baseline="0" noProof="0" dirty="0">
                <a:ln>
                  <a:noFill/>
                </a:ln>
                <a:solidFill>
                  <a:srgbClr val="F59382"/>
                </a:solidFill>
                <a:effectLst/>
                <a:uLnTx/>
                <a:uFillTx/>
                <a:latin typeface="Arimo Bold" panose="020B0604020202020204" charset="0"/>
                <a:ea typeface="Arimo Bold" panose="020B0604020202020204" charset="0"/>
                <a:cs typeface="Arimo Bold" panose="020B0604020202020204" charset="0"/>
              </a:rPr>
              <a:t>Familien, Gruppen, Organisationen, Communities und Individuen auswirkt</a:t>
            </a:r>
            <a:r>
              <a:rPr kumimoji="0" lang="de-DE" sz="2800" b="0" i="0" u="none" strike="noStrike" kern="1200" cap="none" spc="0" normalizeH="0" baseline="0" noProof="0" dirty="0">
                <a:ln>
                  <a:noFill/>
                </a:ln>
                <a:solidFill>
                  <a:srgbClr val="F9FCED"/>
                </a:solidFill>
                <a:effectLst/>
                <a:uLnTx/>
                <a:uFillTx/>
                <a:latin typeface="Arimo Bold" panose="020B0604020202020204" charset="0"/>
                <a:ea typeface="Arimo Bold" panose="020B0604020202020204" charset="0"/>
                <a:cs typeface="Arimo Bold" panose="020B0604020202020204" charset="0"/>
              </a:rPr>
              <a:t>. </a:t>
            </a:r>
            <a:r>
              <a:rPr kumimoji="0" lang="de-DE" sz="2800" b="0" i="0" u="none" strike="noStrike" kern="1200" cap="none" spc="0" normalizeH="0" baseline="0" noProof="0" dirty="0" smtClean="0">
                <a:ln>
                  <a:noFill/>
                </a:ln>
                <a:solidFill>
                  <a:srgbClr val="F9FCED"/>
                </a:solidFill>
                <a:effectLst/>
                <a:uLnTx/>
                <a:uFillTx/>
                <a:latin typeface="Arimo Bold" panose="020B0604020202020204" charset="0"/>
                <a:ea typeface="Arimo Bold" panose="020B0604020202020204" charset="0"/>
                <a:cs typeface="Arimo Bold" panose="020B0604020202020204" charset="0"/>
              </a:rPr>
              <a:t>Verhaltensweisen von Klient*innen werden als Anpassungs-und Überlebensstrategien verstanden.  </a:t>
            </a:r>
          </a:p>
          <a:p>
            <a:pPr marL="0" marR="0" lvl="0" indent="0" algn="just" defTabSz="914400" rtl="0" eaLnBrk="1" fontAlgn="auto" latinLnBrk="0" hangingPunct="1">
              <a:lnSpc>
                <a:spcPts val="3383"/>
              </a:lnSpc>
              <a:spcBef>
                <a:spcPts val="0"/>
              </a:spcBef>
              <a:spcAft>
                <a:spcPts val="0"/>
              </a:spcAft>
              <a:buClrTx/>
              <a:buSzTx/>
              <a:buFontTx/>
              <a:buNone/>
              <a:tabLst/>
              <a:defRPr/>
            </a:pPr>
            <a:endParaRPr kumimoji="0" lang="de-DE" sz="2800" b="0" i="0" u="none" strike="noStrike" kern="1200" cap="none" spc="0" normalizeH="0" baseline="0" noProof="0" dirty="0" smtClean="0">
              <a:ln>
                <a:noFill/>
              </a:ln>
              <a:solidFill>
                <a:srgbClr val="F9FCED"/>
              </a:solidFill>
              <a:effectLst/>
              <a:uLnTx/>
              <a:uFillTx/>
              <a:latin typeface="Arimo Bold" panose="020B0604020202020204" charset="0"/>
              <a:ea typeface="Arimo Bold" panose="020B0604020202020204" charset="0"/>
              <a:cs typeface="Arimo Bold" panose="020B0604020202020204" charset="0"/>
            </a:endParaRPr>
          </a:p>
          <a:p>
            <a:pPr marL="0" marR="0" lvl="0" indent="0" algn="just" defTabSz="914400" rtl="0" eaLnBrk="1" fontAlgn="auto" latinLnBrk="0" hangingPunct="1">
              <a:lnSpc>
                <a:spcPts val="3383"/>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59382"/>
                </a:solidFill>
                <a:effectLst/>
                <a:uLnTx/>
                <a:uFillTx/>
                <a:latin typeface="Arimo Bold" panose="020B0604020202020204" charset="0"/>
                <a:ea typeface="Arimo Bold" panose="020B0604020202020204" charset="0"/>
                <a:cs typeface="Arimo Bold" panose="020B0604020202020204" charset="0"/>
              </a:rPr>
              <a:t>REGISTRIEREN</a:t>
            </a:r>
            <a:r>
              <a:rPr kumimoji="0" lang="en-US" sz="2800" b="0" i="0" u="none" strike="noStrike" kern="1200" cap="none" spc="0" normalizeH="0" baseline="0" noProof="0" dirty="0" smtClean="0">
                <a:ln>
                  <a:noFill/>
                </a:ln>
                <a:solidFill>
                  <a:srgbClr val="F9FCED"/>
                </a:solidFill>
                <a:effectLst/>
                <a:uLnTx/>
                <a:uFillTx/>
                <a:latin typeface="Arimo Bold" panose="020B0604020202020204" charset="0"/>
                <a:ea typeface="Arimo Bold" panose="020B0604020202020204" charset="0"/>
                <a:cs typeface="Arimo Bold" panose="020B0604020202020204" charset="0"/>
              </a:rPr>
              <a:t> </a:t>
            </a:r>
            <a:r>
              <a:rPr kumimoji="0" lang="de-DE" sz="2800" b="0" i="0" u="none" strike="noStrike" kern="1200" cap="none" spc="0" normalizeH="0" baseline="0" noProof="0" dirty="0">
                <a:ln>
                  <a:noFill/>
                </a:ln>
                <a:solidFill>
                  <a:srgbClr val="F9FCED"/>
                </a:solidFill>
                <a:effectLst/>
                <a:uLnTx/>
                <a:uFillTx/>
                <a:latin typeface="Arimo Bold" panose="020B0604020202020204" charset="0"/>
                <a:ea typeface="Arimo Bold" panose="020B0604020202020204" charset="0"/>
                <a:cs typeface="Arimo Bold" panose="020B0604020202020204" charset="0"/>
              </a:rPr>
              <a:t>Sämtliche Personen innerhalb einer Organisation oder eines Systems können </a:t>
            </a:r>
            <a:r>
              <a:rPr kumimoji="0" lang="de-DE" sz="2800" b="0" i="0" u="none" strike="noStrike" kern="1200" cap="none" spc="0" normalizeH="0" baseline="0" noProof="0" dirty="0" smtClean="0">
                <a:ln>
                  <a:noFill/>
                </a:ln>
                <a:solidFill>
                  <a:srgbClr val="F9FCED"/>
                </a:solidFill>
                <a:effectLst/>
                <a:uLnTx/>
                <a:uFillTx/>
                <a:latin typeface="Arimo Bold" panose="020B0604020202020204" charset="0"/>
                <a:ea typeface="Arimo Bold" panose="020B0604020202020204" charset="0"/>
                <a:cs typeface="Arimo Bold" panose="020B0604020202020204" charset="0"/>
              </a:rPr>
              <a:t>mögliche  </a:t>
            </a:r>
            <a:r>
              <a:rPr kumimoji="0" lang="de-DE" sz="2800" b="0" i="0" u="none" strike="noStrike" kern="1200" cap="none" spc="0" normalizeH="0" baseline="0" noProof="0" dirty="0">
                <a:ln>
                  <a:noFill/>
                </a:ln>
                <a:solidFill>
                  <a:srgbClr val="F59382"/>
                </a:solidFill>
                <a:effectLst/>
                <a:uLnTx/>
                <a:uFillTx/>
                <a:latin typeface="Arimo Bold" panose="020B0604020202020204" charset="0"/>
                <a:ea typeface="Arimo Bold" panose="020B0604020202020204" charset="0"/>
                <a:cs typeface="Arimo Bold" panose="020B0604020202020204" charset="0"/>
              </a:rPr>
              <a:t>Anzeichen eines Traumas </a:t>
            </a:r>
            <a:r>
              <a:rPr kumimoji="0" lang="de-DE" sz="2800" b="0" i="0" u="none" strike="noStrike" kern="1200" cap="none" spc="0" normalizeH="0" baseline="0" noProof="0" dirty="0" smtClean="0">
                <a:ln>
                  <a:noFill/>
                </a:ln>
                <a:solidFill>
                  <a:srgbClr val="F59382"/>
                </a:solidFill>
                <a:effectLst/>
                <a:uLnTx/>
                <a:uFillTx/>
                <a:latin typeface="Arimo Bold" panose="020B0604020202020204" charset="0"/>
                <a:ea typeface="Arimo Bold" panose="020B0604020202020204" charset="0"/>
                <a:cs typeface="Arimo Bold" panose="020B0604020202020204" charset="0"/>
              </a:rPr>
              <a:t>erkennen.</a:t>
            </a:r>
          </a:p>
          <a:p>
            <a:pPr marL="0" marR="0" lvl="0" indent="0" algn="just" defTabSz="914400" rtl="0" eaLnBrk="1" fontAlgn="auto" latinLnBrk="0" hangingPunct="1">
              <a:lnSpc>
                <a:spcPts val="3383"/>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DD7373"/>
              </a:solidFill>
              <a:effectLst/>
              <a:uLnTx/>
              <a:uFillTx/>
              <a:latin typeface="Arimo Bold" panose="020B0604020202020204" charset="0"/>
              <a:ea typeface="Arimo Bold" panose="020B0604020202020204" charset="0"/>
              <a:cs typeface="Arimo Bold" panose="020B0604020202020204" charset="0"/>
            </a:endParaRPr>
          </a:p>
          <a:p>
            <a:pPr marL="0" marR="0" lvl="0" indent="0" algn="just" defTabSz="914400" rtl="0" eaLnBrk="1" fontAlgn="auto" latinLnBrk="0" hangingPunct="1">
              <a:lnSpc>
                <a:spcPts val="3383"/>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59382"/>
                </a:solidFill>
                <a:effectLst/>
                <a:uLnTx/>
                <a:uFillTx/>
                <a:latin typeface="Arimo Bold" panose="020B0604020202020204" charset="0"/>
                <a:ea typeface="Arimo Bold" panose="020B0604020202020204" charset="0"/>
                <a:cs typeface="Arimo Bold" panose="020B0604020202020204" charset="0"/>
              </a:rPr>
              <a:t>REAGIEREN</a:t>
            </a:r>
            <a:r>
              <a:rPr kumimoji="0" lang="en-US" sz="2800" b="0" i="0" u="none" strike="noStrike" kern="1200" cap="none" spc="0" normalizeH="0" baseline="0" noProof="0" dirty="0">
                <a:ln>
                  <a:noFill/>
                </a:ln>
                <a:solidFill>
                  <a:srgbClr val="F9FCED"/>
                </a:solidFill>
                <a:effectLst/>
                <a:uLnTx/>
                <a:uFillTx/>
                <a:latin typeface="Arimo Bold" panose="020B0604020202020204" charset="0"/>
                <a:ea typeface="Arimo Bold" panose="020B0604020202020204" charset="0"/>
                <a:cs typeface="Arimo Bold" panose="020B0604020202020204" charset="0"/>
              </a:rPr>
              <a:t> </a:t>
            </a:r>
            <a:r>
              <a:rPr kumimoji="0" lang="de-DE" sz="2800" b="0" i="0" u="none" strike="noStrike" kern="1200" cap="none" spc="0" normalizeH="0" baseline="0" noProof="0" dirty="0">
                <a:ln>
                  <a:noFill/>
                </a:ln>
                <a:solidFill>
                  <a:srgbClr val="F9FCED"/>
                </a:solidFill>
                <a:effectLst/>
                <a:uLnTx/>
                <a:uFillTx/>
                <a:latin typeface="Arimo Bold" panose="020B0604020202020204" charset="0"/>
                <a:ea typeface="Arimo Bold" panose="020B0604020202020204" charset="0"/>
                <a:cs typeface="Arimo Bold" panose="020B0604020202020204" charset="0"/>
              </a:rPr>
              <a:t>Das Programm, die Organisation oder das System reagiert darauf, indem es die Prinzipien eines </a:t>
            </a:r>
            <a:r>
              <a:rPr kumimoji="0" lang="de-DE" sz="2800" b="0" i="0" u="none" strike="noStrike" kern="1200" cap="none" spc="0" normalizeH="0" baseline="0" noProof="0" dirty="0">
                <a:ln>
                  <a:noFill/>
                </a:ln>
                <a:solidFill>
                  <a:srgbClr val="F59382"/>
                </a:solidFill>
                <a:effectLst/>
                <a:uLnTx/>
                <a:uFillTx/>
                <a:latin typeface="Arimo Bold" panose="020B0604020202020204" charset="0"/>
                <a:ea typeface="Arimo Bold" panose="020B0604020202020204" charset="0"/>
                <a:cs typeface="Arimo Bold" panose="020B0604020202020204" charset="0"/>
              </a:rPr>
              <a:t>traumainformierten Ansatzes auf alle Funktionsbereiche </a:t>
            </a:r>
            <a:r>
              <a:rPr kumimoji="0" lang="de-DE" sz="2800" b="0" i="0" u="none" strike="noStrike" kern="1200" cap="none" spc="0" normalizeH="0" baseline="0" noProof="0" dirty="0">
                <a:ln>
                  <a:noFill/>
                </a:ln>
                <a:solidFill>
                  <a:srgbClr val="F9FCED"/>
                </a:solidFill>
                <a:effectLst/>
                <a:uLnTx/>
                <a:uFillTx/>
                <a:latin typeface="Arimo Bold" panose="020B0604020202020204" charset="0"/>
                <a:ea typeface="Arimo Bold" panose="020B0604020202020204" charset="0"/>
                <a:cs typeface="Arimo Bold" panose="020B0604020202020204" charset="0"/>
              </a:rPr>
              <a:t>anwendet, einschließlich Personal, Leitung, Richtlinien, Handbücher und </a:t>
            </a:r>
            <a:r>
              <a:rPr kumimoji="0" lang="de-DE" sz="2800" b="0" i="0" u="none" strike="noStrike" kern="1200" cap="none" spc="0" normalizeH="0" baseline="0" noProof="0" dirty="0" smtClean="0">
                <a:ln>
                  <a:noFill/>
                </a:ln>
                <a:solidFill>
                  <a:srgbClr val="F9FCED"/>
                </a:solidFill>
                <a:effectLst/>
                <a:uLnTx/>
                <a:uFillTx/>
                <a:latin typeface="Arimo Bold" panose="020B0604020202020204" charset="0"/>
                <a:ea typeface="Arimo Bold" panose="020B0604020202020204" charset="0"/>
                <a:cs typeface="Arimo Bold" panose="020B0604020202020204" charset="0"/>
              </a:rPr>
              <a:t>Organisationskultur</a:t>
            </a:r>
          </a:p>
          <a:p>
            <a:pPr marL="0" marR="0" lvl="0" indent="0" algn="just" defTabSz="914400" rtl="0" eaLnBrk="1" fontAlgn="auto" latinLnBrk="0" hangingPunct="1">
              <a:lnSpc>
                <a:spcPts val="3383"/>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srgbClr val="F9FCED"/>
                </a:solidFill>
                <a:effectLst/>
                <a:uLnTx/>
                <a:uFillTx/>
                <a:latin typeface="Arimo Bold" panose="020B0604020202020204" charset="0"/>
                <a:ea typeface="Arimo Bold" panose="020B0604020202020204" charset="0"/>
                <a:cs typeface="Arimo Bold" panose="020B0604020202020204" charset="0"/>
              </a:rPr>
              <a:t>.</a:t>
            </a:r>
            <a:endParaRPr kumimoji="0" lang="en-US" sz="2800" b="0" i="0" u="none" strike="noStrike" kern="1200" cap="none" spc="0" normalizeH="0" baseline="0" noProof="0" dirty="0">
              <a:ln>
                <a:noFill/>
              </a:ln>
              <a:solidFill>
                <a:srgbClr val="F9FCED"/>
              </a:solidFill>
              <a:effectLst/>
              <a:uLnTx/>
              <a:uFillTx/>
              <a:latin typeface="Arimo Bold" panose="020B0604020202020204" charset="0"/>
              <a:ea typeface="Arimo Bold" panose="020B0604020202020204" charset="0"/>
              <a:cs typeface="Arimo Bold" panose="020B0604020202020204" charset="0"/>
            </a:endParaRPr>
          </a:p>
          <a:p>
            <a:pPr lvl="0"/>
            <a:r>
              <a:rPr kumimoji="0" lang="en-US" sz="2800" b="0" i="0" u="none" strike="noStrike" kern="1200" cap="none" spc="0" normalizeH="0" baseline="0" noProof="0" dirty="0">
                <a:ln>
                  <a:noFill/>
                </a:ln>
                <a:solidFill>
                  <a:srgbClr val="F59382"/>
                </a:solidFill>
                <a:effectLst/>
                <a:uLnTx/>
                <a:uFillTx/>
                <a:latin typeface="Arimo Bold" panose="020B0604020202020204" charset="0"/>
                <a:ea typeface="Arimo Bold" panose="020B0604020202020204" charset="0"/>
                <a:cs typeface="Arimo Bold" panose="020B0604020202020204" charset="0"/>
              </a:rPr>
              <a:t>RICHTEN </a:t>
            </a:r>
            <a:r>
              <a:rPr kumimoji="0" lang="de-DE" sz="2800" b="0" i="0" u="none" strike="noStrike" kern="1200" cap="none" spc="0" normalizeH="0" baseline="0" noProof="0" dirty="0">
                <a:ln>
                  <a:noFill/>
                </a:ln>
                <a:solidFill>
                  <a:srgbClr val="F9FCED"/>
                </a:solidFill>
                <a:effectLst/>
                <a:uLnTx/>
                <a:uFillTx/>
                <a:latin typeface="Arimo Bold" panose="020B0604020202020204" charset="0"/>
                <a:ea typeface="Arimo Bold" panose="020B0604020202020204" charset="0"/>
                <a:cs typeface="Arimo Bold" panose="020B0604020202020204" charset="0"/>
              </a:rPr>
              <a:t>Ein traumainformierter Betreuungsansatz zielt darauf ab, </a:t>
            </a:r>
            <a:r>
              <a:rPr kumimoji="0" lang="de-DE" sz="2800" b="0" i="0" u="none" strike="noStrike" kern="1200" cap="none" spc="0" normalizeH="0" baseline="0" noProof="0" dirty="0" smtClean="0">
                <a:ln>
                  <a:noFill/>
                </a:ln>
                <a:solidFill>
                  <a:srgbClr val="F9FCED"/>
                </a:solidFill>
                <a:effectLst/>
                <a:uLnTx/>
                <a:uFillTx/>
                <a:latin typeface="Arimo Bold" panose="020B0604020202020204" charset="0"/>
                <a:ea typeface="Arimo Bold" panose="020B0604020202020204" charset="0"/>
                <a:cs typeface="Arimo Bold" panose="020B0604020202020204" charset="0"/>
              </a:rPr>
              <a:t>der </a:t>
            </a:r>
            <a:r>
              <a:rPr kumimoji="0" lang="de-DE" sz="2800" b="0" i="0" u="none" strike="noStrike" kern="1200" cap="none" spc="0" normalizeH="0" baseline="0" noProof="0" dirty="0" err="1" smtClean="0">
                <a:ln>
                  <a:noFill/>
                </a:ln>
                <a:solidFill>
                  <a:srgbClr val="F59382"/>
                </a:solidFill>
                <a:effectLst/>
                <a:uLnTx/>
                <a:uFillTx/>
                <a:latin typeface="Arimo Bold" panose="020B0604020202020204" charset="0"/>
                <a:ea typeface="Arimo Bold" panose="020B0604020202020204" charset="0"/>
                <a:cs typeface="Arimo Bold" panose="020B0604020202020204" charset="0"/>
              </a:rPr>
              <a:t>Retraumatisierung</a:t>
            </a:r>
            <a:r>
              <a:rPr kumimoji="0" lang="de-DE" sz="2800" b="0" i="0" u="none" strike="noStrike" kern="1200" cap="none" spc="0" normalizeH="0" baseline="0" noProof="0" dirty="0" smtClean="0">
                <a:ln>
                  <a:noFill/>
                </a:ln>
                <a:solidFill>
                  <a:srgbClr val="F59382"/>
                </a:solidFill>
                <a:effectLst/>
                <a:uLnTx/>
                <a:uFillTx/>
                <a:latin typeface="Arimo Bold" panose="020B0604020202020204" charset="0"/>
                <a:ea typeface="Arimo Bold" panose="020B0604020202020204" charset="0"/>
                <a:cs typeface="Arimo Bold" panose="020B0604020202020204" charset="0"/>
              </a:rPr>
              <a:t> von Klient*innen und Mitarbeiter*innen </a:t>
            </a:r>
            <a:r>
              <a:rPr kumimoji="0" lang="de-DE" sz="2800" b="0" i="0" u="none" strike="noStrike" kern="1200" cap="none" spc="0" normalizeH="0" baseline="0" noProof="0" dirty="0">
                <a:ln>
                  <a:noFill/>
                </a:ln>
                <a:solidFill>
                  <a:srgbClr val="F9FCED"/>
                </a:solidFill>
                <a:effectLst/>
                <a:uLnTx/>
                <a:uFillTx/>
                <a:latin typeface="Arimo Bold" panose="020B0604020202020204" charset="0"/>
                <a:ea typeface="Arimo Bold" panose="020B0604020202020204" charset="0"/>
                <a:cs typeface="Arimo Bold" panose="020B0604020202020204" charset="0"/>
              </a:rPr>
              <a:t>entgegenzuwirken</a:t>
            </a:r>
            <a:r>
              <a:rPr kumimoji="0" lang="de-DE" sz="2800" b="0" i="0" u="none" strike="noStrike" kern="1200" cap="none" spc="0" normalizeH="0" baseline="0" noProof="0" dirty="0" smtClean="0">
                <a:ln>
                  <a:noFill/>
                </a:ln>
                <a:solidFill>
                  <a:srgbClr val="F59382"/>
                </a:solidFill>
                <a:effectLst/>
                <a:uLnTx/>
                <a:uFillTx/>
                <a:latin typeface="Arimo Bold" panose="020B0604020202020204" charset="0"/>
                <a:ea typeface="Arimo Bold" panose="020B0604020202020204" charset="0"/>
                <a:cs typeface="Arimo Bold" panose="020B0604020202020204" charset="0"/>
              </a:rPr>
              <a:t>.</a:t>
            </a:r>
            <a:r>
              <a:rPr lang="de-DE" sz="2400" i="1" dirty="0">
                <a:solidFill>
                  <a:prstClr val="black"/>
                </a:solidFill>
              </a:rPr>
              <a:t> </a:t>
            </a:r>
            <a:endParaRPr kumimoji="0" lang="en-US" sz="2800" b="0" i="0" u="none" strike="noStrike" kern="1200" cap="none" spc="0" normalizeH="0" baseline="0" noProof="0" dirty="0">
              <a:ln>
                <a:noFill/>
              </a:ln>
              <a:solidFill>
                <a:srgbClr val="F59382"/>
              </a:solidFill>
              <a:effectLst/>
              <a:uLnTx/>
              <a:uFillTx/>
              <a:latin typeface="Arimo"/>
              <a:ea typeface="+mn-ea"/>
              <a:cs typeface="+mn-cs"/>
            </a:endParaRPr>
          </a:p>
          <a:p>
            <a:pPr marL="0" marR="0" lvl="0" indent="0" algn="l" defTabSz="914400" rtl="0" eaLnBrk="1" fontAlgn="auto" latinLnBrk="0" hangingPunct="1">
              <a:lnSpc>
                <a:spcPts val="1330"/>
              </a:lnSpc>
              <a:spcBef>
                <a:spcPts val="0"/>
              </a:spcBef>
              <a:spcAft>
                <a:spcPts val="0"/>
              </a:spcAft>
              <a:buClrTx/>
              <a:buSzTx/>
              <a:buFontTx/>
              <a:buNone/>
              <a:tabLst/>
              <a:defRPr/>
            </a:pPr>
            <a:endParaRPr kumimoji="0" lang="en-US" sz="2819" b="0" i="0" u="none" strike="noStrike" kern="1200" cap="none" spc="0" normalizeH="0" baseline="0" noProof="0" dirty="0">
              <a:ln>
                <a:noFill/>
              </a:ln>
              <a:solidFill>
                <a:srgbClr val="DD7373"/>
              </a:solidFill>
              <a:effectLst/>
              <a:uLnTx/>
              <a:uFillTx/>
              <a:latin typeface="Arimo"/>
              <a:ea typeface="+mn-ea"/>
              <a:cs typeface="+mn-cs"/>
            </a:endParaRPr>
          </a:p>
        </p:txBody>
      </p:sp>
      <p:sp>
        <p:nvSpPr>
          <p:cNvPr id="5" name="TextBox 5"/>
          <p:cNvSpPr txBox="1"/>
          <p:nvPr/>
        </p:nvSpPr>
        <p:spPr>
          <a:xfrm>
            <a:off x="922067" y="1464732"/>
            <a:ext cx="16651599" cy="461665"/>
          </a:xfrm>
          <a:prstGeom prst="rect">
            <a:avLst/>
          </a:prstGeom>
        </p:spPr>
        <p:txBody>
          <a:bodyPr wrap="square" lIns="0" tIns="0" rIns="0" bIns="0" rtlCol="0" anchor="t">
            <a:spAutoFit/>
          </a:bodyPr>
          <a:lstStyle/>
          <a:p>
            <a:pPr marL="0" marR="0" lvl="0" indent="0" algn="ctr" defTabSz="914400" rtl="0" eaLnBrk="1" fontAlgn="auto" latinLnBrk="0" hangingPunct="1">
              <a:lnSpc>
                <a:spcPts val="3599"/>
              </a:lnSpc>
              <a:spcBef>
                <a:spcPct val="0"/>
              </a:spcBef>
              <a:spcAft>
                <a:spcPts val="0"/>
              </a:spcAft>
              <a:buClrTx/>
              <a:buSzTx/>
              <a:buFontTx/>
              <a:buNone/>
              <a:tabLst/>
              <a:defRPr/>
            </a:pPr>
            <a:r>
              <a:rPr kumimoji="0" lang="de-DE" sz="2999"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Die </a:t>
            </a:r>
            <a:r>
              <a:rPr kumimoji="0" lang="de-DE" sz="2999" b="0" i="0" u="none" strike="noStrike" kern="1200" cap="none" spc="0" normalizeH="0" baseline="0" noProof="0" dirty="0">
                <a:ln>
                  <a:noFill/>
                </a:ln>
                <a:solidFill>
                  <a:srgbClr val="DD7373"/>
                </a:solidFill>
                <a:effectLst/>
                <a:uLnTx/>
                <a:uFillTx/>
                <a:latin typeface="Arimo Bold" panose="020B0604020202020204" charset="0"/>
                <a:ea typeface="Arimo Bold" panose="020B0604020202020204" charset="0"/>
                <a:cs typeface="Arimo Bold" panose="020B0604020202020204" charset="0"/>
              </a:rPr>
              <a:t>vier "</a:t>
            </a:r>
            <a:r>
              <a:rPr kumimoji="0" lang="de-DE" sz="2999" b="0" i="0" u="none" strike="noStrike" kern="1200" cap="none" spc="0" normalizeH="0" baseline="0" noProof="0" dirty="0" err="1">
                <a:ln>
                  <a:noFill/>
                </a:ln>
                <a:solidFill>
                  <a:srgbClr val="DD7373"/>
                </a:solidFill>
                <a:effectLst/>
                <a:uLnTx/>
                <a:uFillTx/>
                <a:latin typeface="Arimo Bold" panose="020B0604020202020204" charset="0"/>
                <a:ea typeface="Arimo Bold" panose="020B0604020202020204" charset="0"/>
                <a:cs typeface="Arimo Bold" panose="020B0604020202020204" charset="0"/>
              </a:rPr>
              <a:t>R`s</a:t>
            </a:r>
            <a:r>
              <a:rPr kumimoji="0" lang="de-DE" sz="2999" b="0" i="0" u="none" strike="noStrike" kern="1200" cap="none" spc="0" normalizeH="0" baseline="0" noProof="0" dirty="0">
                <a:ln>
                  <a:noFill/>
                </a:ln>
                <a:solidFill>
                  <a:srgbClr val="DD7373"/>
                </a:solidFill>
                <a:effectLst/>
                <a:uLnTx/>
                <a:uFillTx/>
                <a:latin typeface="Arimo Bold" panose="020B0604020202020204" charset="0"/>
                <a:ea typeface="Arimo Bold" panose="020B0604020202020204" charset="0"/>
                <a:cs typeface="Arimo Bold" panose="020B0604020202020204" charset="0"/>
              </a:rPr>
              <a:t>" </a:t>
            </a:r>
            <a:r>
              <a:rPr kumimoji="0" lang="de-DE" sz="2999"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spiegeln den kulturellen Wandel </a:t>
            </a:r>
            <a:r>
              <a:rPr kumimoji="0" lang="de-DE" sz="2999" b="0" i="0" u="none" strike="noStrike" kern="1200" cap="none" spc="0" normalizeH="0" baseline="0" noProof="0" dirty="0" smtClean="0">
                <a:ln>
                  <a:noFill/>
                </a:ln>
                <a:solidFill>
                  <a:srgbClr val="30526A"/>
                </a:solidFill>
                <a:effectLst/>
                <a:uLnTx/>
                <a:uFillTx/>
                <a:latin typeface="Arimo Bold" panose="020B0604020202020204" charset="0"/>
                <a:ea typeface="Arimo Bold" panose="020B0604020202020204" charset="0"/>
                <a:cs typeface="Arimo Bold" panose="020B0604020202020204" charset="0"/>
              </a:rPr>
              <a:t>einer Institution </a:t>
            </a:r>
            <a:r>
              <a:rPr kumimoji="0" lang="de-DE" sz="2999"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im „Innen“ und „</a:t>
            </a:r>
            <a:r>
              <a:rPr kumimoji="0" lang="de-DE" sz="2999" b="0" i="0" u="none" strike="noStrike" kern="1200" cap="none" spc="0" normalizeH="0" baseline="0" noProof="0" dirty="0" err="1">
                <a:ln>
                  <a:noFill/>
                </a:ln>
                <a:solidFill>
                  <a:srgbClr val="30526A"/>
                </a:solidFill>
                <a:effectLst/>
                <a:uLnTx/>
                <a:uFillTx/>
                <a:latin typeface="Arimo Bold" panose="020B0604020202020204" charset="0"/>
                <a:ea typeface="Arimo Bold" panose="020B0604020202020204" charset="0"/>
                <a:cs typeface="Arimo Bold" panose="020B0604020202020204" charset="0"/>
              </a:rPr>
              <a:t>Aussen</a:t>
            </a:r>
            <a:r>
              <a:rPr kumimoji="0" lang="de-DE" sz="2999"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a:t>
            </a:r>
            <a:endParaRPr kumimoji="0" lang="en-US" sz="2999"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endParaRPr>
          </a:p>
        </p:txBody>
      </p:sp>
      <p:sp>
        <p:nvSpPr>
          <p:cNvPr id="6" name="TextBox 6"/>
          <p:cNvSpPr txBox="1"/>
          <p:nvPr/>
        </p:nvSpPr>
        <p:spPr>
          <a:xfrm>
            <a:off x="1386539" y="571271"/>
            <a:ext cx="15425983" cy="840615"/>
          </a:xfrm>
          <a:prstGeom prst="rect">
            <a:avLst/>
          </a:prstGeom>
        </p:spPr>
        <p:txBody>
          <a:bodyPr lIns="0" tIns="0" rIns="0" bIns="0" rtlCol="0" anchor="t">
            <a:spAutoFit/>
          </a:bodyPr>
          <a:lstStyle/>
          <a:p>
            <a:pPr marL="0" marR="0" lvl="0" indent="0" algn="ctr" defTabSz="914400" rtl="0" eaLnBrk="1" fontAlgn="auto" latinLnBrk="0" hangingPunct="1">
              <a:lnSpc>
                <a:spcPts val="7274"/>
              </a:lnSpc>
              <a:spcBef>
                <a:spcPct val="0"/>
              </a:spcBef>
              <a:spcAft>
                <a:spcPts val="0"/>
              </a:spcAft>
              <a:buClrTx/>
              <a:buSzTx/>
              <a:buFontTx/>
              <a:buNone/>
              <a:tabLst/>
              <a:defRPr/>
            </a:pPr>
            <a:r>
              <a:rPr kumimoji="0" lang="en-US" sz="5400" b="0" i="0" u="sng" strike="noStrike" kern="1200" cap="none" spc="0" normalizeH="0" baseline="0" noProof="0" dirty="0">
                <a:ln>
                  <a:noFill/>
                </a:ln>
                <a:solidFill>
                  <a:srgbClr val="DD7373"/>
                </a:solidFill>
                <a:effectLst>
                  <a:outerShdw blurRad="38100" dist="38100" dir="2700000" algn="tl">
                    <a:srgbClr val="000000">
                      <a:alpha val="43137"/>
                    </a:srgbClr>
                  </a:outerShdw>
                </a:effectLst>
                <a:uLnTx/>
                <a:uFillTx/>
                <a:latin typeface="Barlow Bold"/>
                <a:ea typeface="+mn-ea"/>
                <a:cs typeface="+mn-cs"/>
              </a:rPr>
              <a:t>Die </a:t>
            </a:r>
            <a:r>
              <a:rPr kumimoji="0" lang="en-US" sz="5400" b="0" i="0" u="sng" strike="noStrike" kern="1200" cap="none" spc="0" normalizeH="0" baseline="0" noProof="0" dirty="0" err="1">
                <a:ln>
                  <a:noFill/>
                </a:ln>
                <a:solidFill>
                  <a:srgbClr val="DD7373"/>
                </a:solidFill>
                <a:effectLst>
                  <a:outerShdw blurRad="38100" dist="38100" dir="2700000" algn="tl">
                    <a:srgbClr val="000000">
                      <a:alpha val="43137"/>
                    </a:srgbClr>
                  </a:outerShdw>
                </a:effectLst>
                <a:uLnTx/>
                <a:uFillTx/>
                <a:latin typeface="Barlow Bold"/>
                <a:ea typeface="+mn-ea"/>
                <a:cs typeface="+mn-cs"/>
              </a:rPr>
              <a:t>vier</a:t>
            </a:r>
            <a:r>
              <a:rPr kumimoji="0" lang="en-US" sz="5400" b="0" i="0" u="sng" strike="noStrike" kern="1200" cap="none" spc="0" normalizeH="0" baseline="0" noProof="0" dirty="0">
                <a:ln>
                  <a:noFill/>
                </a:ln>
                <a:solidFill>
                  <a:srgbClr val="DD7373"/>
                </a:solidFill>
                <a:effectLst>
                  <a:outerShdw blurRad="38100" dist="38100" dir="2700000" algn="tl">
                    <a:srgbClr val="000000">
                      <a:alpha val="43137"/>
                    </a:srgbClr>
                  </a:outerShdw>
                </a:effectLst>
                <a:uLnTx/>
                <a:uFillTx/>
                <a:latin typeface="Barlow Bold"/>
                <a:ea typeface="+mn-ea"/>
                <a:cs typeface="+mn-cs"/>
              </a:rPr>
              <a:t> “R”s</a:t>
            </a:r>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3266" y="3529244"/>
            <a:ext cx="452472" cy="454281"/>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09891" y="5598488"/>
            <a:ext cx="452472" cy="454281"/>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9595" y="6992458"/>
            <a:ext cx="452472" cy="454281"/>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46968" y="8613568"/>
            <a:ext cx="452472" cy="454281"/>
          </a:xfrm>
          <a:prstGeom prst="rect">
            <a:avLst/>
          </a:prstGeom>
        </p:spPr>
      </p:pic>
      <p:sp>
        <p:nvSpPr>
          <p:cNvPr id="11" name="Foliennummernplatzhalt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6993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EC1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083783" y="6672804"/>
            <a:ext cx="3643537" cy="5170992"/>
          </a:xfrm>
          <a:prstGeom prst="rect">
            <a:avLst/>
          </a:prstGeom>
        </p:spPr>
      </p:pic>
      <p:grpSp>
        <p:nvGrpSpPr>
          <p:cNvPr id="3" name="Group 3"/>
          <p:cNvGrpSpPr/>
          <p:nvPr/>
        </p:nvGrpSpPr>
        <p:grpSpPr>
          <a:xfrm rot="-8100000">
            <a:off x="-2088488" y="7103307"/>
            <a:ext cx="9171852" cy="2270618"/>
            <a:chOff x="0" y="0"/>
            <a:chExt cx="33252581" cy="8232133"/>
          </a:xfrm>
        </p:grpSpPr>
        <p:sp>
          <p:nvSpPr>
            <p:cNvPr id="4" name="Freeform 4"/>
            <p:cNvSpPr/>
            <p:nvPr/>
          </p:nvSpPr>
          <p:spPr>
            <a:xfrm>
              <a:off x="0" y="0"/>
              <a:ext cx="33252581" cy="8232133"/>
            </a:xfrm>
            <a:custGeom>
              <a:avLst/>
              <a:gdLst/>
              <a:ahLst/>
              <a:cxnLst/>
              <a:rect l="l" t="t" r="r" b="b"/>
              <a:pathLst>
                <a:path w="33252581" h="8232133">
                  <a:moveTo>
                    <a:pt x="0" y="0"/>
                  </a:moveTo>
                  <a:lnTo>
                    <a:pt x="33252581" y="0"/>
                  </a:lnTo>
                  <a:lnTo>
                    <a:pt x="33252581" y="8232133"/>
                  </a:lnTo>
                  <a:lnTo>
                    <a:pt x="0" y="8232133"/>
                  </a:lnTo>
                  <a:close/>
                </a:path>
              </a:pathLst>
            </a:custGeom>
            <a:solidFill>
              <a:srgbClr val="7EC1D1"/>
            </a:solidFill>
          </p:spPr>
        </p:sp>
      </p:grpSp>
      <p:sp>
        <p:nvSpPr>
          <p:cNvPr id="5" name="TextBox 5"/>
          <p:cNvSpPr txBox="1"/>
          <p:nvPr/>
        </p:nvSpPr>
        <p:spPr>
          <a:xfrm>
            <a:off x="506244" y="2289862"/>
            <a:ext cx="17275511" cy="7373813"/>
          </a:xfrm>
          <a:prstGeom prst="rect">
            <a:avLst/>
          </a:prstGeom>
        </p:spPr>
        <p:txBody>
          <a:bodyPr lIns="0" tIns="0" rIns="0" bIns="0" rtlCol="0" anchor="t">
            <a:spAutoFit/>
          </a:bodyPr>
          <a:lstStyle/>
          <a:p>
            <a:pPr marL="0" marR="0" lvl="0" indent="0" algn="ctr" defTabSz="914400" rtl="0" eaLnBrk="1" fontAlgn="auto" latinLnBrk="0" hangingPunct="1">
              <a:lnSpc>
                <a:spcPts val="4445"/>
              </a:lnSpc>
              <a:spcBef>
                <a:spcPts val="0"/>
              </a:spcBef>
              <a:spcAft>
                <a:spcPts val="0"/>
              </a:spcAft>
              <a:buClrTx/>
              <a:buSzTx/>
              <a:buFontTx/>
              <a:buNone/>
              <a:tabLst/>
              <a:defRPr/>
            </a:pPr>
            <a:r>
              <a:rPr kumimoji="0" lang="en-US" sz="3244" b="0" i="0" u="none" strike="noStrike" kern="1200" cap="none" spc="0" normalizeH="0" baseline="0" noProof="0" dirty="0">
                <a:ln>
                  <a:noFill/>
                </a:ln>
                <a:solidFill>
                  <a:srgbClr val="FC3D5F"/>
                </a:solidFill>
                <a:effectLst/>
                <a:uLnTx/>
                <a:uFillTx/>
                <a:latin typeface="Arimo Bold" panose="020B0604020202020204" charset="0"/>
                <a:ea typeface="Arimo Bold" panose="020B0604020202020204" charset="0"/>
                <a:cs typeface="Arimo Bold" panose="020B0604020202020204" charset="0"/>
              </a:rPr>
              <a:t>SAMHSA </a:t>
            </a:r>
            <a:r>
              <a:rPr kumimoji="0" lang="de-DE" sz="3244" b="0" i="0" u="none" strike="noStrike" kern="1200" cap="none" spc="0" normalizeH="0" baseline="0" noProof="0" dirty="0">
                <a:ln>
                  <a:noFill/>
                </a:ln>
                <a:solidFill>
                  <a:srgbClr val="FFFFFF"/>
                </a:solidFill>
                <a:effectLst/>
                <a:uLnTx/>
                <a:uFillTx/>
                <a:latin typeface="Arimo Bold" panose="020B0604020202020204" charset="0"/>
                <a:ea typeface="Arimo Bold" panose="020B0604020202020204" charset="0"/>
                <a:cs typeface="Arimo Bold" panose="020B0604020202020204" charset="0"/>
              </a:rPr>
              <a:t>entwickelte sechs gleichermaßen wichtige Kernprinzipien für eine traumainformierte Versorgung, die eine organisationsweite Verpflichtung zur Umsetzung dieser Prinzipien in die Praxis erfordern.</a:t>
            </a:r>
            <a:endParaRPr kumimoji="0" lang="en-US" sz="3244" b="0" i="0" u="none" strike="noStrike" kern="1200" cap="none" spc="0" normalizeH="0" baseline="0" noProof="0" dirty="0">
              <a:ln>
                <a:noFill/>
              </a:ln>
              <a:solidFill>
                <a:srgbClr val="FFFFFF"/>
              </a:solidFill>
              <a:effectLst/>
              <a:uLnTx/>
              <a:uFillTx/>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4445"/>
              </a:lnSpc>
              <a:spcBef>
                <a:spcPts val="0"/>
              </a:spcBef>
              <a:spcAft>
                <a:spcPts val="0"/>
              </a:spcAft>
              <a:buClrTx/>
              <a:buSzTx/>
              <a:buFontTx/>
              <a:buNone/>
              <a:tabLst/>
              <a:defRPr/>
            </a:pPr>
            <a:endParaRPr kumimoji="0" lang="en-US" sz="3244" b="0" i="0" u="none" strike="noStrike" kern="1200" cap="none" spc="0" normalizeH="0" baseline="0" noProof="0" dirty="0">
              <a:ln>
                <a:noFill/>
              </a:ln>
              <a:solidFill>
                <a:srgbClr val="FFFFFF"/>
              </a:solidFill>
              <a:effectLst/>
              <a:uLnTx/>
              <a:uFillTx/>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6048"/>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Sicherheit </a:t>
            </a:r>
          </a:p>
          <a:p>
            <a:pPr marL="0" marR="0" lvl="0" indent="0" algn="ctr" defTabSz="914400" rtl="0" eaLnBrk="1" fontAlgn="auto" latinLnBrk="0" hangingPunct="1">
              <a:lnSpc>
                <a:spcPts val="6048"/>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Vertrauen und Transparenz</a:t>
            </a:r>
          </a:p>
          <a:p>
            <a:pPr marL="0" marR="0" lvl="0" indent="0" algn="ctr" defTabSz="914400" rtl="0" eaLnBrk="1" fontAlgn="auto" latinLnBrk="0" hangingPunct="1">
              <a:lnSpc>
                <a:spcPts val="6048"/>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Peer-Support</a:t>
            </a:r>
          </a:p>
          <a:p>
            <a:pPr marL="0" marR="0" lvl="0" indent="0" algn="ctr" defTabSz="914400" rtl="0" eaLnBrk="1" fontAlgn="auto" latinLnBrk="0" hangingPunct="1">
              <a:lnSpc>
                <a:spcPts val="6048"/>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Zusammenarbeit und Gegenseitigkeit</a:t>
            </a:r>
          </a:p>
          <a:p>
            <a:pPr marL="0" marR="0" lvl="0" indent="0" algn="ctr" defTabSz="914400" rtl="0" eaLnBrk="1" fontAlgn="auto" latinLnBrk="0" hangingPunct="1">
              <a:lnSpc>
                <a:spcPts val="6048"/>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Empowerment, Mitsprache und Wahlmöglichkeiten</a:t>
            </a:r>
          </a:p>
          <a:p>
            <a:pPr marL="0" marR="0" lvl="0" indent="0" algn="ctr" defTabSz="914400" rtl="0" eaLnBrk="1" fontAlgn="auto" latinLnBrk="0" hangingPunct="1">
              <a:lnSpc>
                <a:spcPts val="6048"/>
              </a:lnSpc>
              <a:spcBef>
                <a:spcPts val="0"/>
              </a:spcBef>
              <a:spcAft>
                <a:spcPts val="0"/>
              </a:spcAft>
              <a:buClrTx/>
              <a:buSzTx/>
              <a:buFontTx/>
              <a:buNone/>
              <a:tabLst/>
              <a:defRPr/>
            </a:pPr>
            <a:r>
              <a:rPr kumimoji="0" lang="de-DE" sz="3600" b="0" i="0" u="none" strike="noStrike" kern="1200" cap="none" spc="0" normalizeH="0" baseline="0" noProof="0" dirty="0" smtClean="0">
                <a:ln>
                  <a:noFill/>
                </a:ln>
                <a:solidFill>
                  <a:srgbClr val="30526A"/>
                </a:solidFill>
                <a:effectLst/>
                <a:uLnTx/>
                <a:uFillTx/>
                <a:latin typeface="Arimo Bold" panose="020B0604020202020204" charset="0"/>
                <a:ea typeface="Arimo Bold" panose="020B0604020202020204" charset="0"/>
                <a:cs typeface="Arimo Bold" panose="020B0604020202020204" charset="0"/>
              </a:rPr>
              <a:t> Kulturelle</a:t>
            </a:r>
            <a:r>
              <a:rPr kumimoji="0" lang="de-DE" sz="36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 historische und geschlechtsspezifische Fragen</a:t>
            </a:r>
            <a:endParaRPr kumimoji="0" lang="en-US" sz="3600" b="0" i="0" u="none" strike="noStrike" kern="1200" cap="none" spc="0" normalizeH="0" baseline="0" noProof="0" dirty="0">
              <a:ln>
                <a:noFill/>
              </a:ln>
              <a:solidFill>
                <a:srgbClr val="30526A"/>
              </a:solidFill>
              <a:effectLst/>
              <a:uLnTx/>
              <a:uFillTx/>
              <a:latin typeface="Arimo Bold"/>
              <a:ea typeface="+mn-ea"/>
              <a:cs typeface="+mn-cs"/>
            </a:endParaRPr>
          </a:p>
          <a:p>
            <a:pPr marL="0" marR="0" lvl="0" indent="0" algn="ctr" defTabSz="914400" rtl="0" eaLnBrk="1" fontAlgn="auto" latinLnBrk="0" hangingPunct="1">
              <a:lnSpc>
                <a:spcPts val="3893"/>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30526A"/>
              </a:solidFill>
              <a:effectLst/>
              <a:uLnTx/>
              <a:uFillTx/>
              <a:latin typeface="Arimo Bold"/>
              <a:ea typeface="+mn-ea"/>
              <a:cs typeface="+mn-cs"/>
            </a:endParaRPr>
          </a:p>
        </p:txBody>
      </p:sp>
      <p:grpSp>
        <p:nvGrpSpPr>
          <p:cNvPr id="6" name="Group 6"/>
          <p:cNvGrpSpPr/>
          <p:nvPr/>
        </p:nvGrpSpPr>
        <p:grpSpPr>
          <a:xfrm>
            <a:off x="3733800" y="555720"/>
            <a:ext cx="11506200" cy="1565055"/>
            <a:chOff x="0" y="0"/>
            <a:chExt cx="2534938" cy="406400"/>
          </a:xfrm>
        </p:grpSpPr>
        <p:sp>
          <p:nvSpPr>
            <p:cNvPr id="7" name="Freeform 7"/>
            <p:cNvSpPr/>
            <p:nvPr/>
          </p:nvSpPr>
          <p:spPr>
            <a:xfrm>
              <a:off x="17780" y="22860"/>
              <a:ext cx="2509538" cy="360680"/>
            </a:xfrm>
            <a:custGeom>
              <a:avLst/>
              <a:gdLst/>
              <a:ahLst/>
              <a:cxnLst/>
              <a:rect l="l" t="t" r="r" b="b"/>
              <a:pathLst>
                <a:path w="2509538" h="360680">
                  <a:moveTo>
                    <a:pt x="2509538" y="180340"/>
                  </a:moveTo>
                  <a:cubicBezTo>
                    <a:pt x="2509538" y="81280"/>
                    <a:pt x="2429528" y="0"/>
                    <a:pt x="2329198" y="0"/>
                  </a:cubicBezTo>
                  <a:lnTo>
                    <a:pt x="172720" y="0"/>
                  </a:lnTo>
                  <a:lnTo>
                    <a:pt x="172720" y="1270"/>
                  </a:lnTo>
                  <a:cubicBezTo>
                    <a:pt x="76200" y="5080"/>
                    <a:pt x="0" y="83820"/>
                    <a:pt x="0" y="180340"/>
                  </a:cubicBezTo>
                  <a:cubicBezTo>
                    <a:pt x="0" y="276860"/>
                    <a:pt x="77470" y="355600"/>
                    <a:pt x="172720" y="359410"/>
                  </a:cubicBezTo>
                  <a:lnTo>
                    <a:pt x="172720" y="360680"/>
                  </a:lnTo>
                  <a:lnTo>
                    <a:pt x="2329198" y="360680"/>
                  </a:lnTo>
                  <a:cubicBezTo>
                    <a:pt x="2428258" y="360680"/>
                    <a:pt x="2509538" y="279400"/>
                    <a:pt x="2509538" y="180340"/>
                  </a:cubicBezTo>
                  <a:close/>
                </a:path>
              </a:pathLst>
            </a:custGeom>
            <a:solidFill>
              <a:srgbClr val="FFFFFF"/>
            </a:solidFill>
          </p:spPr>
        </p:sp>
      </p:grpSp>
      <p:sp>
        <p:nvSpPr>
          <p:cNvPr id="8" name="TextBox 8"/>
          <p:cNvSpPr txBox="1"/>
          <p:nvPr/>
        </p:nvSpPr>
        <p:spPr>
          <a:xfrm>
            <a:off x="2550207" y="757946"/>
            <a:ext cx="13682190" cy="936154"/>
          </a:xfrm>
          <a:prstGeom prst="rect">
            <a:avLst/>
          </a:prstGeom>
        </p:spPr>
        <p:txBody>
          <a:bodyPr lIns="0" tIns="0" rIns="0" bIns="0" rtlCol="0" anchor="t">
            <a:spAutoFit/>
          </a:bodyPr>
          <a:lstStyle/>
          <a:p>
            <a:pPr marL="0" marR="0" lvl="0" indent="0" algn="ctr" defTabSz="914400" rtl="0" eaLnBrk="1" fontAlgn="auto" latinLnBrk="0" hangingPunct="1">
              <a:lnSpc>
                <a:spcPts val="7274"/>
              </a:lnSpc>
              <a:spcBef>
                <a:spcPct val="0"/>
              </a:spcBef>
              <a:spcAft>
                <a:spcPts val="0"/>
              </a:spcAft>
              <a:buClrTx/>
              <a:buSzTx/>
              <a:buFontTx/>
              <a:buNone/>
              <a:tabLst/>
              <a:defRPr/>
            </a:pPr>
            <a:r>
              <a:rPr kumimoji="0" lang="en-US" sz="3600"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a:ea typeface="+mn-ea"/>
                <a:cs typeface="+mn-cs"/>
              </a:rPr>
              <a:t>Grundprinzipien</a:t>
            </a:r>
            <a:r>
              <a:rPr kumimoji="0" lang="en-US" sz="3600"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a:ea typeface="+mn-ea"/>
                <a:cs typeface="+mn-cs"/>
              </a:rPr>
              <a:t> der </a:t>
            </a:r>
            <a:r>
              <a:rPr kumimoji="0" lang="en-US" sz="3600"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a:ea typeface="+mn-ea"/>
                <a:cs typeface="+mn-cs"/>
              </a:rPr>
              <a:t>traumainformierten</a:t>
            </a:r>
            <a:r>
              <a:rPr kumimoji="0" lang="en-US" sz="3600"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a:ea typeface="+mn-ea"/>
                <a:cs typeface="+mn-cs"/>
              </a:rPr>
              <a:t> </a:t>
            </a:r>
            <a:r>
              <a:rPr kumimoji="0" lang="en-US" sz="3600" b="0" i="0" u="none" strike="noStrike" kern="1200" cap="none" spc="0" normalizeH="0" baseline="0" noProof="0" dirty="0" err="1">
                <a:ln>
                  <a:noFill/>
                </a:ln>
                <a:solidFill>
                  <a:srgbClr val="2D5974"/>
                </a:solidFill>
                <a:effectLst>
                  <a:outerShdw blurRad="38100" dist="38100" dir="2700000" algn="tl">
                    <a:srgbClr val="000000">
                      <a:alpha val="43137"/>
                    </a:srgbClr>
                  </a:outerShdw>
                </a:effectLst>
                <a:uLnTx/>
                <a:uFillTx/>
                <a:latin typeface="Barlow Bold"/>
                <a:ea typeface="+mn-ea"/>
                <a:cs typeface="+mn-cs"/>
              </a:rPr>
              <a:t>Versorgung</a:t>
            </a:r>
            <a:endParaRPr kumimoji="0" lang="en-US" sz="3600" b="0" i="0" u="none" strike="noStrike" kern="1200" cap="none" spc="0" normalizeH="0" baseline="0" noProof="0" dirty="0">
              <a:ln>
                <a:noFill/>
              </a:ln>
              <a:solidFill>
                <a:srgbClr val="2D5974"/>
              </a:solidFill>
              <a:effectLst>
                <a:outerShdw blurRad="38100" dist="38100" dir="2700000" algn="tl">
                  <a:srgbClr val="000000">
                    <a:alpha val="43137"/>
                  </a:srgbClr>
                </a:outerShdw>
              </a:effectLst>
              <a:uLnTx/>
              <a:uFillTx/>
              <a:latin typeface="Barlow Bold"/>
              <a:ea typeface="+mn-ea"/>
              <a:cs typeface="+mn-cs"/>
            </a:endParaRPr>
          </a:p>
        </p:txBody>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487400" y="9018207"/>
            <a:ext cx="4950031" cy="187482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103884" y="4749757"/>
            <a:ext cx="452472" cy="454281"/>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97735" y="5457953"/>
            <a:ext cx="452472" cy="454281"/>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97735" y="6256737"/>
            <a:ext cx="452472" cy="454281"/>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44966" y="6964933"/>
            <a:ext cx="452472" cy="454281"/>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81496" y="7673129"/>
            <a:ext cx="452472" cy="454281"/>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97735" y="8465333"/>
            <a:ext cx="452472" cy="454281"/>
          </a:xfrm>
          <a:prstGeom prst="rect">
            <a:avLst/>
          </a:prstGeom>
        </p:spPr>
      </p:pic>
      <p:sp>
        <p:nvSpPr>
          <p:cNvPr id="16" name="Foliennummernplatzhalter 1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5963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886692" y="1420636"/>
            <a:ext cx="11572502" cy="4953000"/>
            <a:chOff x="0" y="0"/>
            <a:chExt cx="5147373" cy="2446074"/>
          </a:xfrm>
        </p:grpSpPr>
        <p:sp>
          <p:nvSpPr>
            <p:cNvPr id="3" name="Freeform 3"/>
            <p:cNvSpPr/>
            <p:nvPr/>
          </p:nvSpPr>
          <p:spPr>
            <a:xfrm>
              <a:off x="0" y="0"/>
              <a:ext cx="5147373" cy="2446074"/>
            </a:xfrm>
            <a:custGeom>
              <a:avLst/>
              <a:gdLst/>
              <a:ahLst/>
              <a:cxnLst/>
              <a:rect l="l" t="t" r="r" b="b"/>
              <a:pathLst>
                <a:path w="5147373" h="2446074">
                  <a:moveTo>
                    <a:pt x="5022914" y="2446074"/>
                  </a:moveTo>
                  <a:lnTo>
                    <a:pt x="124460" y="2446074"/>
                  </a:lnTo>
                  <a:cubicBezTo>
                    <a:pt x="55880" y="2446074"/>
                    <a:pt x="0" y="2390194"/>
                    <a:pt x="0" y="2321614"/>
                  </a:cubicBezTo>
                  <a:lnTo>
                    <a:pt x="0" y="124460"/>
                  </a:lnTo>
                  <a:cubicBezTo>
                    <a:pt x="0" y="55880"/>
                    <a:pt x="55880" y="0"/>
                    <a:pt x="124460" y="0"/>
                  </a:cubicBezTo>
                  <a:lnTo>
                    <a:pt x="5022914" y="0"/>
                  </a:lnTo>
                  <a:cubicBezTo>
                    <a:pt x="5091493" y="0"/>
                    <a:pt x="5147373" y="55880"/>
                    <a:pt x="5147373" y="124460"/>
                  </a:cubicBezTo>
                  <a:lnTo>
                    <a:pt x="5147373" y="2321614"/>
                  </a:lnTo>
                  <a:cubicBezTo>
                    <a:pt x="5147373" y="2390194"/>
                    <a:pt x="5091493" y="2446074"/>
                    <a:pt x="5022914" y="2446074"/>
                  </a:cubicBezTo>
                  <a:close/>
                </a:path>
              </a:pathLst>
            </a:custGeom>
            <a:solidFill>
              <a:srgbClr val="FFFFFF"/>
            </a:solidFill>
          </p:spPr>
        </p:sp>
      </p:grpSp>
      <p:sp>
        <p:nvSpPr>
          <p:cNvPr id="4" name="TextBox 4"/>
          <p:cNvSpPr txBox="1"/>
          <p:nvPr/>
        </p:nvSpPr>
        <p:spPr>
          <a:xfrm>
            <a:off x="1981200" y="2884038"/>
            <a:ext cx="9829800" cy="1013098"/>
          </a:xfrm>
          <a:prstGeom prst="rect">
            <a:avLst/>
          </a:prstGeom>
        </p:spPr>
        <p:txBody>
          <a:bodyPr wrap="square" lIns="0" tIns="0" rIns="0" bIns="0" rtlCol="0" anchor="t">
            <a:spAutoFit/>
          </a:bodyPr>
          <a:lstStyle/>
          <a:p>
            <a:pPr marL="0" marR="0" lvl="0" indent="0" algn="l" defTabSz="914400" rtl="0" eaLnBrk="1" fontAlgn="auto" latinLnBrk="0" hangingPunct="1">
              <a:lnSpc>
                <a:spcPts val="7859"/>
              </a:lnSpc>
              <a:spcBef>
                <a:spcPts val="0"/>
              </a:spcBef>
              <a:spcAft>
                <a:spcPts val="0"/>
              </a:spcAft>
              <a:buClrTx/>
              <a:buSzTx/>
              <a:buFontTx/>
              <a:buNone/>
              <a:tabLst/>
              <a:defRPr/>
            </a:pPr>
            <a:r>
              <a:rPr kumimoji="0" lang="en-US" sz="6549" b="0" i="0" u="none" strike="noStrike" kern="1200" cap="none" spc="0" normalizeH="0" baseline="0" noProof="0" dirty="0" smtClean="0">
                <a:ln>
                  <a:noFill/>
                </a:ln>
                <a:solidFill>
                  <a:srgbClr val="FF6E79"/>
                </a:solidFill>
                <a:effectLst/>
                <a:uLnTx/>
                <a:uFillTx/>
                <a:latin typeface="Barlow Bold"/>
                <a:ea typeface="+mn-ea"/>
                <a:cs typeface="+mn-cs"/>
              </a:rPr>
              <a:t> 2.</a:t>
            </a:r>
            <a:r>
              <a:rPr kumimoji="0" lang="en-US" sz="6549" b="0" i="0" u="none" strike="noStrike" kern="1200" cap="none" spc="0" normalizeH="0" noProof="0" dirty="0" smtClean="0">
                <a:ln>
                  <a:noFill/>
                </a:ln>
                <a:solidFill>
                  <a:srgbClr val="FF6E79"/>
                </a:solidFill>
                <a:effectLst/>
                <a:uLnTx/>
                <a:uFillTx/>
                <a:latin typeface="Barlow Bold"/>
                <a:ea typeface="+mn-ea"/>
                <a:cs typeface="+mn-cs"/>
              </a:rPr>
              <a:t> </a:t>
            </a:r>
            <a:r>
              <a:rPr kumimoji="0" lang="en-US" sz="6549" b="0" i="0" u="sng" strike="noStrike" kern="1200" cap="none" spc="0" normalizeH="0" baseline="0" noProof="0" dirty="0" err="1" smtClean="0">
                <a:ln>
                  <a:noFill/>
                </a:ln>
                <a:solidFill>
                  <a:srgbClr val="FF6E79"/>
                </a:solidFill>
                <a:effectLst/>
                <a:uLnTx/>
                <a:uFillTx/>
                <a:latin typeface="Barlow Bold"/>
                <a:ea typeface="+mn-ea"/>
                <a:cs typeface="+mn-cs"/>
              </a:rPr>
              <a:t>Schlüsselkompetenzen</a:t>
            </a:r>
            <a:endParaRPr kumimoji="0" lang="en-US" sz="6549" b="0" i="0" u="sng" strike="noStrike" kern="1200" cap="none" spc="0" normalizeH="0" baseline="0" noProof="0" dirty="0">
              <a:ln>
                <a:noFill/>
              </a:ln>
              <a:solidFill>
                <a:srgbClr val="FF6E79"/>
              </a:solidFill>
              <a:effectLst/>
              <a:uLnTx/>
              <a:uFillTx/>
              <a:latin typeface="Barlow Bold"/>
              <a:ea typeface="+mn-ea"/>
              <a:cs typeface="+mn-cs"/>
            </a:endParaRPr>
          </a:p>
        </p:txBody>
      </p:sp>
      <p:sp>
        <p:nvSpPr>
          <p:cNvPr id="5" name="TextBox 5"/>
          <p:cNvSpPr txBox="1"/>
          <p:nvPr/>
        </p:nvSpPr>
        <p:spPr>
          <a:xfrm>
            <a:off x="1992086" y="2987202"/>
            <a:ext cx="9890859" cy="927818"/>
          </a:xfrm>
          <a:prstGeom prst="rect">
            <a:avLst/>
          </a:prstGeom>
        </p:spPr>
        <p:txBody>
          <a:bodyPr wrap="square" lIns="0" tIns="0" rIns="0" bIns="0" rtlCol="0" anchor="t">
            <a:spAutoFit/>
          </a:bodyPr>
          <a:lstStyle/>
          <a:p>
            <a:pPr marL="0" marR="0" lvl="0" indent="0" algn="l" defTabSz="914400" rtl="0" eaLnBrk="1" fontAlgn="auto" latinLnBrk="0" hangingPunct="1">
              <a:lnSpc>
                <a:spcPts val="7859"/>
              </a:lnSpc>
              <a:spcBef>
                <a:spcPts val="0"/>
              </a:spcBef>
              <a:spcAft>
                <a:spcPts val="0"/>
              </a:spcAft>
              <a:buClrTx/>
              <a:buSzTx/>
              <a:buFontTx/>
              <a:buNone/>
              <a:tabLst/>
              <a:defRPr/>
            </a:pPr>
            <a:r>
              <a:rPr kumimoji="0" lang="en-US" sz="6549" b="0" i="0" u="none" strike="noStrike" kern="1200" cap="none" spc="0" normalizeH="0" baseline="0" noProof="0" dirty="0" smtClean="0">
                <a:ln>
                  <a:noFill/>
                </a:ln>
                <a:solidFill>
                  <a:srgbClr val="30526A"/>
                </a:solidFill>
                <a:effectLst/>
                <a:uLnTx/>
                <a:uFillTx/>
                <a:latin typeface="Barlow Bold"/>
                <a:ea typeface="+mn-ea"/>
                <a:cs typeface="+mn-cs"/>
              </a:rPr>
              <a:t> 2. </a:t>
            </a:r>
            <a:r>
              <a:rPr kumimoji="0" lang="en-US" sz="6549" b="0" i="0" u="none" strike="noStrike" kern="1200" cap="none" spc="0" normalizeH="0" baseline="0" noProof="0" dirty="0" err="1" smtClean="0">
                <a:ln>
                  <a:noFill/>
                </a:ln>
                <a:solidFill>
                  <a:srgbClr val="30526A"/>
                </a:solidFill>
                <a:effectLst/>
                <a:uLnTx/>
                <a:uFillTx/>
                <a:latin typeface="Barlow Bold"/>
                <a:ea typeface="+mn-ea"/>
                <a:cs typeface="+mn-cs"/>
              </a:rPr>
              <a:t>Schlüsselkompetenzen</a:t>
            </a:r>
            <a:endParaRPr kumimoji="0" lang="en-US" sz="6549" b="0" i="0" u="none" strike="noStrike" kern="1200" cap="none" spc="0" normalizeH="0" baseline="0" noProof="0" dirty="0">
              <a:ln>
                <a:noFill/>
              </a:ln>
              <a:solidFill>
                <a:srgbClr val="30526A"/>
              </a:solidFill>
              <a:effectLst/>
              <a:uLnTx/>
              <a:uFillTx/>
              <a:latin typeface="Barlow Bold"/>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353800" y="3043587"/>
            <a:ext cx="5577189" cy="6540413"/>
          </a:xfrm>
          <a:prstGeom prst="rect">
            <a:avLst/>
          </a:prstGeom>
        </p:spPr>
      </p:pic>
      <p:sp>
        <p:nvSpPr>
          <p:cNvPr id="7" name="Foliennummernplatzhalt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0202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4410628" y="-1162784"/>
            <a:ext cx="3643537" cy="5170992"/>
          </a:xfrm>
          <a:prstGeom prst="rect">
            <a:avLst/>
          </a:prstGeom>
        </p:spPr>
      </p:pic>
      <p:grpSp>
        <p:nvGrpSpPr>
          <p:cNvPr id="3" name="Group 3"/>
          <p:cNvGrpSpPr/>
          <p:nvPr/>
        </p:nvGrpSpPr>
        <p:grpSpPr>
          <a:xfrm rot="-8100000">
            <a:off x="3030878" y="797209"/>
            <a:ext cx="19533612" cy="11275550"/>
            <a:chOff x="0" y="0"/>
            <a:chExt cx="33252581" cy="19194664"/>
          </a:xfrm>
        </p:grpSpPr>
        <p:sp>
          <p:nvSpPr>
            <p:cNvPr id="4" name="Freeform 4"/>
            <p:cNvSpPr/>
            <p:nvPr/>
          </p:nvSpPr>
          <p:spPr>
            <a:xfrm>
              <a:off x="0" y="0"/>
              <a:ext cx="33252581" cy="19194664"/>
            </a:xfrm>
            <a:custGeom>
              <a:avLst/>
              <a:gdLst/>
              <a:ahLst/>
              <a:cxnLst/>
              <a:rect l="l" t="t" r="r" b="b"/>
              <a:pathLst>
                <a:path w="33252581" h="19194664">
                  <a:moveTo>
                    <a:pt x="0" y="0"/>
                  </a:moveTo>
                  <a:lnTo>
                    <a:pt x="33252581" y="0"/>
                  </a:lnTo>
                  <a:lnTo>
                    <a:pt x="33252581" y="19194664"/>
                  </a:lnTo>
                  <a:lnTo>
                    <a:pt x="0" y="19194664"/>
                  </a:lnTo>
                  <a:close/>
                </a:path>
              </a:pathLst>
            </a:custGeom>
            <a:solidFill>
              <a:srgbClr val="FFFFFF"/>
            </a:solidFill>
          </p:spPr>
        </p:sp>
      </p:grpSp>
      <p:sp>
        <p:nvSpPr>
          <p:cNvPr id="5" name="AutoShape 5"/>
          <p:cNvSpPr/>
          <p:nvPr/>
        </p:nvSpPr>
        <p:spPr>
          <a:xfrm>
            <a:off x="-1143000" y="9229045"/>
            <a:ext cx="17873210" cy="0"/>
          </a:xfrm>
          <a:prstGeom prst="line">
            <a:avLst/>
          </a:prstGeom>
          <a:ln w="885825" cap="rnd">
            <a:solidFill>
              <a:srgbClr val="2D5974"/>
            </a:solidFill>
            <a:prstDash val="solid"/>
            <a:headEnd type="none" w="sm" len="sm"/>
            <a:tailEnd type="none" w="sm" len="sm"/>
          </a:ln>
        </p:spPr>
      </p:sp>
      <p:pic>
        <p:nvPicPr>
          <p:cNvPr id="6" name="Picture 6"/>
          <p:cNvPicPr>
            <a:picLocks noChangeAspect="1"/>
          </p:cNvPicPr>
          <p:nvPr/>
        </p:nvPicPr>
        <p:blipFill>
          <a:blip r:embed="rId5"/>
          <a:srcRect/>
          <a:stretch>
            <a:fillRect/>
          </a:stretch>
        </p:blipFill>
        <p:spPr>
          <a:xfrm>
            <a:off x="15549950" y="8356677"/>
            <a:ext cx="2336601" cy="1803247"/>
          </a:xfrm>
          <a:prstGeom prst="rect">
            <a:avLst/>
          </a:prstGeom>
        </p:spPr>
      </p:pic>
      <p:sp>
        <p:nvSpPr>
          <p:cNvPr id="10" name="Foliennummernplatzhalt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chteck 7"/>
          <p:cNvSpPr/>
          <p:nvPr/>
        </p:nvSpPr>
        <p:spPr>
          <a:xfrm>
            <a:off x="1752600" y="2919018"/>
            <a:ext cx="147828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12" name="Grafik 11"/>
          <p:cNvPicPr>
            <a:picLocks noChangeAspect="1"/>
          </p:cNvPicPr>
          <p:nvPr/>
        </p:nvPicPr>
        <p:blipFill>
          <a:blip r:embed="rId6"/>
          <a:stretch>
            <a:fillRect/>
          </a:stretch>
        </p:blipFill>
        <p:spPr>
          <a:xfrm>
            <a:off x="4941821" y="419100"/>
            <a:ext cx="7010400" cy="8189718"/>
          </a:xfrm>
          <a:prstGeom prst="rect">
            <a:avLst/>
          </a:prstGeom>
        </p:spPr>
      </p:pic>
    </p:spTree>
    <p:extLst>
      <p:ext uri="{BB962C8B-B14F-4D97-AF65-F5344CB8AC3E}">
        <p14:creationId xmlns:p14="http://schemas.microsoft.com/office/powerpoint/2010/main" val="1300528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1D4DD"/>
        </a:solidFill>
        <a:effectLst/>
      </p:bgPr>
    </p:bg>
    <p:spTree>
      <p:nvGrpSpPr>
        <p:cNvPr id="1" name=""/>
        <p:cNvGrpSpPr/>
        <p:nvPr/>
      </p:nvGrpSpPr>
      <p:grpSpPr>
        <a:xfrm>
          <a:off x="0" y="0"/>
          <a:ext cx="0" cy="0"/>
          <a:chOff x="0" y="0"/>
          <a:chExt cx="0" cy="0"/>
        </a:xfrm>
      </p:grpSpPr>
      <p:grpSp>
        <p:nvGrpSpPr>
          <p:cNvPr id="2" name="Group 2"/>
          <p:cNvGrpSpPr/>
          <p:nvPr/>
        </p:nvGrpSpPr>
        <p:grpSpPr>
          <a:xfrm>
            <a:off x="820520" y="2247900"/>
            <a:ext cx="13200280" cy="6512373"/>
            <a:chOff x="0" y="0"/>
            <a:chExt cx="5147373" cy="2274292"/>
          </a:xfrm>
        </p:grpSpPr>
        <p:sp>
          <p:nvSpPr>
            <p:cNvPr id="3" name="Freeform 3"/>
            <p:cNvSpPr/>
            <p:nvPr/>
          </p:nvSpPr>
          <p:spPr>
            <a:xfrm>
              <a:off x="0" y="0"/>
              <a:ext cx="5147373" cy="2274293"/>
            </a:xfrm>
            <a:custGeom>
              <a:avLst/>
              <a:gdLst/>
              <a:ahLst/>
              <a:cxnLst/>
              <a:rect l="l" t="t" r="r" b="b"/>
              <a:pathLst>
                <a:path w="5147373" h="2274293">
                  <a:moveTo>
                    <a:pt x="5022914" y="2274292"/>
                  </a:moveTo>
                  <a:lnTo>
                    <a:pt x="124460" y="2274292"/>
                  </a:lnTo>
                  <a:cubicBezTo>
                    <a:pt x="55880" y="2274292"/>
                    <a:pt x="0" y="2218412"/>
                    <a:pt x="0" y="2149833"/>
                  </a:cubicBezTo>
                  <a:lnTo>
                    <a:pt x="0" y="124460"/>
                  </a:lnTo>
                  <a:cubicBezTo>
                    <a:pt x="0" y="55880"/>
                    <a:pt x="55880" y="0"/>
                    <a:pt x="124460" y="0"/>
                  </a:cubicBezTo>
                  <a:lnTo>
                    <a:pt x="5022914" y="0"/>
                  </a:lnTo>
                  <a:cubicBezTo>
                    <a:pt x="5091493" y="0"/>
                    <a:pt x="5147373" y="55880"/>
                    <a:pt x="5147373" y="124460"/>
                  </a:cubicBezTo>
                  <a:lnTo>
                    <a:pt x="5147373" y="2149833"/>
                  </a:lnTo>
                  <a:cubicBezTo>
                    <a:pt x="5147373" y="2218413"/>
                    <a:pt x="5091493" y="2274293"/>
                    <a:pt x="5022914" y="2274293"/>
                  </a:cubicBezTo>
                  <a:close/>
                </a:path>
              </a:pathLst>
            </a:custGeom>
            <a:solidFill>
              <a:srgbClr val="FFFFFF"/>
            </a:solidFill>
          </p:spPr>
        </p:sp>
      </p:grpSp>
      <p:grpSp>
        <p:nvGrpSpPr>
          <p:cNvPr id="4" name="Group 4"/>
          <p:cNvGrpSpPr/>
          <p:nvPr/>
        </p:nvGrpSpPr>
        <p:grpSpPr>
          <a:xfrm>
            <a:off x="15429070" y="1028700"/>
            <a:ext cx="1830230" cy="858081"/>
            <a:chOff x="0" y="0"/>
            <a:chExt cx="2440306" cy="1144108"/>
          </a:xfrm>
        </p:grpSpPr>
        <p:grpSp>
          <p:nvGrpSpPr>
            <p:cNvPr id="5" name="Group 5"/>
            <p:cNvGrpSpPr/>
            <p:nvPr/>
          </p:nvGrpSpPr>
          <p:grpSpPr>
            <a:xfrm>
              <a:off x="0" y="0"/>
              <a:ext cx="2440306" cy="1144108"/>
              <a:chOff x="0" y="0"/>
              <a:chExt cx="933897" cy="406400"/>
            </a:xfrm>
          </p:grpSpPr>
          <p:sp>
            <p:nvSpPr>
              <p:cNvPr id="6" name="Freeform 6"/>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2F728D"/>
              </a:solid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375368">
              <a:off x="1089772" y="52420"/>
              <a:ext cx="260762" cy="1039269"/>
            </a:xfrm>
            <a:prstGeom prst="rect">
              <a:avLst/>
            </a:prstGeom>
          </p:spPr>
        </p:pic>
      </p:grpSp>
      <p:sp>
        <p:nvSpPr>
          <p:cNvPr id="8" name="TextBox 8"/>
          <p:cNvSpPr txBox="1"/>
          <p:nvPr/>
        </p:nvSpPr>
        <p:spPr>
          <a:xfrm>
            <a:off x="5793915" y="467141"/>
            <a:ext cx="7494990" cy="913712"/>
          </a:xfrm>
          <a:prstGeom prst="rect">
            <a:avLst/>
          </a:prstGeom>
        </p:spPr>
        <p:txBody>
          <a:bodyPr lIns="0" tIns="0" rIns="0" bIns="0" rtlCol="0" anchor="t">
            <a:spAutoFit/>
          </a:bodyPr>
          <a:lstStyle/>
          <a:p>
            <a:pPr marL="0" marR="0" lvl="0" indent="0" algn="l" defTabSz="914400" rtl="0" eaLnBrk="1" fontAlgn="auto" latinLnBrk="0" hangingPunct="1">
              <a:lnSpc>
                <a:spcPts val="7859"/>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6E79"/>
                </a:solidFill>
                <a:effectLst>
                  <a:outerShdw blurRad="38100" dist="38100" dir="2700000" algn="tl">
                    <a:srgbClr val="000000">
                      <a:alpha val="43137"/>
                    </a:srgbClr>
                  </a:outerShdw>
                </a:effectLst>
                <a:uLnTx/>
                <a:uFillTx/>
                <a:latin typeface="Barlow Bold"/>
                <a:ea typeface="+mn-ea"/>
                <a:cs typeface="+mn-cs"/>
              </a:rPr>
              <a:t>Resilienz</a:t>
            </a:r>
            <a:r>
              <a:rPr kumimoji="0" lang="en-US" sz="6000" b="0" i="0" u="none" strike="noStrike" kern="1200" cap="none" spc="0" normalizeH="0" baseline="0" noProof="0" dirty="0">
                <a:ln>
                  <a:noFill/>
                </a:ln>
                <a:solidFill>
                  <a:srgbClr val="FF6E79"/>
                </a:solidFill>
                <a:effectLst>
                  <a:outerShdw blurRad="38100" dist="38100" dir="2700000" algn="tl">
                    <a:srgbClr val="000000">
                      <a:alpha val="43137"/>
                    </a:srgbClr>
                  </a:outerShdw>
                </a:effectLst>
                <a:uLnTx/>
                <a:uFillTx/>
                <a:latin typeface="Barlow Bold"/>
                <a:ea typeface="+mn-ea"/>
                <a:cs typeface="+mn-cs"/>
              </a:rPr>
              <a:t> </a:t>
            </a:r>
            <a:r>
              <a:rPr kumimoji="0" lang="en-US" sz="6000" b="0" i="0" u="none" strike="noStrike" kern="1200" cap="none" spc="0" normalizeH="0" baseline="0" noProof="0" dirty="0" err="1">
                <a:ln>
                  <a:noFill/>
                </a:ln>
                <a:solidFill>
                  <a:srgbClr val="FF6E79"/>
                </a:solidFill>
                <a:effectLst>
                  <a:outerShdw blurRad="38100" dist="38100" dir="2700000" algn="tl">
                    <a:srgbClr val="000000">
                      <a:alpha val="43137"/>
                    </a:srgbClr>
                  </a:outerShdw>
                </a:effectLst>
                <a:uLnTx/>
                <a:uFillTx/>
                <a:latin typeface="Barlow Bold"/>
                <a:ea typeface="+mn-ea"/>
                <a:cs typeface="+mn-cs"/>
              </a:rPr>
              <a:t>fördern</a:t>
            </a:r>
            <a:endParaRPr kumimoji="0" lang="en-US" sz="6000" b="0" i="0" u="none" strike="noStrike" kern="1200" cap="none" spc="0" normalizeH="0" baseline="0" noProof="0" dirty="0">
              <a:ln>
                <a:noFill/>
              </a:ln>
              <a:solidFill>
                <a:srgbClr val="FF6E79"/>
              </a:solidFill>
              <a:effectLst>
                <a:outerShdw blurRad="38100" dist="38100" dir="2700000" algn="tl">
                  <a:srgbClr val="000000">
                    <a:alpha val="43137"/>
                  </a:srgbClr>
                </a:outerShdw>
              </a:effectLst>
              <a:uLnTx/>
              <a:uFillTx/>
              <a:latin typeface="Barlow Bold"/>
              <a:ea typeface="+mn-ea"/>
              <a:cs typeface="+mn-cs"/>
            </a:endParaRPr>
          </a:p>
        </p:txBody>
      </p:sp>
      <p:sp>
        <p:nvSpPr>
          <p:cNvPr id="9" name="TextBox 9"/>
          <p:cNvSpPr txBox="1"/>
          <p:nvPr/>
        </p:nvSpPr>
        <p:spPr>
          <a:xfrm>
            <a:off x="1430880" y="2633322"/>
            <a:ext cx="11979560" cy="6001643"/>
          </a:xfrm>
          <a:prstGeom prst="rect">
            <a:avLst/>
          </a:prstGeom>
        </p:spPr>
        <p:txBody>
          <a:bodyPr lIns="0" tIns="0" rIns="0" bIns="0" rtlCol="0" anchor="t">
            <a:spAutoFit/>
          </a:bodyPr>
          <a:lstStyle/>
          <a:p>
            <a:pPr marL="0" marR="0" lvl="0" indent="0" algn="ctr" defTabSz="914400" rtl="0" eaLnBrk="1" fontAlgn="auto" latinLnBrk="0" hangingPunct="1">
              <a:lnSpc>
                <a:spcPts val="3874"/>
              </a:lnSpc>
              <a:spcBef>
                <a:spcPct val="0"/>
              </a:spcBef>
              <a:spcAft>
                <a:spcPts val="0"/>
              </a:spcAft>
              <a:buClrTx/>
              <a:buSzTx/>
              <a:buFontTx/>
              <a:buNone/>
              <a:tabLst/>
              <a:defRPr/>
            </a:pPr>
            <a:r>
              <a:rPr kumimoji="0" lang="de-DE"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Resilienz ist ein dynamischer Prozess der positiven Anpassung trotz widriger Umstände.</a:t>
            </a:r>
          </a:p>
          <a:p>
            <a:pPr marL="0" marR="0" lvl="0" indent="0" algn="ctr" defTabSz="914400" rtl="0" eaLnBrk="1" fontAlgn="auto" latinLnBrk="0" hangingPunct="1">
              <a:lnSpc>
                <a:spcPts val="3874"/>
              </a:lnSpc>
              <a:spcBef>
                <a:spcPct val="0"/>
              </a:spcBef>
              <a:spcAft>
                <a:spcPts val="0"/>
              </a:spcAft>
              <a:buClrTx/>
              <a:buSzTx/>
              <a:buFontTx/>
              <a:buNone/>
              <a:tabLst/>
              <a:defRPr/>
            </a:pPr>
            <a:r>
              <a:rPr kumimoji="0" lang="de-DE"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Für Kinder sind </a:t>
            </a:r>
            <a:r>
              <a:rPr kumimoji="0" lang="de-DE" sz="3200" b="0" i="0" u="none" strike="noStrike" kern="1200" cap="none" spc="0" normalizeH="0" baseline="0" noProof="0" dirty="0" err="1">
                <a:ln>
                  <a:noFill/>
                </a:ln>
                <a:solidFill>
                  <a:srgbClr val="30526A"/>
                </a:solidFill>
                <a:effectLst/>
                <a:uLnTx/>
                <a:uFillTx/>
                <a:latin typeface="Arimo Bold" panose="020B0604020202020204" charset="0"/>
                <a:ea typeface="Arimo Bold" panose="020B0604020202020204" charset="0"/>
                <a:cs typeface="Arimo Bold" panose="020B0604020202020204" charset="0"/>
              </a:rPr>
              <a:t>Resilienzpfade</a:t>
            </a:r>
            <a:r>
              <a:rPr kumimoji="0" lang="de-DE"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 in folgenden Bereichen verwurzelt: </a:t>
            </a:r>
            <a:endParaRPr kumimoji="0" lang="de-DE" sz="3200" b="0" i="0" u="none" strike="noStrike" kern="1200" cap="none" spc="0" normalizeH="0" baseline="0" noProof="0" dirty="0" smtClean="0">
              <a:ln>
                <a:noFill/>
              </a:ln>
              <a:solidFill>
                <a:srgbClr val="30526A"/>
              </a:solidFill>
              <a:effectLst/>
              <a:uLnTx/>
              <a:uFillTx/>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3874"/>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endParaRPr>
          </a:p>
          <a:p>
            <a:pPr marL="457200" marR="0" lvl="0" indent="-457200" algn="ctr" defTabSz="914400" rtl="0" eaLnBrk="1" fontAlgn="auto" latinLnBrk="0" hangingPunct="1">
              <a:lnSpc>
                <a:spcPts val="3874"/>
              </a:lnSpc>
              <a:spcBef>
                <a:spcPct val="0"/>
              </a:spcBef>
              <a:spcAft>
                <a:spcPts val="0"/>
              </a:spcAft>
              <a:buClrTx/>
              <a:buSzTx/>
              <a:buFontTx/>
              <a:buChar char="-"/>
              <a:tabLst/>
              <a:defRPr/>
            </a:pPr>
            <a:r>
              <a:rPr kumimoji="0" lang="de-DE" sz="3200" b="0" i="0" u="none" strike="noStrike" kern="1200" cap="none" spc="0" normalizeH="0" baseline="0" noProof="0" dirty="0" smtClean="0">
                <a:ln>
                  <a:noFill/>
                </a:ln>
                <a:solidFill>
                  <a:srgbClr val="DD7373"/>
                </a:solidFill>
                <a:effectLst/>
                <a:uLnTx/>
                <a:uFillTx/>
                <a:latin typeface="Arimo Bold" panose="020B0604020202020204" charset="0"/>
                <a:ea typeface="Arimo Bold" panose="020B0604020202020204" charset="0"/>
                <a:cs typeface="Arimo Bold" panose="020B0604020202020204" charset="0"/>
              </a:rPr>
              <a:t>Sichere</a:t>
            </a:r>
            <a:r>
              <a:rPr kumimoji="0" lang="de-DE" sz="3200" b="0" i="0" u="none" strike="noStrike" kern="1200" cap="none" spc="0" normalizeH="0" baseline="0" noProof="0" dirty="0">
                <a:ln>
                  <a:noFill/>
                </a:ln>
                <a:solidFill>
                  <a:srgbClr val="DD7373"/>
                </a:solidFill>
                <a:effectLst/>
                <a:uLnTx/>
                <a:uFillTx/>
                <a:latin typeface="Arimo Bold" panose="020B0604020202020204" charset="0"/>
                <a:ea typeface="Arimo Bold" panose="020B0604020202020204" charset="0"/>
                <a:cs typeface="Arimo Bold" panose="020B0604020202020204" charset="0"/>
              </a:rPr>
              <a:t>, </a:t>
            </a:r>
            <a:r>
              <a:rPr lang="de-DE" sz="3200" noProof="0" dirty="0" smtClean="0">
                <a:solidFill>
                  <a:srgbClr val="DD7373"/>
                </a:solidFill>
                <a:latin typeface="Arimo Bold" panose="020B0604020202020204" charset="0"/>
                <a:ea typeface="Arimo Bold" panose="020B0604020202020204" charset="0"/>
                <a:cs typeface="Arimo Bold" panose="020B0604020202020204" charset="0"/>
              </a:rPr>
              <a:t>verlässliche</a:t>
            </a:r>
            <a:r>
              <a:rPr kumimoji="0" lang="de-DE" sz="3200" b="0" i="0" u="none" strike="noStrike" kern="1200" cap="none" spc="0" normalizeH="0" baseline="0" noProof="0" dirty="0" smtClean="0">
                <a:ln>
                  <a:noFill/>
                </a:ln>
                <a:solidFill>
                  <a:srgbClr val="DD7373"/>
                </a:solidFill>
                <a:effectLst/>
                <a:uLnTx/>
                <a:uFillTx/>
                <a:latin typeface="Arimo Bold" panose="020B0604020202020204" charset="0"/>
                <a:ea typeface="Arimo Bold" panose="020B0604020202020204" charset="0"/>
                <a:cs typeface="Arimo Bold" panose="020B0604020202020204" charset="0"/>
              </a:rPr>
              <a:t> </a:t>
            </a:r>
            <a:r>
              <a:rPr kumimoji="0" lang="de-DE" sz="3200" b="0" i="0" u="none" strike="noStrike" kern="1200" cap="none" spc="0" normalizeH="0" baseline="0" noProof="0" dirty="0">
                <a:ln>
                  <a:noFill/>
                </a:ln>
                <a:solidFill>
                  <a:srgbClr val="DD7373"/>
                </a:solidFill>
                <a:effectLst/>
                <a:uLnTx/>
                <a:uFillTx/>
                <a:latin typeface="Arimo Bold" panose="020B0604020202020204" charset="0"/>
                <a:ea typeface="Arimo Bold" panose="020B0604020202020204" charset="0"/>
                <a:cs typeface="Arimo Bold" panose="020B0604020202020204" charset="0"/>
              </a:rPr>
              <a:t>und affektive Beziehungen</a:t>
            </a:r>
            <a:r>
              <a:rPr kumimoji="0" lang="de-DE"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 die über einen längeren Zeitraum andauern</a:t>
            </a:r>
            <a:r>
              <a:rPr kumimoji="0" lang="de-DE" sz="3200" b="0" i="0" u="none" strike="noStrike" kern="1200" cap="none" spc="0" normalizeH="0" baseline="0" noProof="0" dirty="0" smtClean="0">
                <a:ln>
                  <a:noFill/>
                </a:ln>
                <a:solidFill>
                  <a:srgbClr val="30526A"/>
                </a:solidFill>
                <a:effectLst/>
                <a:uLnTx/>
                <a:uFillTx/>
                <a:latin typeface="Arimo Bold" panose="020B0604020202020204" charset="0"/>
                <a:ea typeface="Arimo Bold" panose="020B0604020202020204" charset="0"/>
                <a:cs typeface="Arimo Bold" panose="020B0604020202020204" charset="0"/>
              </a:rPr>
              <a:t>.</a:t>
            </a:r>
          </a:p>
          <a:p>
            <a:pPr marL="457200" marR="0" lvl="0" indent="-457200" algn="ctr" defTabSz="914400" rtl="0" eaLnBrk="1" fontAlgn="auto" latinLnBrk="0" hangingPunct="1">
              <a:lnSpc>
                <a:spcPts val="3874"/>
              </a:lnSpc>
              <a:spcBef>
                <a:spcPct val="0"/>
              </a:spcBef>
              <a:spcAft>
                <a:spcPts val="0"/>
              </a:spcAft>
              <a:buClrTx/>
              <a:buSzTx/>
              <a:buFontTx/>
              <a:buChar char="-"/>
              <a:tabLst/>
              <a:defRPr/>
            </a:pPr>
            <a:endParaRPr kumimoji="0" lang="en-US"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endParaRPr>
          </a:p>
          <a:p>
            <a:pPr marL="0" marR="0" lvl="0" indent="0" algn="ctr" defTabSz="914400" rtl="0" eaLnBrk="1" fontAlgn="auto" latinLnBrk="0" hangingPunct="1">
              <a:lnSpc>
                <a:spcPts val="3874"/>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 </a:t>
            </a:r>
            <a:r>
              <a:rPr kumimoji="0" lang="de-DE"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Schaffung eines Kontextes für Wachstum durch Spiel, </a:t>
            </a:r>
            <a:r>
              <a:rPr kumimoji="0" lang="de-DE" sz="3200" b="0" i="0" u="none" strike="noStrike" kern="1200" cap="none" spc="0" normalizeH="0" baseline="0" noProof="0" dirty="0">
                <a:ln>
                  <a:noFill/>
                </a:ln>
                <a:solidFill>
                  <a:srgbClr val="DD7373"/>
                </a:solidFill>
                <a:effectLst/>
                <a:uLnTx/>
                <a:uFillTx/>
                <a:latin typeface="Arimo Bold" panose="020B0604020202020204" charset="0"/>
                <a:ea typeface="Arimo Bold" panose="020B0604020202020204" charset="0"/>
                <a:cs typeface="Arimo Bold" panose="020B0604020202020204" charset="0"/>
              </a:rPr>
              <a:t>Exploration </a:t>
            </a:r>
            <a:r>
              <a:rPr kumimoji="0" lang="de-DE"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und eine Vielzahl von Möglichkeiten und Aktivitäten zum </a:t>
            </a:r>
            <a:r>
              <a:rPr kumimoji="0" lang="de-DE" sz="3200" b="0" i="0" u="none" strike="noStrike" kern="1200" cap="none" spc="0" normalizeH="0" baseline="0" noProof="0" dirty="0">
                <a:ln>
                  <a:noFill/>
                </a:ln>
                <a:solidFill>
                  <a:srgbClr val="DD7373"/>
                </a:solidFill>
                <a:effectLst/>
                <a:uLnTx/>
                <a:uFillTx/>
                <a:latin typeface="Arimo Bold" panose="020B0604020202020204" charset="0"/>
                <a:ea typeface="Arimo Bold" panose="020B0604020202020204" charset="0"/>
                <a:cs typeface="Arimo Bold" panose="020B0604020202020204" charset="0"/>
              </a:rPr>
              <a:t>Erwerb von Fähigkeiten, Kompetenzen und Wissen</a:t>
            </a:r>
            <a:r>
              <a:rPr kumimoji="0" lang="de-DE"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rPr>
              <a:t>*.</a:t>
            </a:r>
            <a:endParaRPr kumimoji="0" lang="en-US" sz="3200" b="0" i="0" u="none" strike="noStrike" kern="1200" cap="none" spc="0" normalizeH="0" baseline="0" noProof="0" dirty="0">
              <a:ln>
                <a:noFill/>
              </a:ln>
              <a:solidFill>
                <a:srgbClr val="30526A"/>
              </a:solidFill>
              <a:effectLst/>
              <a:uLnTx/>
              <a:uFillTx/>
              <a:latin typeface="Arimo Bold" panose="020B0604020202020204" charset="0"/>
              <a:ea typeface="Arimo Bold" panose="020B0604020202020204" charset="0"/>
              <a:cs typeface="Arimo Bold" panose="020B0604020202020204" charset="0"/>
            </a:endParaRPr>
          </a:p>
        </p:txBody>
      </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22237" y="4152900"/>
            <a:ext cx="4883356" cy="5870309"/>
          </a:xfrm>
          <a:prstGeom prst="rect">
            <a:avLst/>
          </a:prstGeom>
        </p:spPr>
      </p:pic>
      <p:sp>
        <p:nvSpPr>
          <p:cNvPr id="11" name="TextBox 11"/>
          <p:cNvSpPr txBox="1"/>
          <p:nvPr/>
        </p:nvSpPr>
        <p:spPr>
          <a:xfrm>
            <a:off x="1140184" y="8760273"/>
            <a:ext cx="11951173" cy="333375"/>
          </a:xfrm>
          <a:prstGeom prst="rect">
            <a:avLst/>
          </a:prstGeom>
        </p:spPr>
        <p:txBody>
          <a:bodyPr lIns="0" tIns="0" rIns="0" bIns="0" rtlCol="0" anchor="t">
            <a:spAutoFit/>
          </a:bodyPr>
          <a:lstStyle/>
          <a:p>
            <a:pPr marL="0" marR="0" lvl="0" indent="0" algn="ctr" defTabSz="914400" rtl="0" eaLnBrk="1" fontAlgn="auto" latinLnBrk="0" hangingPunct="1">
              <a:lnSpc>
                <a:spcPts val="2640"/>
              </a:lnSpc>
              <a:spcBef>
                <a:spcPct val="0"/>
              </a:spcBef>
              <a:spcAft>
                <a:spcPts val="0"/>
              </a:spcAft>
              <a:buClrTx/>
              <a:buSzTx/>
              <a:buFontTx/>
              <a:buNone/>
              <a:tabLst/>
              <a:defRPr/>
            </a:pPr>
            <a:r>
              <a:rPr kumimoji="0" lang="en-GB" sz="2200" b="0" i="0" u="none" strike="noStrike" kern="1200" cap="none" spc="0" normalizeH="0" baseline="0" noProof="0" dirty="0">
                <a:ln>
                  <a:noFill/>
                </a:ln>
                <a:solidFill>
                  <a:srgbClr val="FFFFFF"/>
                </a:solidFill>
                <a:effectLst/>
                <a:uLnTx/>
                <a:uFillTx/>
                <a:latin typeface="Barlow Bold"/>
                <a:ea typeface="+mn-ea"/>
                <a:cs typeface="+mn-cs"/>
              </a:rPr>
              <a:t>*</a:t>
            </a:r>
            <a:r>
              <a:rPr kumimoji="0" lang="en-GB" sz="2200" b="0" i="0" u="none" strike="noStrike" kern="1200" cap="none" spc="0" normalizeH="0" baseline="0" noProof="0" dirty="0" err="1">
                <a:ln>
                  <a:noFill/>
                </a:ln>
                <a:solidFill>
                  <a:srgbClr val="FFFFFF"/>
                </a:solidFill>
                <a:effectLst/>
                <a:uLnTx/>
                <a:uFillTx/>
                <a:latin typeface="Barlow Bold"/>
                <a:ea typeface="+mn-ea"/>
                <a:cs typeface="+mn-cs"/>
              </a:rPr>
              <a:t>Zitat</a:t>
            </a:r>
            <a:r>
              <a:rPr kumimoji="0" lang="en-GB" sz="2200" b="0" i="0" u="none" strike="noStrike" kern="1200" cap="none" spc="0" normalizeH="0" baseline="0" noProof="0" dirty="0">
                <a:ln>
                  <a:noFill/>
                </a:ln>
                <a:solidFill>
                  <a:srgbClr val="FFFFFF"/>
                </a:solidFill>
                <a:effectLst/>
                <a:uLnTx/>
                <a:uFillTx/>
                <a:latin typeface="Barlow Bold"/>
                <a:ea typeface="+mn-ea"/>
                <a:cs typeface="+mn-cs"/>
              </a:rPr>
              <a:t>: </a:t>
            </a:r>
            <a:r>
              <a:rPr kumimoji="0" lang="en-GB" sz="2200" b="0" i="0" u="none" strike="noStrike" kern="1200" cap="none" spc="0" normalizeH="0" baseline="0" noProof="0" dirty="0" err="1">
                <a:ln>
                  <a:noFill/>
                </a:ln>
                <a:solidFill>
                  <a:srgbClr val="FFFFFF"/>
                </a:solidFill>
                <a:effectLst/>
                <a:uLnTx/>
                <a:uFillTx/>
                <a:latin typeface="Barlow Bold"/>
                <a:ea typeface="+mn-ea"/>
                <a:cs typeface="+mn-cs"/>
              </a:rPr>
              <a:t>Center</a:t>
            </a:r>
            <a:r>
              <a:rPr kumimoji="0" lang="en-GB" sz="2200" b="0" i="0" u="none" strike="noStrike" kern="1200" cap="none" spc="0" normalizeH="0" baseline="0" noProof="0" dirty="0">
                <a:ln>
                  <a:noFill/>
                </a:ln>
                <a:solidFill>
                  <a:srgbClr val="FFFFFF"/>
                </a:solidFill>
                <a:effectLst/>
                <a:uLnTx/>
                <a:uFillTx/>
                <a:latin typeface="Barlow Bold"/>
                <a:ea typeface="+mn-ea"/>
                <a:cs typeface="+mn-cs"/>
              </a:rPr>
              <a:t> on the Developing Child an der Harvard University.</a:t>
            </a:r>
            <a:endParaRPr kumimoji="0" lang="en-US" sz="2200" b="0" i="0" u="none" strike="noStrike" kern="1200" cap="none" spc="0" normalizeH="0" baseline="0" noProof="0" dirty="0">
              <a:ln>
                <a:noFill/>
              </a:ln>
              <a:solidFill>
                <a:srgbClr val="FFFFFF"/>
              </a:solidFill>
              <a:effectLst/>
              <a:uLnTx/>
              <a:uFillTx/>
              <a:latin typeface="Barlow Bold"/>
              <a:ea typeface="+mn-ea"/>
              <a:cs typeface="+mn-cs"/>
            </a:endParaRPr>
          </a:p>
        </p:txBody>
      </p:sp>
      <p:sp>
        <p:nvSpPr>
          <p:cNvPr id="12" name="Foliennummernplatzhalter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34259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2447</Words>
  <Application>Microsoft Office PowerPoint</Application>
  <PresentationFormat>Benutzerdefiniert</PresentationFormat>
  <Paragraphs>296</Paragraphs>
  <Slides>37</Slides>
  <Notes>37</Notes>
  <HiddenSlides>0</HiddenSlides>
  <MMClips>0</MMClips>
  <ScaleCrop>false</ScaleCrop>
  <HeadingPairs>
    <vt:vector size="6" baseType="variant">
      <vt:variant>
        <vt:lpstr>Verwendete Schriftarten</vt:lpstr>
      </vt:variant>
      <vt:variant>
        <vt:i4>11</vt:i4>
      </vt:variant>
      <vt:variant>
        <vt:lpstr>Design</vt:lpstr>
      </vt:variant>
      <vt:variant>
        <vt:i4>4</vt:i4>
      </vt:variant>
      <vt:variant>
        <vt:lpstr>Folientitel</vt:lpstr>
      </vt:variant>
      <vt:variant>
        <vt:i4>37</vt:i4>
      </vt:variant>
    </vt:vector>
  </HeadingPairs>
  <TitlesOfParts>
    <vt:vector size="52" baseType="lpstr">
      <vt:lpstr>Lato Bold</vt:lpstr>
      <vt:lpstr>Arial</vt:lpstr>
      <vt:lpstr>Gill Sans MT</vt:lpstr>
      <vt:lpstr>Calibri Light</vt:lpstr>
      <vt:lpstr>Calibri</vt:lpstr>
      <vt:lpstr>Arimo</vt:lpstr>
      <vt:lpstr>League Spartan</vt:lpstr>
      <vt:lpstr>Arimo Bold Italics</vt:lpstr>
      <vt:lpstr>Barlow Bold</vt:lpstr>
      <vt:lpstr>Barlow Bold Bold</vt:lpstr>
      <vt:lpstr>Arimo Bold</vt:lpstr>
      <vt:lpstr>Office Theme</vt:lpstr>
      <vt:lpstr>1_Office Theme</vt:lpstr>
      <vt:lpstr>2_Office Theme</vt:lpstr>
      <vt:lpstr>3_Office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STS (Sekundärer Traumatischer Stress)  Anzeichen und Symptome</vt:lpstr>
      <vt:lpstr>PowerPoint-Präsentation</vt:lpstr>
      <vt:lpstr>PowerPoint-Präsentation</vt:lpstr>
      <vt:lpstr>Selbstfürsorge</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3</dc:title>
  <dc:creator>Marcus Volz</dc:creator>
  <cp:lastModifiedBy>Heinrich Svenja</cp:lastModifiedBy>
  <cp:revision>129</cp:revision>
  <dcterms:created xsi:type="dcterms:W3CDTF">2006-08-16T00:00:00Z</dcterms:created>
  <dcterms:modified xsi:type="dcterms:W3CDTF">2022-10-25T14:55:13Z</dcterms:modified>
  <dc:identifier>DAEyuKoWxrk</dc:identifier>
</cp:coreProperties>
</file>