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1"/>
  </p:notesMasterIdLst>
  <p:sldIdLst>
    <p:sldId id="256" r:id="rId2"/>
    <p:sldId id="257" r:id="rId3"/>
    <p:sldId id="258" r:id="rId4"/>
    <p:sldId id="259" r:id="rId5"/>
    <p:sldId id="260" r:id="rId6"/>
    <p:sldId id="2838" r:id="rId7"/>
    <p:sldId id="261" r:id="rId8"/>
    <p:sldId id="262" r:id="rId9"/>
    <p:sldId id="263" r:id="rId10"/>
    <p:sldId id="264" r:id="rId11"/>
    <p:sldId id="265" r:id="rId12"/>
    <p:sldId id="267" r:id="rId13"/>
    <p:sldId id="268" r:id="rId14"/>
    <p:sldId id="269" r:id="rId15"/>
    <p:sldId id="270" r:id="rId16"/>
    <p:sldId id="272" r:id="rId17"/>
    <p:sldId id="273" r:id="rId18"/>
    <p:sldId id="274" r:id="rId19"/>
    <p:sldId id="279" r:id="rId20"/>
    <p:sldId id="280" r:id="rId21"/>
    <p:sldId id="2842" r:id="rId22"/>
    <p:sldId id="2843" r:id="rId23"/>
    <p:sldId id="283" r:id="rId24"/>
    <p:sldId id="284" r:id="rId25"/>
    <p:sldId id="2830" r:id="rId26"/>
    <p:sldId id="285" r:id="rId27"/>
    <p:sldId id="2829" r:id="rId28"/>
    <p:sldId id="2831" r:id="rId29"/>
    <p:sldId id="2832" r:id="rId30"/>
    <p:sldId id="2833" r:id="rId31"/>
    <p:sldId id="2834" r:id="rId32"/>
    <p:sldId id="2836" r:id="rId33"/>
    <p:sldId id="2839" r:id="rId34"/>
    <p:sldId id="2837" r:id="rId35"/>
    <p:sldId id="2840" r:id="rId36"/>
    <p:sldId id="286" r:id="rId37"/>
    <p:sldId id="2826" r:id="rId38"/>
    <p:sldId id="266" r:id="rId39"/>
    <p:sldId id="2824" r:id="rId40"/>
    <p:sldId id="2825" r:id="rId41"/>
    <p:sldId id="384" r:id="rId42"/>
    <p:sldId id="2601"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701" r:id="rId56"/>
    <p:sldId id="2827" r:id="rId57"/>
    <p:sldId id="2828" r:id="rId58"/>
    <p:sldId id="2706" r:id="rId59"/>
    <p:sldId id="299" r:id="rId60"/>
  </p:sldIdLst>
  <p:sldSz cx="18288000" cy="10287000"/>
  <p:notesSz cx="6797675" cy="9928225"/>
  <p:embeddedFontLst>
    <p:embeddedFont>
      <p:font typeface="Arimo" panose="020B0604020202020204" charset="0"/>
      <p:regular r:id="rId62"/>
    </p:embeddedFont>
    <p:embeddedFont>
      <p:font typeface="Arimo Bold" panose="020B0604020202020204" charset="0"/>
      <p:regular r:id="rId63"/>
    </p:embeddedFont>
    <p:embeddedFont>
      <p:font typeface="Arimo Bold Italics" panose="020B0604020202020204" charset="0"/>
      <p:regular r:id="rId64"/>
    </p:embeddedFont>
    <p:embeddedFont>
      <p:font typeface="Barlow Bold" panose="020B0604020202020204" charset="0"/>
      <p:regular r:id="rId65"/>
    </p:embeddedFont>
    <p:embeddedFont>
      <p:font typeface="Barlow Bold Bold" panose="020B0604020202020204" charset="0"/>
      <p:regular r:id="rId66"/>
    </p:embeddedFont>
    <p:embeddedFont>
      <p:font typeface="Calibri" panose="020F0502020204030204" pitchFamily="34" charset="0"/>
      <p:regular r:id="rId67"/>
      <p:bold r:id="rId68"/>
      <p:italic r:id="rId69"/>
      <p:boldItalic r:id="rId70"/>
    </p:embeddedFont>
    <p:embeddedFont>
      <p:font typeface="Lato Bold" panose="020B0604020202020204" charset="0"/>
      <p:regular r:id="rId71"/>
    </p:embeddedFont>
    <p:embeddedFont>
      <p:font typeface="League Spartan"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22" autoAdjust="0"/>
  </p:normalViewPr>
  <p:slideViewPr>
    <p:cSldViewPr>
      <p:cViewPr varScale="1">
        <p:scale>
          <a:sx n="69" d="100"/>
          <a:sy n="69" d="100"/>
        </p:scale>
        <p:origin x="5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8F83A-550C-5A4E-8E2C-D1D2CF70D968}" type="doc">
      <dgm:prSet loTypeId="urn:microsoft.com/office/officeart/2005/8/layout/vList4" loCatId="" qsTypeId="urn:microsoft.com/office/officeart/2005/8/quickstyle/simple1" qsCatId="simple" csTypeId="urn:microsoft.com/office/officeart/2005/8/colors/colorful4" csCatId="colorful" phldr="1"/>
      <dgm:spPr/>
      <dgm:t>
        <a:bodyPr/>
        <a:lstStyle/>
        <a:p>
          <a:endParaRPr lang="en-US"/>
        </a:p>
      </dgm:t>
    </dgm:pt>
    <dgm:pt modelId="{1A717BBB-0BF1-544A-9809-AB6FC313FCD3}">
      <dgm:prSet phldrT="[Text]" custT="1"/>
      <dgm:spPr/>
      <dgm:t>
        <a:bodyPr/>
        <a:lstStyle/>
        <a:p>
          <a:r>
            <a:rPr lang="en-US" sz="3200" dirty="0"/>
            <a:t>CONSAPEVOLEZZA </a:t>
          </a:r>
        </a:p>
      </dgm:t>
    </dgm:pt>
    <dgm:pt modelId="{C344D692-D133-F44D-9058-1428E3FA7415}" type="parTrans" cxnId="{AECFF816-E454-F44C-93FB-9055C256BB2B}">
      <dgm:prSet/>
      <dgm:spPr/>
      <dgm:t>
        <a:bodyPr/>
        <a:lstStyle/>
        <a:p>
          <a:endParaRPr lang="en-US"/>
        </a:p>
      </dgm:t>
    </dgm:pt>
    <dgm:pt modelId="{7EE9F8EE-1E0D-7F46-9F7D-91F79323FD4E}" type="sibTrans" cxnId="{AECFF816-E454-F44C-93FB-9055C256BB2B}">
      <dgm:prSet/>
      <dgm:spPr/>
      <dgm:t>
        <a:bodyPr/>
        <a:lstStyle/>
        <a:p>
          <a:endParaRPr lang="en-US"/>
        </a:p>
      </dgm:t>
    </dgm:pt>
    <dgm:pt modelId="{9A2C75BD-46B0-B248-900B-AD4CEF4E486A}">
      <dgm:prSet phldrT="[Text]"/>
      <dgm:spPr/>
      <dgm:t>
        <a:bodyPr/>
        <a:lstStyle/>
        <a:p>
          <a:r>
            <a:rPr lang="en-US" altLang="en-US" sz="2100" dirty="0" err="1"/>
            <a:t>Rallenta</a:t>
          </a:r>
          <a:r>
            <a:rPr lang="en-US" altLang="en-US" sz="2100" dirty="0"/>
            <a:t> e </a:t>
          </a:r>
          <a:r>
            <a:rPr lang="en-US" altLang="en-US" sz="2100" dirty="0" err="1"/>
            <a:t>guardati</a:t>
          </a:r>
          <a:r>
            <a:rPr lang="en-US" altLang="en-US" sz="2100" dirty="0"/>
            <a:t> </a:t>
          </a:r>
          <a:r>
            <a:rPr lang="en-US" altLang="en-US" sz="2100" dirty="0" err="1"/>
            <a:t>dentro</a:t>
          </a:r>
          <a:endParaRPr lang="en-US" sz="2100" dirty="0"/>
        </a:p>
      </dgm:t>
    </dgm:pt>
    <dgm:pt modelId="{3FFF4F0D-89DA-D449-B456-F6BA303E907F}" type="parTrans" cxnId="{EE22DAFB-7744-0C48-B433-CD61E3597356}">
      <dgm:prSet/>
      <dgm:spPr/>
      <dgm:t>
        <a:bodyPr/>
        <a:lstStyle/>
        <a:p>
          <a:endParaRPr lang="en-US"/>
        </a:p>
      </dgm:t>
    </dgm:pt>
    <dgm:pt modelId="{13F16775-4410-604F-BCF3-945FF4FA6E57}" type="sibTrans" cxnId="{EE22DAFB-7744-0C48-B433-CD61E3597356}">
      <dgm:prSet/>
      <dgm:spPr/>
      <dgm:t>
        <a:bodyPr/>
        <a:lstStyle/>
        <a:p>
          <a:endParaRPr lang="en-US"/>
        </a:p>
      </dgm:t>
    </dgm:pt>
    <dgm:pt modelId="{40EA0017-3178-434C-91C9-0EA4F8BB2F10}">
      <dgm:prSet phldrT="[Text]"/>
      <dgm:spPr/>
      <dgm:t>
        <a:bodyPr/>
        <a:lstStyle/>
        <a:p>
          <a:r>
            <a:rPr lang="en-US" sz="2100" dirty="0" err="1"/>
            <a:t>Prendi</a:t>
          </a:r>
          <a:r>
            <a:rPr lang="en-US" sz="2100" dirty="0"/>
            <a:t> </a:t>
          </a:r>
          <a:r>
            <a:rPr lang="en-US" sz="2100" dirty="0" err="1"/>
            <a:t>consapevolezza</a:t>
          </a:r>
          <a:r>
            <a:rPr lang="en-US" sz="2100" dirty="0"/>
            <a:t> </a:t>
          </a:r>
          <a:r>
            <a:rPr lang="en-US" sz="2100" dirty="0" err="1"/>
            <a:t>delle</a:t>
          </a:r>
          <a:r>
            <a:rPr lang="en-US" sz="2100" dirty="0"/>
            <a:t> </a:t>
          </a:r>
          <a:r>
            <a:rPr lang="en-US" sz="2100" dirty="0" err="1"/>
            <a:t>tue</a:t>
          </a:r>
          <a:r>
            <a:rPr lang="en-US" sz="2100" dirty="0"/>
            <a:t> </a:t>
          </a:r>
          <a:r>
            <a:rPr lang="en-US" sz="2100" dirty="0" err="1"/>
            <a:t>emozioni</a:t>
          </a:r>
          <a:r>
            <a:rPr lang="en-US" sz="2100" dirty="0"/>
            <a:t>, </a:t>
          </a:r>
          <a:r>
            <a:rPr lang="en-US" sz="2100" dirty="0" err="1"/>
            <a:t>pensieri</a:t>
          </a:r>
          <a:r>
            <a:rPr lang="en-US" sz="2100" dirty="0"/>
            <a:t>, e </a:t>
          </a:r>
          <a:r>
            <a:rPr lang="en-US" sz="2100" dirty="0" err="1"/>
            <a:t>sensazioni</a:t>
          </a:r>
          <a:r>
            <a:rPr lang="en-US" sz="2100" dirty="0"/>
            <a:t> </a:t>
          </a:r>
          <a:r>
            <a:rPr lang="en-US" sz="2100" dirty="0" err="1"/>
            <a:t>corporee</a:t>
          </a:r>
          <a:endParaRPr lang="en-US" sz="2100" dirty="0"/>
        </a:p>
      </dgm:t>
    </dgm:pt>
    <dgm:pt modelId="{9230966C-61B6-1543-B84E-9C5E4AA3649F}" type="parTrans" cxnId="{DADDD25D-1316-9449-9326-CD506A802D8E}">
      <dgm:prSet/>
      <dgm:spPr/>
      <dgm:t>
        <a:bodyPr/>
        <a:lstStyle/>
        <a:p>
          <a:endParaRPr lang="en-US"/>
        </a:p>
      </dgm:t>
    </dgm:pt>
    <dgm:pt modelId="{FA2B5CCA-4583-6146-AB5B-3A2A8242A2CB}" type="sibTrans" cxnId="{DADDD25D-1316-9449-9326-CD506A802D8E}">
      <dgm:prSet/>
      <dgm:spPr/>
      <dgm:t>
        <a:bodyPr/>
        <a:lstStyle/>
        <a:p>
          <a:endParaRPr lang="en-US"/>
        </a:p>
      </dgm:t>
    </dgm:pt>
    <dgm:pt modelId="{975125C4-B1F9-8746-9A0E-D2E403DC20E8}">
      <dgm:prSet phldrT="[Text]" custT="1"/>
      <dgm:spPr/>
      <dgm:t>
        <a:bodyPr/>
        <a:lstStyle/>
        <a:p>
          <a:r>
            <a:rPr lang="en-US" sz="3200" dirty="0"/>
            <a:t> EQUILIBRIO</a:t>
          </a:r>
        </a:p>
      </dgm:t>
    </dgm:pt>
    <dgm:pt modelId="{D3E87448-078E-7B41-85BA-9D8BDC6C8379}" type="parTrans" cxnId="{CDA546C5-C60B-1446-8C2D-8BA0C88B70B6}">
      <dgm:prSet/>
      <dgm:spPr/>
      <dgm:t>
        <a:bodyPr/>
        <a:lstStyle/>
        <a:p>
          <a:endParaRPr lang="en-US"/>
        </a:p>
      </dgm:t>
    </dgm:pt>
    <dgm:pt modelId="{AA5E119E-C48F-754F-AE71-96E59C7159C6}" type="sibTrans" cxnId="{CDA546C5-C60B-1446-8C2D-8BA0C88B70B6}">
      <dgm:prSet/>
      <dgm:spPr/>
      <dgm:t>
        <a:bodyPr/>
        <a:lstStyle/>
        <a:p>
          <a:endParaRPr lang="en-US"/>
        </a:p>
      </dgm:t>
    </dgm:pt>
    <dgm:pt modelId="{90390414-DD6D-8743-8156-8A48CFA20517}">
      <dgm:prSet phldrT="[Text]"/>
      <dgm:spPr/>
      <dgm:t>
        <a:bodyPr/>
        <a:lstStyle/>
        <a:p>
          <a:r>
            <a:rPr lang="it-IT" sz="2100" dirty="0"/>
            <a:t>Lavoro/vita privata/tempo libero/riposo/svago</a:t>
          </a:r>
          <a:endParaRPr lang="en-US" sz="2100" dirty="0"/>
        </a:p>
      </dgm:t>
    </dgm:pt>
    <dgm:pt modelId="{80C9EA49-4075-2249-89DC-127E8142ADEE}" type="parTrans" cxnId="{DDC09EB7-289C-0048-9691-9C401E49C7CD}">
      <dgm:prSet/>
      <dgm:spPr/>
      <dgm:t>
        <a:bodyPr/>
        <a:lstStyle/>
        <a:p>
          <a:endParaRPr lang="en-US"/>
        </a:p>
      </dgm:t>
    </dgm:pt>
    <dgm:pt modelId="{8503AAD2-19AC-5C4D-8214-944D314AC3A0}" type="sibTrans" cxnId="{DDC09EB7-289C-0048-9691-9C401E49C7CD}">
      <dgm:prSet/>
      <dgm:spPr/>
      <dgm:t>
        <a:bodyPr/>
        <a:lstStyle/>
        <a:p>
          <a:endParaRPr lang="en-US"/>
        </a:p>
      </dgm:t>
    </dgm:pt>
    <dgm:pt modelId="{47F2D48E-0197-A646-B2DC-EACDCBD9776E}">
      <dgm:prSet phldrT="[Text]"/>
      <dgm:spPr/>
      <dgm:t>
        <a:bodyPr/>
        <a:lstStyle/>
        <a:p>
          <a:endParaRPr lang="en-US" sz="2100" dirty="0"/>
        </a:p>
      </dgm:t>
    </dgm:pt>
    <dgm:pt modelId="{345166D0-87BD-D640-A077-C9A96370C189}" type="parTrans" cxnId="{3F333CC9-9DC8-954D-A0EC-F6F8F03D6758}">
      <dgm:prSet/>
      <dgm:spPr/>
      <dgm:t>
        <a:bodyPr/>
        <a:lstStyle/>
        <a:p>
          <a:endParaRPr lang="en-US"/>
        </a:p>
      </dgm:t>
    </dgm:pt>
    <dgm:pt modelId="{5312A72D-E2DA-624A-962B-6850BFA691FE}" type="sibTrans" cxnId="{3F333CC9-9DC8-954D-A0EC-F6F8F03D6758}">
      <dgm:prSet/>
      <dgm:spPr/>
      <dgm:t>
        <a:bodyPr/>
        <a:lstStyle/>
        <a:p>
          <a:endParaRPr lang="en-US"/>
        </a:p>
      </dgm:t>
    </dgm:pt>
    <dgm:pt modelId="{18000E78-12AD-C645-86B0-A658EA690DCF}">
      <dgm:prSet phldrT="[Text]" custT="1"/>
      <dgm:spPr/>
      <dgm:t>
        <a:bodyPr/>
        <a:lstStyle/>
        <a:p>
          <a:r>
            <a:rPr lang="en-US" sz="3200" dirty="0"/>
            <a:t>CONNESSIONI</a:t>
          </a:r>
        </a:p>
      </dgm:t>
    </dgm:pt>
    <dgm:pt modelId="{AC132471-7825-B84B-BA8F-998FA7FC45A8}" type="parTrans" cxnId="{9E2D2FF8-D7CE-BB49-B642-2884BE410A0D}">
      <dgm:prSet/>
      <dgm:spPr/>
      <dgm:t>
        <a:bodyPr/>
        <a:lstStyle/>
        <a:p>
          <a:endParaRPr lang="en-US"/>
        </a:p>
      </dgm:t>
    </dgm:pt>
    <dgm:pt modelId="{A32774B9-9CA5-514C-AEB8-F9930CA54EFE}" type="sibTrans" cxnId="{9E2D2FF8-D7CE-BB49-B642-2884BE410A0D}">
      <dgm:prSet/>
      <dgm:spPr/>
      <dgm:t>
        <a:bodyPr/>
        <a:lstStyle/>
        <a:p>
          <a:endParaRPr lang="en-US"/>
        </a:p>
      </dgm:t>
    </dgm:pt>
    <dgm:pt modelId="{9614A72F-45F8-E046-9255-95D8B3BF81D2}">
      <dgm:prSet phldrT="[Text]"/>
      <dgm:spPr/>
      <dgm:t>
        <a:bodyPr/>
        <a:lstStyle/>
        <a:p>
          <a:r>
            <a:rPr lang="it-IT" altLang="en-US" sz="2100" dirty="0"/>
            <a:t>Creare legami con i colleghi, gli studenti, la famiglia, gli amici e la comunità. </a:t>
          </a:r>
          <a:endParaRPr lang="en-US" sz="2100" dirty="0"/>
        </a:p>
      </dgm:t>
    </dgm:pt>
    <dgm:pt modelId="{8464B4D0-8FCC-564A-B69A-481C0E9E709D}" type="parTrans" cxnId="{603C15AB-B32E-F549-8A7A-5EB36289753A}">
      <dgm:prSet/>
      <dgm:spPr/>
      <dgm:t>
        <a:bodyPr/>
        <a:lstStyle/>
        <a:p>
          <a:endParaRPr lang="en-US"/>
        </a:p>
      </dgm:t>
    </dgm:pt>
    <dgm:pt modelId="{2831FADA-7D3D-1647-B516-C037B76A9A59}" type="sibTrans" cxnId="{603C15AB-B32E-F549-8A7A-5EB36289753A}">
      <dgm:prSet/>
      <dgm:spPr/>
      <dgm:t>
        <a:bodyPr/>
        <a:lstStyle/>
        <a:p>
          <a:endParaRPr lang="en-US"/>
        </a:p>
      </dgm:t>
    </dgm:pt>
    <dgm:pt modelId="{4F244721-BB03-094A-BF0E-44FACC403AED}">
      <dgm:prSet phldrT="[Text]"/>
      <dgm:spPr/>
      <dgm:t>
        <a:bodyPr/>
        <a:lstStyle/>
        <a:p>
          <a:r>
            <a:rPr lang="en-US" sz="2100" dirty="0"/>
            <a:t>Le </a:t>
          </a:r>
          <a:r>
            <a:rPr lang="en-US" sz="2100" dirty="0" err="1"/>
            <a:t>relazioni</a:t>
          </a:r>
          <a:r>
            <a:rPr lang="en-US" sz="2100" dirty="0"/>
            <a:t>, le </a:t>
          </a:r>
          <a:r>
            <a:rPr lang="en-US" sz="2100" dirty="0" err="1"/>
            <a:t>connessioni</a:t>
          </a:r>
          <a:r>
            <a:rPr lang="en-US" sz="2100" dirty="0"/>
            <a:t> </a:t>
          </a:r>
          <a:r>
            <a:rPr lang="en-US" sz="2100" dirty="0" err="1"/>
            <a:t>sociali</a:t>
          </a:r>
          <a:r>
            <a:rPr lang="en-US" sz="2100" dirty="0"/>
            <a:t>, </a:t>
          </a:r>
          <a:r>
            <a:rPr lang="en-US" sz="2100" dirty="0" err="1"/>
            <a:t>alleviano</a:t>
          </a:r>
          <a:r>
            <a:rPr lang="en-US" sz="2100" dirty="0"/>
            <a:t> lo stress</a:t>
          </a:r>
        </a:p>
      </dgm:t>
    </dgm:pt>
    <dgm:pt modelId="{24F2AFB3-D030-C94E-9211-F980E819C11F}" type="parTrans" cxnId="{742269A7-7AA2-3148-A8AF-B8E7F7B07A56}">
      <dgm:prSet/>
      <dgm:spPr/>
      <dgm:t>
        <a:bodyPr/>
        <a:lstStyle/>
        <a:p>
          <a:endParaRPr lang="en-US"/>
        </a:p>
      </dgm:t>
    </dgm:pt>
    <dgm:pt modelId="{729DF962-94A0-ED4C-A120-7A82A9147A3A}" type="sibTrans" cxnId="{742269A7-7AA2-3148-A8AF-B8E7F7B07A56}">
      <dgm:prSet/>
      <dgm:spPr/>
      <dgm:t>
        <a:bodyPr/>
        <a:lstStyle/>
        <a:p>
          <a:endParaRPr lang="en-US"/>
        </a:p>
      </dgm:t>
    </dgm:pt>
    <dgm:pt modelId="{F8890D2D-1CAF-4521-BA92-FC6019806A6A}">
      <dgm:prSet phldrT="[Text]"/>
      <dgm:spPr/>
      <dgm:t>
        <a:bodyPr/>
        <a:lstStyle/>
        <a:p>
          <a:r>
            <a:rPr lang="en-US" altLang="en-US" sz="2100" dirty="0" err="1"/>
            <a:t>Considera</a:t>
          </a:r>
          <a:r>
            <a:rPr lang="en-US" altLang="en-US" sz="2100" dirty="0"/>
            <a:t> le </a:t>
          </a:r>
          <a:r>
            <a:rPr lang="en-US" altLang="en-US" sz="2100" dirty="0" err="1"/>
            <a:t>tue</a:t>
          </a:r>
          <a:r>
            <a:rPr lang="en-US" altLang="en-US" sz="2100" dirty="0"/>
            <a:t> </a:t>
          </a:r>
          <a:r>
            <a:rPr lang="en-US" altLang="en-US" sz="2100" dirty="0" err="1"/>
            <a:t>emozioni</a:t>
          </a:r>
          <a:r>
            <a:rPr lang="en-US" altLang="en-US" sz="2100" dirty="0"/>
            <a:t>, </a:t>
          </a:r>
          <a:r>
            <a:rPr lang="en-US" altLang="en-US" sz="2100" dirty="0" err="1"/>
            <a:t>i</a:t>
          </a:r>
          <a:r>
            <a:rPr lang="en-US" altLang="en-US" sz="2100" dirty="0"/>
            <a:t> </a:t>
          </a:r>
          <a:r>
            <a:rPr lang="en-US" altLang="en-US" sz="2100" dirty="0" err="1"/>
            <a:t>tuoi</a:t>
          </a:r>
          <a:r>
            <a:rPr lang="en-US" altLang="en-US" sz="2100" dirty="0"/>
            <a:t> </a:t>
          </a:r>
          <a:r>
            <a:rPr lang="en-US" altLang="en-US" sz="2100" dirty="0" err="1"/>
            <a:t>pensieri</a:t>
          </a:r>
          <a:r>
            <a:rPr lang="en-US" altLang="en-US" sz="2100" dirty="0"/>
            <a:t>, le </a:t>
          </a:r>
          <a:r>
            <a:rPr lang="en-US" altLang="en-US" sz="2100" dirty="0" err="1"/>
            <a:t>tue</a:t>
          </a:r>
          <a:r>
            <a:rPr lang="en-US" altLang="en-US" sz="2100" dirty="0"/>
            <a:t> </a:t>
          </a:r>
          <a:r>
            <a:rPr lang="en-US" altLang="en-US" sz="2100" dirty="0" err="1"/>
            <a:t>azioni</a:t>
          </a:r>
          <a:r>
            <a:rPr lang="en-US" altLang="en-US" sz="2100" dirty="0"/>
            <a:t>: qual è il </a:t>
          </a:r>
          <a:r>
            <a:rPr lang="en-US" altLang="en-US" sz="2100" dirty="0" err="1"/>
            <a:t>tuo</a:t>
          </a:r>
          <a:r>
            <a:rPr lang="en-US" altLang="en-US" sz="2100" dirty="0"/>
            <a:t> </a:t>
          </a:r>
          <a:r>
            <a:rPr lang="en-US" altLang="en-US" sz="2100" dirty="0" err="1"/>
            <a:t>livello</a:t>
          </a:r>
          <a:r>
            <a:rPr lang="en-US" altLang="en-US" sz="2100" dirty="0"/>
            <a:t> di stress?</a:t>
          </a:r>
          <a:endParaRPr lang="en-US" sz="2100" dirty="0"/>
        </a:p>
      </dgm:t>
    </dgm:pt>
    <dgm:pt modelId="{DE309AD4-2066-4F75-9260-C052ACAE680E}" type="parTrans" cxnId="{DDE1A8B3-DB2D-4864-ABC1-792479DE0843}">
      <dgm:prSet/>
      <dgm:spPr/>
      <dgm:t>
        <a:bodyPr/>
        <a:lstStyle/>
        <a:p>
          <a:endParaRPr lang="it-IT"/>
        </a:p>
      </dgm:t>
    </dgm:pt>
    <dgm:pt modelId="{E1436896-EB27-4E95-AF47-11E92BDED68F}" type="sibTrans" cxnId="{DDE1A8B3-DB2D-4864-ABC1-792479DE0843}">
      <dgm:prSet/>
      <dgm:spPr/>
      <dgm:t>
        <a:bodyPr/>
        <a:lstStyle/>
        <a:p>
          <a:endParaRPr lang="it-IT"/>
        </a:p>
      </dgm:t>
    </dgm:pt>
    <dgm:pt modelId="{8E8E6ABB-B806-447D-9F8E-D723756FF9DF}">
      <dgm:prSet/>
      <dgm:spPr/>
      <dgm:t>
        <a:bodyPr/>
        <a:lstStyle/>
        <a:p>
          <a:r>
            <a:rPr lang="it-IT" sz="2100" dirty="0"/>
            <a:t>Essere consapevoli quando si perde l'equilibrio</a:t>
          </a:r>
        </a:p>
      </dgm:t>
    </dgm:pt>
    <dgm:pt modelId="{AFF2295F-1317-408E-B001-0B2AF492CBE0}" type="parTrans" cxnId="{1F9AFB00-5F66-4597-812B-159AF7E1D0ED}">
      <dgm:prSet/>
      <dgm:spPr/>
      <dgm:t>
        <a:bodyPr/>
        <a:lstStyle/>
        <a:p>
          <a:endParaRPr lang="it-IT"/>
        </a:p>
      </dgm:t>
    </dgm:pt>
    <dgm:pt modelId="{57ABBA90-F51F-40FA-9BFB-66986649F3C5}" type="sibTrans" cxnId="{1F9AFB00-5F66-4597-812B-159AF7E1D0ED}">
      <dgm:prSet/>
      <dgm:spPr/>
      <dgm:t>
        <a:bodyPr/>
        <a:lstStyle/>
        <a:p>
          <a:endParaRPr lang="it-IT"/>
        </a:p>
      </dgm:t>
    </dgm:pt>
    <dgm:pt modelId="{DFEE3EBD-DBEB-6E44-A82B-3D1BE030962A}" type="pres">
      <dgm:prSet presAssocID="{E728F83A-550C-5A4E-8E2C-D1D2CF70D968}" presName="linear" presStyleCnt="0">
        <dgm:presLayoutVars>
          <dgm:dir/>
          <dgm:resizeHandles val="exact"/>
        </dgm:presLayoutVars>
      </dgm:prSet>
      <dgm:spPr/>
    </dgm:pt>
    <dgm:pt modelId="{63F5866D-9DDF-954A-8B0D-82CC73C15CEB}" type="pres">
      <dgm:prSet presAssocID="{1A717BBB-0BF1-544A-9809-AB6FC313FCD3}" presName="comp" presStyleCnt="0"/>
      <dgm:spPr/>
    </dgm:pt>
    <dgm:pt modelId="{4ECED5A7-616B-384B-9AEE-56FF03B3C31C}" type="pres">
      <dgm:prSet presAssocID="{1A717BBB-0BF1-544A-9809-AB6FC313FCD3}" presName="box" presStyleLbl="node1" presStyleIdx="0" presStyleCnt="3"/>
      <dgm:spPr/>
    </dgm:pt>
    <dgm:pt modelId="{019E594A-6DFF-3545-A62F-8A70F4E319A2}" type="pres">
      <dgm:prSet presAssocID="{1A717BBB-0BF1-544A-9809-AB6FC313FCD3}" presName="img" presStyleLbl="fgImgPlace1" presStyleIdx="0" presStyleCnt="3"/>
      <dgm:spPr/>
    </dgm:pt>
    <dgm:pt modelId="{54E59043-9ABE-F14F-8884-FE49B6E5567C}" type="pres">
      <dgm:prSet presAssocID="{1A717BBB-0BF1-544A-9809-AB6FC313FCD3}" presName="text" presStyleLbl="node1" presStyleIdx="0" presStyleCnt="3">
        <dgm:presLayoutVars>
          <dgm:bulletEnabled val="1"/>
        </dgm:presLayoutVars>
      </dgm:prSet>
      <dgm:spPr/>
    </dgm:pt>
    <dgm:pt modelId="{AD3B036A-A4F9-9B4D-A69D-B859329C3005}" type="pres">
      <dgm:prSet presAssocID="{7EE9F8EE-1E0D-7F46-9F7D-91F79323FD4E}" presName="spacer" presStyleCnt="0"/>
      <dgm:spPr/>
    </dgm:pt>
    <dgm:pt modelId="{021418A5-6F4C-764A-BD1F-BE38884D41EF}" type="pres">
      <dgm:prSet presAssocID="{975125C4-B1F9-8746-9A0E-D2E403DC20E8}" presName="comp" presStyleCnt="0"/>
      <dgm:spPr/>
    </dgm:pt>
    <dgm:pt modelId="{2FE8764D-2B16-804C-A4CB-0D564F846087}" type="pres">
      <dgm:prSet presAssocID="{975125C4-B1F9-8746-9A0E-D2E403DC20E8}" presName="box" presStyleLbl="node1" presStyleIdx="1" presStyleCnt="3"/>
      <dgm:spPr/>
    </dgm:pt>
    <dgm:pt modelId="{B72C2D90-1FCB-0A42-BCA8-C0C8ED39F76C}" type="pres">
      <dgm:prSet presAssocID="{975125C4-B1F9-8746-9A0E-D2E403DC20E8}" presName="img" presStyleLbl="fgImgPlace1" presStyleIdx="1" presStyleCnt="3"/>
      <dgm:spPr/>
    </dgm:pt>
    <dgm:pt modelId="{5BFA3E0B-A270-E243-9476-CC3E31EFCB67}" type="pres">
      <dgm:prSet presAssocID="{975125C4-B1F9-8746-9A0E-D2E403DC20E8}" presName="text" presStyleLbl="node1" presStyleIdx="1" presStyleCnt="3">
        <dgm:presLayoutVars>
          <dgm:bulletEnabled val="1"/>
        </dgm:presLayoutVars>
      </dgm:prSet>
      <dgm:spPr/>
    </dgm:pt>
    <dgm:pt modelId="{5FF3C304-9BB2-7444-8C01-AABC02FE3BDD}" type="pres">
      <dgm:prSet presAssocID="{AA5E119E-C48F-754F-AE71-96E59C7159C6}" presName="spacer" presStyleCnt="0"/>
      <dgm:spPr/>
    </dgm:pt>
    <dgm:pt modelId="{CA0E8C51-2AB9-A043-87C7-757838DBFBC7}" type="pres">
      <dgm:prSet presAssocID="{18000E78-12AD-C645-86B0-A658EA690DCF}" presName="comp" presStyleCnt="0"/>
      <dgm:spPr/>
    </dgm:pt>
    <dgm:pt modelId="{A77E3971-1670-974E-9D75-0A4B339A52DD}" type="pres">
      <dgm:prSet presAssocID="{18000E78-12AD-C645-86B0-A658EA690DCF}" presName="box" presStyleLbl="node1" presStyleIdx="2" presStyleCnt="3"/>
      <dgm:spPr/>
    </dgm:pt>
    <dgm:pt modelId="{F2C64AA5-A6A7-774D-8FC6-584D85C96D1A}" type="pres">
      <dgm:prSet presAssocID="{18000E78-12AD-C645-86B0-A658EA690DCF}" presName="img" presStyleLbl="fgImgPlace1" presStyleIdx="2" presStyleCnt="3"/>
      <dgm:spPr/>
    </dgm:pt>
    <dgm:pt modelId="{C1DADE2A-98ED-6446-B96C-A226B00E01D1}" type="pres">
      <dgm:prSet presAssocID="{18000E78-12AD-C645-86B0-A658EA690DCF}" presName="text" presStyleLbl="node1" presStyleIdx="2" presStyleCnt="3">
        <dgm:presLayoutVars>
          <dgm:bulletEnabled val="1"/>
        </dgm:presLayoutVars>
      </dgm:prSet>
      <dgm:spPr/>
    </dgm:pt>
  </dgm:ptLst>
  <dgm:cxnLst>
    <dgm:cxn modelId="{1F9AFB00-5F66-4597-812B-159AF7E1D0ED}" srcId="{975125C4-B1F9-8746-9A0E-D2E403DC20E8}" destId="{8E8E6ABB-B806-447D-9F8E-D723756FF9DF}" srcOrd="1" destOrd="0" parTransId="{AFF2295F-1317-408E-B001-0B2AF492CBE0}" sibTransId="{57ABBA90-F51F-40FA-9BFB-66986649F3C5}"/>
    <dgm:cxn modelId="{F2275C08-75A7-A44B-9060-528F2BB89BAE}" type="presOf" srcId="{18000E78-12AD-C645-86B0-A658EA690DCF}" destId="{C1DADE2A-98ED-6446-B96C-A226B00E01D1}" srcOrd="1" destOrd="0" presId="urn:microsoft.com/office/officeart/2005/8/layout/vList4"/>
    <dgm:cxn modelId="{9DD2AB0D-EFC2-4EBE-9105-263A8F7ECC16}" type="presOf" srcId="{8E8E6ABB-B806-447D-9F8E-D723756FF9DF}" destId="{2FE8764D-2B16-804C-A4CB-0D564F846087}" srcOrd="0" destOrd="2" presId="urn:microsoft.com/office/officeart/2005/8/layout/vList4"/>
    <dgm:cxn modelId="{E90E0B0F-4D19-504E-9140-33E1901289C7}" type="presOf" srcId="{47F2D48E-0197-A646-B2DC-EACDCBD9776E}" destId="{2FE8764D-2B16-804C-A4CB-0D564F846087}" srcOrd="0" destOrd="3" presId="urn:microsoft.com/office/officeart/2005/8/layout/vList4"/>
    <dgm:cxn modelId="{AECFF816-E454-F44C-93FB-9055C256BB2B}" srcId="{E728F83A-550C-5A4E-8E2C-D1D2CF70D968}" destId="{1A717BBB-0BF1-544A-9809-AB6FC313FCD3}" srcOrd="0" destOrd="0" parTransId="{C344D692-D133-F44D-9058-1428E3FA7415}" sibTransId="{7EE9F8EE-1E0D-7F46-9F7D-91F79323FD4E}"/>
    <dgm:cxn modelId="{B5CA9924-C8C2-4BDC-BA37-67A7B46F20A8}" type="presOf" srcId="{F8890D2D-1CAF-4521-BA92-FC6019806A6A}" destId="{54E59043-9ABE-F14F-8884-FE49B6E5567C}" srcOrd="1" destOrd="2" presId="urn:microsoft.com/office/officeart/2005/8/layout/vList4"/>
    <dgm:cxn modelId="{CECB0F3E-FA95-7C43-A2B6-EDF7097A5370}" type="presOf" srcId="{9A2C75BD-46B0-B248-900B-AD4CEF4E486A}" destId="{54E59043-9ABE-F14F-8884-FE49B6E5567C}" srcOrd="1" destOrd="1" presId="urn:microsoft.com/office/officeart/2005/8/layout/vList4"/>
    <dgm:cxn modelId="{DADDD25D-1316-9449-9326-CD506A802D8E}" srcId="{1A717BBB-0BF1-544A-9809-AB6FC313FCD3}" destId="{40EA0017-3178-434C-91C9-0EA4F8BB2F10}" srcOrd="2" destOrd="0" parTransId="{9230966C-61B6-1543-B84E-9C5E4AA3649F}" sibTransId="{FA2B5CCA-4583-6146-AB5B-3A2A8242A2CB}"/>
    <dgm:cxn modelId="{90048963-5DD2-B245-B49B-C1AD49BD42A5}" type="presOf" srcId="{9614A72F-45F8-E046-9255-95D8B3BF81D2}" destId="{A77E3971-1670-974E-9D75-0A4B339A52DD}" srcOrd="0" destOrd="1" presId="urn:microsoft.com/office/officeart/2005/8/layout/vList4"/>
    <dgm:cxn modelId="{D27B476F-EB79-E044-A6E3-3100EEA2C441}" type="presOf" srcId="{40EA0017-3178-434C-91C9-0EA4F8BB2F10}" destId="{54E59043-9ABE-F14F-8884-FE49B6E5567C}" srcOrd="1" destOrd="3" presId="urn:microsoft.com/office/officeart/2005/8/layout/vList4"/>
    <dgm:cxn modelId="{D58DA44F-1919-AE4D-AC22-4AB5F31247AB}" type="presOf" srcId="{40EA0017-3178-434C-91C9-0EA4F8BB2F10}" destId="{4ECED5A7-616B-384B-9AEE-56FF03B3C31C}" srcOrd="0" destOrd="3" presId="urn:microsoft.com/office/officeart/2005/8/layout/vList4"/>
    <dgm:cxn modelId="{77FE5554-2B19-46E6-A39C-A5F1BB56DE31}" type="presOf" srcId="{8E8E6ABB-B806-447D-9F8E-D723756FF9DF}" destId="{5BFA3E0B-A270-E243-9476-CC3E31EFCB67}" srcOrd="1" destOrd="2" presId="urn:microsoft.com/office/officeart/2005/8/layout/vList4"/>
    <dgm:cxn modelId="{32706D8B-F9A5-9A4F-B0A0-24A504E94067}" type="presOf" srcId="{4F244721-BB03-094A-BF0E-44FACC403AED}" destId="{C1DADE2A-98ED-6446-B96C-A226B00E01D1}" srcOrd="1" destOrd="2" presId="urn:microsoft.com/office/officeart/2005/8/layout/vList4"/>
    <dgm:cxn modelId="{6B0BF98F-E22B-2C41-97CF-CCA79B78E7BA}" type="presOf" srcId="{9614A72F-45F8-E046-9255-95D8B3BF81D2}" destId="{C1DADE2A-98ED-6446-B96C-A226B00E01D1}" srcOrd="1" destOrd="1" presId="urn:microsoft.com/office/officeart/2005/8/layout/vList4"/>
    <dgm:cxn modelId="{1C30C4A0-6C18-3B4B-8BAD-F51C70BDAD8E}" type="presOf" srcId="{975125C4-B1F9-8746-9A0E-D2E403DC20E8}" destId="{5BFA3E0B-A270-E243-9476-CC3E31EFCB67}" srcOrd="1" destOrd="0" presId="urn:microsoft.com/office/officeart/2005/8/layout/vList4"/>
    <dgm:cxn modelId="{742269A7-7AA2-3148-A8AF-B8E7F7B07A56}" srcId="{18000E78-12AD-C645-86B0-A658EA690DCF}" destId="{4F244721-BB03-094A-BF0E-44FACC403AED}" srcOrd="1" destOrd="0" parTransId="{24F2AFB3-D030-C94E-9211-F980E819C11F}" sibTransId="{729DF962-94A0-ED4C-A120-7A82A9147A3A}"/>
    <dgm:cxn modelId="{603C15AB-B32E-F549-8A7A-5EB36289753A}" srcId="{18000E78-12AD-C645-86B0-A658EA690DCF}" destId="{9614A72F-45F8-E046-9255-95D8B3BF81D2}" srcOrd="0" destOrd="0" parTransId="{8464B4D0-8FCC-564A-B69A-481C0E9E709D}" sibTransId="{2831FADA-7D3D-1647-B516-C037B76A9A59}"/>
    <dgm:cxn modelId="{6CBE1EAD-8DBC-AE43-9FAB-92EC9871A335}" type="presOf" srcId="{47F2D48E-0197-A646-B2DC-EACDCBD9776E}" destId="{5BFA3E0B-A270-E243-9476-CC3E31EFCB67}" srcOrd="1" destOrd="3" presId="urn:microsoft.com/office/officeart/2005/8/layout/vList4"/>
    <dgm:cxn modelId="{E86C92AD-2732-1A49-8ED4-BAC78C6606C6}" type="presOf" srcId="{90390414-DD6D-8743-8156-8A48CFA20517}" destId="{5BFA3E0B-A270-E243-9476-CC3E31EFCB67}" srcOrd="1" destOrd="1" presId="urn:microsoft.com/office/officeart/2005/8/layout/vList4"/>
    <dgm:cxn modelId="{DDE1A8B3-DB2D-4864-ABC1-792479DE0843}" srcId="{1A717BBB-0BF1-544A-9809-AB6FC313FCD3}" destId="{F8890D2D-1CAF-4521-BA92-FC6019806A6A}" srcOrd="1" destOrd="0" parTransId="{DE309AD4-2066-4F75-9260-C052ACAE680E}" sibTransId="{E1436896-EB27-4E95-AF47-11E92BDED68F}"/>
    <dgm:cxn modelId="{24F430B7-7CD8-0947-AE88-097DFFE708FB}" type="presOf" srcId="{4F244721-BB03-094A-BF0E-44FACC403AED}" destId="{A77E3971-1670-974E-9D75-0A4B339A52DD}" srcOrd="0" destOrd="2" presId="urn:microsoft.com/office/officeart/2005/8/layout/vList4"/>
    <dgm:cxn modelId="{DDC09EB7-289C-0048-9691-9C401E49C7CD}" srcId="{975125C4-B1F9-8746-9A0E-D2E403DC20E8}" destId="{90390414-DD6D-8743-8156-8A48CFA20517}" srcOrd="0" destOrd="0" parTransId="{80C9EA49-4075-2249-89DC-127E8142ADEE}" sibTransId="{8503AAD2-19AC-5C4D-8214-944D314AC3A0}"/>
    <dgm:cxn modelId="{1702BEBE-D9AE-424C-996E-11AC13B0F0D1}" type="presOf" srcId="{E728F83A-550C-5A4E-8E2C-D1D2CF70D968}" destId="{DFEE3EBD-DBEB-6E44-A82B-3D1BE030962A}" srcOrd="0" destOrd="0" presId="urn:microsoft.com/office/officeart/2005/8/layout/vList4"/>
    <dgm:cxn modelId="{76CB08C3-3318-6747-BAE5-7C93B7E96831}" type="presOf" srcId="{90390414-DD6D-8743-8156-8A48CFA20517}" destId="{2FE8764D-2B16-804C-A4CB-0D564F846087}" srcOrd="0" destOrd="1" presId="urn:microsoft.com/office/officeart/2005/8/layout/vList4"/>
    <dgm:cxn modelId="{CDA546C5-C60B-1446-8C2D-8BA0C88B70B6}" srcId="{E728F83A-550C-5A4E-8E2C-D1D2CF70D968}" destId="{975125C4-B1F9-8746-9A0E-D2E403DC20E8}" srcOrd="1" destOrd="0" parTransId="{D3E87448-078E-7B41-85BA-9D8BDC6C8379}" sibTransId="{AA5E119E-C48F-754F-AE71-96E59C7159C6}"/>
    <dgm:cxn modelId="{3F333CC9-9DC8-954D-A0EC-F6F8F03D6758}" srcId="{975125C4-B1F9-8746-9A0E-D2E403DC20E8}" destId="{47F2D48E-0197-A646-B2DC-EACDCBD9776E}" srcOrd="2" destOrd="0" parTransId="{345166D0-87BD-D640-A077-C9A96370C189}" sibTransId="{5312A72D-E2DA-624A-962B-6850BFA691FE}"/>
    <dgm:cxn modelId="{E27D74D1-BB5E-874E-9AD9-25042717EADF}" type="presOf" srcId="{975125C4-B1F9-8746-9A0E-D2E403DC20E8}" destId="{2FE8764D-2B16-804C-A4CB-0D564F846087}" srcOrd="0" destOrd="0" presId="urn:microsoft.com/office/officeart/2005/8/layout/vList4"/>
    <dgm:cxn modelId="{1470B2D2-E858-456E-8351-675AAED21C5C}" type="presOf" srcId="{F8890D2D-1CAF-4521-BA92-FC6019806A6A}" destId="{4ECED5A7-616B-384B-9AEE-56FF03B3C31C}" srcOrd="0" destOrd="2" presId="urn:microsoft.com/office/officeart/2005/8/layout/vList4"/>
    <dgm:cxn modelId="{507C51DE-4C95-3142-BA7A-8946C30D4064}" type="presOf" srcId="{1A717BBB-0BF1-544A-9809-AB6FC313FCD3}" destId="{4ECED5A7-616B-384B-9AEE-56FF03B3C31C}" srcOrd="0" destOrd="0" presId="urn:microsoft.com/office/officeart/2005/8/layout/vList4"/>
    <dgm:cxn modelId="{0E9D18E5-4081-4040-9C14-0C9562F902D4}" type="presOf" srcId="{1A717BBB-0BF1-544A-9809-AB6FC313FCD3}" destId="{54E59043-9ABE-F14F-8884-FE49B6E5567C}" srcOrd="1" destOrd="0" presId="urn:microsoft.com/office/officeart/2005/8/layout/vList4"/>
    <dgm:cxn modelId="{9E2D2FF8-D7CE-BB49-B642-2884BE410A0D}" srcId="{E728F83A-550C-5A4E-8E2C-D1D2CF70D968}" destId="{18000E78-12AD-C645-86B0-A658EA690DCF}" srcOrd="2" destOrd="0" parTransId="{AC132471-7825-B84B-BA8F-998FA7FC45A8}" sibTransId="{A32774B9-9CA5-514C-AEB8-F9930CA54EFE}"/>
    <dgm:cxn modelId="{54006DFB-B5C1-6742-8D73-145E75004711}" type="presOf" srcId="{18000E78-12AD-C645-86B0-A658EA690DCF}" destId="{A77E3971-1670-974E-9D75-0A4B339A52DD}" srcOrd="0" destOrd="0" presId="urn:microsoft.com/office/officeart/2005/8/layout/vList4"/>
    <dgm:cxn modelId="{EE22DAFB-7744-0C48-B433-CD61E3597356}" srcId="{1A717BBB-0BF1-544A-9809-AB6FC313FCD3}" destId="{9A2C75BD-46B0-B248-900B-AD4CEF4E486A}" srcOrd="0" destOrd="0" parTransId="{3FFF4F0D-89DA-D449-B456-F6BA303E907F}" sibTransId="{13F16775-4410-604F-BCF3-945FF4FA6E57}"/>
    <dgm:cxn modelId="{E8CBAAFF-A045-4E4F-B215-BA2D40FF5B76}" type="presOf" srcId="{9A2C75BD-46B0-B248-900B-AD4CEF4E486A}" destId="{4ECED5A7-616B-384B-9AEE-56FF03B3C31C}" srcOrd="0" destOrd="1" presId="urn:microsoft.com/office/officeart/2005/8/layout/vList4"/>
    <dgm:cxn modelId="{15A04D64-D4C7-9148-B472-860BA6F96CD4}" type="presParOf" srcId="{DFEE3EBD-DBEB-6E44-A82B-3D1BE030962A}" destId="{63F5866D-9DDF-954A-8B0D-82CC73C15CEB}" srcOrd="0" destOrd="0" presId="urn:microsoft.com/office/officeart/2005/8/layout/vList4"/>
    <dgm:cxn modelId="{055C7CE8-0198-FB41-8DB8-C4E4291EAE21}" type="presParOf" srcId="{63F5866D-9DDF-954A-8B0D-82CC73C15CEB}" destId="{4ECED5A7-616B-384B-9AEE-56FF03B3C31C}" srcOrd="0" destOrd="0" presId="urn:microsoft.com/office/officeart/2005/8/layout/vList4"/>
    <dgm:cxn modelId="{0ACFBD9E-956F-6146-AB7D-DE38822CA04A}" type="presParOf" srcId="{63F5866D-9DDF-954A-8B0D-82CC73C15CEB}" destId="{019E594A-6DFF-3545-A62F-8A70F4E319A2}" srcOrd="1" destOrd="0" presId="urn:microsoft.com/office/officeart/2005/8/layout/vList4"/>
    <dgm:cxn modelId="{0B7ACAA5-6A94-1747-9DC1-426EE3044EE5}" type="presParOf" srcId="{63F5866D-9DDF-954A-8B0D-82CC73C15CEB}" destId="{54E59043-9ABE-F14F-8884-FE49B6E5567C}" srcOrd="2" destOrd="0" presId="urn:microsoft.com/office/officeart/2005/8/layout/vList4"/>
    <dgm:cxn modelId="{D448B70C-C678-FB45-BC9A-C46877272086}" type="presParOf" srcId="{DFEE3EBD-DBEB-6E44-A82B-3D1BE030962A}" destId="{AD3B036A-A4F9-9B4D-A69D-B859329C3005}" srcOrd="1" destOrd="0" presId="urn:microsoft.com/office/officeart/2005/8/layout/vList4"/>
    <dgm:cxn modelId="{1F735182-5E08-AD4F-A514-48BB5DA94681}" type="presParOf" srcId="{DFEE3EBD-DBEB-6E44-A82B-3D1BE030962A}" destId="{021418A5-6F4C-764A-BD1F-BE38884D41EF}" srcOrd="2" destOrd="0" presId="urn:microsoft.com/office/officeart/2005/8/layout/vList4"/>
    <dgm:cxn modelId="{5B8F472B-5BA1-574F-B7E2-5DCC8CA89B8A}" type="presParOf" srcId="{021418A5-6F4C-764A-BD1F-BE38884D41EF}" destId="{2FE8764D-2B16-804C-A4CB-0D564F846087}" srcOrd="0" destOrd="0" presId="urn:microsoft.com/office/officeart/2005/8/layout/vList4"/>
    <dgm:cxn modelId="{1D3F6AF9-A7D8-654C-8EBB-6968583052EE}" type="presParOf" srcId="{021418A5-6F4C-764A-BD1F-BE38884D41EF}" destId="{B72C2D90-1FCB-0A42-BCA8-C0C8ED39F76C}" srcOrd="1" destOrd="0" presId="urn:microsoft.com/office/officeart/2005/8/layout/vList4"/>
    <dgm:cxn modelId="{0271E685-9E07-274C-91D1-C333301D859F}" type="presParOf" srcId="{021418A5-6F4C-764A-BD1F-BE38884D41EF}" destId="{5BFA3E0B-A270-E243-9476-CC3E31EFCB67}" srcOrd="2" destOrd="0" presId="urn:microsoft.com/office/officeart/2005/8/layout/vList4"/>
    <dgm:cxn modelId="{042EFF54-1CBD-7646-90B6-ED71C6F728AA}" type="presParOf" srcId="{DFEE3EBD-DBEB-6E44-A82B-3D1BE030962A}" destId="{5FF3C304-9BB2-7444-8C01-AABC02FE3BDD}" srcOrd="3" destOrd="0" presId="urn:microsoft.com/office/officeart/2005/8/layout/vList4"/>
    <dgm:cxn modelId="{2E37144F-385A-C848-86F1-E1A99B070AE0}" type="presParOf" srcId="{DFEE3EBD-DBEB-6E44-A82B-3D1BE030962A}" destId="{CA0E8C51-2AB9-A043-87C7-757838DBFBC7}" srcOrd="4" destOrd="0" presId="urn:microsoft.com/office/officeart/2005/8/layout/vList4"/>
    <dgm:cxn modelId="{A40E3196-6BA2-AC46-800E-C397E6C4B4D5}" type="presParOf" srcId="{CA0E8C51-2AB9-A043-87C7-757838DBFBC7}" destId="{A77E3971-1670-974E-9D75-0A4B339A52DD}" srcOrd="0" destOrd="0" presId="urn:microsoft.com/office/officeart/2005/8/layout/vList4"/>
    <dgm:cxn modelId="{622AC639-DF6A-224A-8DD0-E01C713F1500}" type="presParOf" srcId="{CA0E8C51-2AB9-A043-87C7-757838DBFBC7}" destId="{F2C64AA5-A6A7-774D-8FC6-584D85C96D1A}" srcOrd="1" destOrd="0" presId="urn:microsoft.com/office/officeart/2005/8/layout/vList4"/>
    <dgm:cxn modelId="{E85A3196-1295-AA48-98FB-FD0FFAD6DC4D}" type="presParOf" srcId="{CA0E8C51-2AB9-A043-87C7-757838DBFBC7}" destId="{C1DADE2A-98ED-6446-B96C-A226B00E01D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ED5A7-616B-384B-9AEE-56FF03B3C31C}">
      <dsp:nvSpPr>
        <dsp:cNvPr id="0" name=""/>
        <dsp:cNvSpPr/>
      </dsp:nvSpPr>
      <dsp:spPr>
        <a:xfrm>
          <a:off x="0" y="0"/>
          <a:ext cx="15773400" cy="203968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CONSAPEVOLEZZA </a:t>
          </a:r>
        </a:p>
        <a:p>
          <a:pPr marL="228600" lvl="1" indent="-228600" algn="l" defTabSz="933450">
            <a:lnSpc>
              <a:spcPct val="90000"/>
            </a:lnSpc>
            <a:spcBef>
              <a:spcPct val="0"/>
            </a:spcBef>
            <a:spcAft>
              <a:spcPct val="15000"/>
            </a:spcAft>
            <a:buChar char="•"/>
          </a:pPr>
          <a:r>
            <a:rPr lang="en-US" altLang="en-US" sz="2100" kern="1200" dirty="0" err="1"/>
            <a:t>Rallenta</a:t>
          </a:r>
          <a:r>
            <a:rPr lang="en-US" altLang="en-US" sz="2100" kern="1200" dirty="0"/>
            <a:t> e </a:t>
          </a:r>
          <a:r>
            <a:rPr lang="en-US" altLang="en-US" sz="2100" kern="1200" dirty="0" err="1"/>
            <a:t>guardati</a:t>
          </a:r>
          <a:r>
            <a:rPr lang="en-US" altLang="en-US" sz="2100" kern="1200" dirty="0"/>
            <a:t> </a:t>
          </a:r>
          <a:r>
            <a:rPr lang="en-US" altLang="en-US" sz="2100" kern="1200" dirty="0" err="1"/>
            <a:t>dentro</a:t>
          </a:r>
          <a:endParaRPr lang="en-US" sz="2100" kern="1200" dirty="0"/>
        </a:p>
        <a:p>
          <a:pPr marL="228600" lvl="1" indent="-228600" algn="l" defTabSz="933450">
            <a:lnSpc>
              <a:spcPct val="90000"/>
            </a:lnSpc>
            <a:spcBef>
              <a:spcPct val="0"/>
            </a:spcBef>
            <a:spcAft>
              <a:spcPct val="15000"/>
            </a:spcAft>
            <a:buChar char="•"/>
          </a:pPr>
          <a:r>
            <a:rPr lang="en-US" altLang="en-US" sz="2100" kern="1200" dirty="0" err="1"/>
            <a:t>Considera</a:t>
          </a:r>
          <a:r>
            <a:rPr lang="en-US" altLang="en-US" sz="2100" kern="1200" dirty="0"/>
            <a:t> le </a:t>
          </a:r>
          <a:r>
            <a:rPr lang="en-US" altLang="en-US" sz="2100" kern="1200" dirty="0" err="1"/>
            <a:t>tue</a:t>
          </a:r>
          <a:r>
            <a:rPr lang="en-US" altLang="en-US" sz="2100" kern="1200" dirty="0"/>
            <a:t> </a:t>
          </a:r>
          <a:r>
            <a:rPr lang="en-US" altLang="en-US" sz="2100" kern="1200" dirty="0" err="1"/>
            <a:t>emozioni</a:t>
          </a:r>
          <a:r>
            <a:rPr lang="en-US" altLang="en-US" sz="2100" kern="1200" dirty="0"/>
            <a:t>, </a:t>
          </a:r>
          <a:r>
            <a:rPr lang="en-US" altLang="en-US" sz="2100" kern="1200" dirty="0" err="1"/>
            <a:t>i</a:t>
          </a:r>
          <a:r>
            <a:rPr lang="en-US" altLang="en-US" sz="2100" kern="1200" dirty="0"/>
            <a:t> </a:t>
          </a:r>
          <a:r>
            <a:rPr lang="en-US" altLang="en-US" sz="2100" kern="1200" dirty="0" err="1"/>
            <a:t>tuoi</a:t>
          </a:r>
          <a:r>
            <a:rPr lang="en-US" altLang="en-US" sz="2100" kern="1200" dirty="0"/>
            <a:t> </a:t>
          </a:r>
          <a:r>
            <a:rPr lang="en-US" altLang="en-US" sz="2100" kern="1200" dirty="0" err="1"/>
            <a:t>pensieri</a:t>
          </a:r>
          <a:r>
            <a:rPr lang="en-US" altLang="en-US" sz="2100" kern="1200" dirty="0"/>
            <a:t>, le </a:t>
          </a:r>
          <a:r>
            <a:rPr lang="en-US" altLang="en-US" sz="2100" kern="1200" dirty="0" err="1"/>
            <a:t>tue</a:t>
          </a:r>
          <a:r>
            <a:rPr lang="en-US" altLang="en-US" sz="2100" kern="1200" dirty="0"/>
            <a:t> </a:t>
          </a:r>
          <a:r>
            <a:rPr lang="en-US" altLang="en-US" sz="2100" kern="1200" dirty="0" err="1"/>
            <a:t>azioni</a:t>
          </a:r>
          <a:r>
            <a:rPr lang="en-US" altLang="en-US" sz="2100" kern="1200" dirty="0"/>
            <a:t>: qual è il </a:t>
          </a:r>
          <a:r>
            <a:rPr lang="en-US" altLang="en-US" sz="2100" kern="1200" dirty="0" err="1"/>
            <a:t>tuo</a:t>
          </a:r>
          <a:r>
            <a:rPr lang="en-US" altLang="en-US" sz="2100" kern="1200" dirty="0"/>
            <a:t> </a:t>
          </a:r>
          <a:r>
            <a:rPr lang="en-US" altLang="en-US" sz="2100" kern="1200" dirty="0" err="1"/>
            <a:t>livello</a:t>
          </a:r>
          <a:r>
            <a:rPr lang="en-US" altLang="en-US" sz="2100" kern="1200" dirty="0"/>
            <a:t> di stress?</a:t>
          </a:r>
          <a:endParaRPr lang="en-US" sz="2100" kern="1200" dirty="0"/>
        </a:p>
        <a:p>
          <a:pPr marL="228600" lvl="1" indent="-228600" algn="l" defTabSz="933450">
            <a:lnSpc>
              <a:spcPct val="90000"/>
            </a:lnSpc>
            <a:spcBef>
              <a:spcPct val="0"/>
            </a:spcBef>
            <a:spcAft>
              <a:spcPct val="15000"/>
            </a:spcAft>
            <a:buChar char="•"/>
          </a:pPr>
          <a:r>
            <a:rPr lang="en-US" sz="2100" kern="1200" dirty="0" err="1"/>
            <a:t>Prendi</a:t>
          </a:r>
          <a:r>
            <a:rPr lang="en-US" sz="2100" kern="1200" dirty="0"/>
            <a:t> </a:t>
          </a:r>
          <a:r>
            <a:rPr lang="en-US" sz="2100" kern="1200" dirty="0" err="1"/>
            <a:t>consapevolezza</a:t>
          </a:r>
          <a:r>
            <a:rPr lang="en-US" sz="2100" kern="1200" dirty="0"/>
            <a:t> </a:t>
          </a:r>
          <a:r>
            <a:rPr lang="en-US" sz="2100" kern="1200" dirty="0" err="1"/>
            <a:t>delle</a:t>
          </a:r>
          <a:r>
            <a:rPr lang="en-US" sz="2100" kern="1200" dirty="0"/>
            <a:t> </a:t>
          </a:r>
          <a:r>
            <a:rPr lang="en-US" sz="2100" kern="1200" dirty="0" err="1"/>
            <a:t>tue</a:t>
          </a:r>
          <a:r>
            <a:rPr lang="en-US" sz="2100" kern="1200" dirty="0"/>
            <a:t> </a:t>
          </a:r>
          <a:r>
            <a:rPr lang="en-US" sz="2100" kern="1200" dirty="0" err="1"/>
            <a:t>emozioni</a:t>
          </a:r>
          <a:r>
            <a:rPr lang="en-US" sz="2100" kern="1200" dirty="0"/>
            <a:t>, </a:t>
          </a:r>
          <a:r>
            <a:rPr lang="en-US" sz="2100" kern="1200" dirty="0" err="1"/>
            <a:t>pensieri</a:t>
          </a:r>
          <a:r>
            <a:rPr lang="en-US" sz="2100" kern="1200" dirty="0"/>
            <a:t>, e </a:t>
          </a:r>
          <a:r>
            <a:rPr lang="en-US" sz="2100" kern="1200" dirty="0" err="1"/>
            <a:t>sensazioni</a:t>
          </a:r>
          <a:r>
            <a:rPr lang="en-US" sz="2100" kern="1200" dirty="0"/>
            <a:t> </a:t>
          </a:r>
          <a:r>
            <a:rPr lang="en-US" sz="2100" kern="1200" dirty="0" err="1"/>
            <a:t>corporee</a:t>
          </a:r>
          <a:endParaRPr lang="en-US" sz="2100" kern="1200" dirty="0"/>
        </a:p>
      </dsp:txBody>
      <dsp:txXfrm>
        <a:off x="3358648" y="0"/>
        <a:ext cx="12414751" cy="2039689"/>
      </dsp:txXfrm>
    </dsp:sp>
    <dsp:sp modelId="{019E594A-6DFF-3545-A62F-8A70F4E319A2}">
      <dsp:nvSpPr>
        <dsp:cNvPr id="0" name=""/>
        <dsp:cNvSpPr/>
      </dsp:nvSpPr>
      <dsp:spPr>
        <a:xfrm>
          <a:off x="203968" y="203968"/>
          <a:ext cx="3154680" cy="1631751"/>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E8764D-2B16-804C-A4CB-0D564F846087}">
      <dsp:nvSpPr>
        <dsp:cNvPr id="0" name=""/>
        <dsp:cNvSpPr/>
      </dsp:nvSpPr>
      <dsp:spPr>
        <a:xfrm>
          <a:off x="0" y="2243658"/>
          <a:ext cx="15773400" cy="2039689"/>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EQUILIBRIO</a:t>
          </a:r>
        </a:p>
        <a:p>
          <a:pPr marL="228600" lvl="1" indent="-228600" algn="l" defTabSz="933450">
            <a:lnSpc>
              <a:spcPct val="90000"/>
            </a:lnSpc>
            <a:spcBef>
              <a:spcPct val="0"/>
            </a:spcBef>
            <a:spcAft>
              <a:spcPct val="15000"/>
            </a:spcAft>
            <a:buChar char="•"/>
          </a:pPr>
          <a:r>
            <a:rPr lang="it-IT" sz="2100" kern="1200" dirty="0"/>
            <a:t>Lavoro/vita privata/tempo libero/riposo/svago</a:t>
          </a:r>
          <a:endParaRPr lang="en-US" sz="2100" kern="1200" dirty="0"/>
        </a:p>
        <a:p>
          <a:pPr marL="228600" lvl="1" indent="-228600" algn="l" defTabSz="933450">
            <a:lnSpc>
              <a:spcPct val="90000"/>
            </a:lnSpc>
            <a:spcBef>
              <a:spcPct val="0"/>
            </a:spcBef>
            <a:spcAft>
              <a:spcPct val="15000"/>
            </a:spcAft>
            <a:buChar char="•"/>
          </a:pPr>
          <a:r>
            <a:rPr lang="it-IT" sz="2100" kern="1200" dirty="0"/>
            <a:t>Essere consapevoli quando si perde l'equilibrio</a:t>
          </a:r>
        </a:p>
        <a:p>
          <a:pPr marL="228600" lvl="1" indent="-228600" algn="l" defTabSz="933450">
            <a:lnSpc>
              <a:spcPct val="90000"/>
            </a:lnSpc>
            <a:spcBef>
              <a:spcPct val="0"/>
            </a:spcBef>
            <a:spcAft>
              <a:spcPct val="15000"/>
            </a:spcAft>
            <a:buChar char="•"/>
          </a:pPr>
          <a:endParaRPr lang="en-US" sz="2100" kern="1200" dirty="0"/>
        </a:p>
      </dsp:txBody>
      <dsp:txXfrm>
        <a:off x="3358648" y="2243658"/>
        <a:ext cx="12414751" cy="2039689"/>
      </dsp:txXfrm>
    </dsp:sp>
    <dsp:sp modelId="{B72C2D90-1FCB-0A42-BCA8-C0C8ED39F76C}">
      <dsp:nvSpPr>
        <dsp:cNvPr id="0" name=""/>
        <dsp:cNvSpPr/>
      </dsp:nvSpPr>
      <dsp:spPr>
        <a:xfrm>
          <a:off x="203968" y="2447627"/>
          <a:ext cx="3154680" cy="1631751"/>
        </a:xfrm>
        <a:prstGeom prst="roundRect">
          <a:avLst>
            <a:gd name="adj" fmla="val 10000"/>
          </a:avLst>
        </a:prstGeom>
        <a:solidFill>
          <a:schemeClr val="accent4">
            <a:tint val="50000"/>
            <a:hueOff val="-1990641"/>
            <a:satOff val="11305"/>
            <a:lumOff val="8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E3971-1670-974E-9D75-0A4B339A52DD}">
      <dsp:nvSpPr>
        <dsp:cNvPr id="0" name=""/>
        <dsp:cNvSpPr/>
      </dsp:nvSpPr>
      <dsp:spPr>
        <a:xfrm>
          <a:off x="0" y="4487317"/>
          <a:ext cx="15773400" cy="2039689"/>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CONNESSIONI</a:t>
          </a:r>
        </a:p>
        <a:p>
          <a:pPr marL="228600" lvl="1" indent="-228600" algn="l" defTabSz="933450">
            <a:lnSpc>
              <a:spcPct val="90000"/>
            </a:lnSpc>
            <a:spcBef>
              <a:spcPct val="0"/>
            </a:spcBef>
            <a:spcAft>
              <a:spcPct val="15000"/>
            </a:spcAft>
            <a:buChar char="•"/>
          </a:pPr>
          <a:r>
            <a:rPr lang="it-IT" altLang="en-US" sz="2100" kern="1200" dirty="0"/>
            <a:t>Creare legami con i colleghi, gli studenti, la famiglia, gli amici e la comunità. </a:t>
          </a:r>
          <a:endParaRPr lang="en-US" sz="2100" kern="1200" dirty="0"/>
        </a:p>
        <a:p>
          <a:pPr marL="228600" lvl="1" indent="-228600" algn="l" defTabSz="933450">
            <a:lnSpc>
              <a:spcPct val="90000"/>
            </a:lnSpc>
            <a:spcBef>
              <a:spcPct val="0"/>
            </a:spcBef>
            <a:spcAft>
              <a:spcPct val="15000"/>
            </a:spcAft>
            <a:buChar char="•"/>
          </a:pPr>
          <a:r>
            <a:rPr lang="en-US" sz="2100" kern="1200" dirty="0"/>
            <a:t>Le </a:t>
          </a:r>
          <a:r>
            <a:rPr lang="en-US" sz="2100" kern="1200" dirty="0" err="1"/>
            <a:t>relazioni</a:t>
          </a:r>
          <a:r>
            <a:rPr lang="en-US" sz="2100" kern="1200" dirty="0"/>
            <a:t>, le </a:t>
          </a:r>
          <a:r>
            <a:rPr lang="en-US" sz="2100" kern="1200" dirty="0" err="1"/>
            <a:t>connessioni</a:t>
          </a:r>
          <a:r>
            <a:rPr lang="en-US" sz="2100" kern="1200" dirty="0"/>
            <a:t> </a:t>
          </a:r>
          <a:r>
            <a:rPr lang="en-US" sz="2100" kern="1200" dirty="0" err="1"/>
            <a:t>sociali</a:t>
          </a:r>
          <a:r>
            <a:rPr lang="en-US" sz="2100" kern="1200" dirty="0"/>
            <a:t>, </a:t>
          </a:r>
          <a:r>
            <a:rPr lang="en-US" sz="2100" kern="1200" dirty="0" err="1"/>
            <a:t>alleviano</a:t>
          </a:r>
          <a:r>
            <a:rPr lang="en-US" sz="2100" kern="1200" dirty="0"/>
            <a:t> lo stress</a:t>
          </a:r>
        </a:p>
      </dsp:txBody>
      <dsp:txXfrm>
        <a:off x="3358648" y="4487317"/>
        <a:ext cx="12414751" cy="2039689"/>
      </dsp:txXfrm>
    </dsp:sp>
    <dsp:sp modelId="{F2C64AA5-A6A7-774D-8FC6-584D85C96D1A}">
      <dsp:nvSpPr>
        <dsp:cNvPr id="0" name=""/>
        <dsp:cNvSpPr/>
      </dsp:nvSpPr>
      <dsp:spPr>
        <a:xfrm>
          <a:off x="203968" y="4691286"/>
          <a:ext cx="3154680" cy="1631751"/>
        </a:xfrm>
        <a:prstGeom prst="roundRect">
          <a:avLst>
            <a:gd name="adj" fmla="val 10000"/>
          </a:avLst>
        </a:prstGeom>
        <a:solidFill>
          <a:schemeClr val="accent4">
            <a:tint val="50000"/>
            <a:hueOff val="-3981281"/>
            <a:satOff val="22610"/>
            <a:lumOff val="17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326B214-9F23-4F3F-9957-DFB46CEC762E}" type="datetimeFigureOut">
              <a:rPr lang="it-IT" smtClean="0"/>
              <a:t>11/07/2022</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C0E406C-2E33-4DA9-BEEC-0599001591D8}" type="slidenum">
              <a:rPr lang="it-IT" smtClean="0"/>
              <a:t>‹N›</a:t>
            </a:fld>
            <a:endParaRPr lang="it-IT"/>
          </a:p>
        </p:txBody>
      </p:sp>
    </p:spTree>
    <p:extLst>
      <p:ext uri="{BB962C8B-B14F-4D97-AF65-F5344CB8AC3E}">
        <p14:creationId xmlns:p14="http://schemas.microsoft.com/office/powerpoint/2010/main" val="426060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C0E406C-2E33-4DA9-BEEC-0599001591D8}" type="slidenum">
              <a:rPr lang="it-IT" smtClean="0"/>
              <a:t>13</a:t>
            </a:fld>
            <a:endParaRPr lang="it-IT"/>
          </a:p>
        </p:txBody>
      </p:sp>
    </p:spTree>
    <p:extLst>
      <p:ext uri="{BB962C8B-B14F-4D97-AF65-F5344CB8AC3E}">
        <p14:creationId xmlns:p14="http://schemas.microsoft.com/office/powerpoint/2010/main" val="84769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C0E406C-2E33-4DA9-BEEC-0599001591D8}" type="slidenum">
              <a:rPr lang="it-IT" smtClean="0"/>
              <a:t>26</a:t>
            </a:fld>
            <a:endParaRPr lang="it-IT"/>
          </a:p>
        </p:txBody>
      </p:sp>
    </p:spTree>
    <p:extLst>
      <p:ext uri="{BB962C8B-B14F-4D97-AF65-F5344CB8AC3E}">
        <p14:creationId xmlns:p14="http://schemas.microsoft.com/office/powerpoint/2010/main" val="304916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C0E406C-2E33-4DA9-BEEC-0599001591D8}" type="slidenum">
              <a:rPr lang="it-IT" smtClean="0"/>
              <a:t>36</a:t>
            </a:fld>
            <a:endParaRPr lang="it-IT"/>
          </a:p>
        </p:txBody>
      </p:sp>
    </p:spTree>
    <p:extLst>
      <p:ext uri="{BB962C8B-B14F-4D97-AF65-F5344CB8AC3E}">
        <p14:creationId xmlns:p14="http://schemas.microsoft.com/office/powerpoint/2010/main" val="406536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49757-C639-4234-9D3C-106E44526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77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a:t>
            </a:r>
            <a:r>
              <a:rPr lang="en-US" baseline="0" dirty="0"/>
              <a:t> to recognize STS, both for ourselves as well as for those we supervise and those with whom we work. </a:t>
            </a:r>
            <a:r>
              <a:rPr lang="en-US" dirty="0"/>
              <a:t>People’s responses to trauma and</a:t>
            </a:r>
            <a:r>
              <a:rPr lang="en-US" baseline="0" dirty="0"/>
              <a:t> STS vary depending on many factors. However, these are some common signs and symptoms that people may experience related to STS. We will also introduce tools for more in-depth assessment later in this training.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resource to help recognize your own signs, symptoms, and trauma responses is the “16 Warning Signs of a Trauma Exposure Response” resource included in “Trauma Stewardship: An Everyday Guide to Caring for Self While Caring for Others” by Laura van </a:t>
            </a:r>
            <a:r>
              <a:rPr lang="en-US" baseline="0" dirty="0" err="1"/>
              <a:t>Dernoot</a:t>
            </a:r>
            <a:r>
              <a:rPr lang="en-US" baseline="0" dirty="0"/>
              <a:t> </a:t>
            </a:r>
            <a:r>
              <a:rPr lang="en-US" baseline="0" dirty="0" err="1"/>
              <a:t>Lipsky</a:t>
            </a:r>
            <a:r>
              <a:rPr lang="en-US" baseline="0" dirty="0"/>
              <a:t>. You can find a reference to this book in the Supporting Resources: Secondary Traumatic Stress handout in the Facilitator Guide.</a:t>
            </a:r>
          </a:p>
          <a:p>
            <a:endParaRPr lang="en-US" baseline="0" dirty="0"/>
          </a:p>
          <a:p>
            <a:r>
              <a:rPr lang="en-US" b="0" i="1" baseline="0" dirty="0"/>
              <a:t>Activity/Discussion: </a:t>
            </a:r>
            <a:endParaRPr lang="en-US" b="0" baseline="0" dirty="0"/>
          </a:p>
          <a:p>
            <a:pPr lvl="1"/>
            <a:r>
              <a:rPr lang="en-US" baseline="0" dirty="0"/>
              <a:t>Consider asking participants to take a few minutes to silently reflect on how or whether these STS signs and symptoms resonate with their own experiences and/or the experiences of their colleagues. Invite them to jot down a few notes about the signs and symptoms that are most indicative of their experience, and if there are certain “early warning signs” that they have come to notice in themselves during times of high STS or overwhelm. </a:t>
            </a:r>
          </a:p>
          <a:p>
            <a:pPr lvl="1"/>
            <a:endParaRPr lang="en-US" baseline="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a:t>After silent self-reflection, you could invite partner discussion and/or whole group discussion (prompt participants to share only what they feel comfortable disclosing). Principles of psychological safety and choice should be utilized in decisions of whether to suggest that participants reflect on what came up for them in partners or in a whole group, as this may not be advisable in all audiences or settings.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dirty="0"/>
              <a:t>Citation (all references are </a:t>
            </a:r>
            <a:r>
              <a:rPr lang="en-US" sz="1200" i="1" baseline="0" dirty="0"/>
              <a:t>listed in the handouts in the Facilitator 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van </a:t>
            </a:r>
            <a:r>
              <a:rPr lang="en-US" sz="1200" b="0" i="0" u="none" strike="noStrike" kern="1200" dirty="0" err="1">
                <a:solidFill>
                  <a:schemeClr val="tx1"/>
                </a:solidFill>
                <a:effectLst/>
                <a:latin typeface="+mn-lt"/>
                <a:ea typeface="+mn-ea"/>
                <a:cs typeface="+mn-cs"/>
              </a:rPr>
              <a:t>Dernoot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Lipsky</a:t>
            </a:r>
            <a:r>
              <a:rPr lang="en-US" sz="1200" b="0" i="0" u="none" strike="noStrike" kern="1200" dirty="0">
                <a:solidFill>
                  <a:schemeClr val="tx1"/>
                </a:solidFill>
                <a:effectLst/>
                <a:latin typeface="+mn-lt"/>
                <a:ea typeface="+mn-ea"/>
                <a:cs typeface="+mn-cs"/>
              </a:rPr>
              <a:t>, L. (2009). </a:t>
            </a:r>
            <a:r>
              <a:rPr lang="en-US" sz="1200" b="0" i="1" u="none" strike="noStrike" kern="1200" dirty="0">
                <a:solidFill>
                  <a:schemeClr val="tx1"/>
                </a:solidFill>
                <a:effectLst/>
                <a:latin typeface="+mn-lt"/>
                <a:ea typeface="+mn-ea"/>
                <a:cs typeface="+mn-cs"/>
              </a:rPr>
              <a:t>Trauma Stewardship: An everyday guide to caring for self while caring for others.</a:t>
            </a:r>
            <a:r>
              <a:rPr lang="en-US" sz="1200" b="0" i="0" u="none" strike="noStrike" kern="1200" dirty="0">
                <a:solidFill>
                  <a:schemeClr val="tx1"/>
                </a:solidFill>
                <a:effectLst/>
                <a:latin typeface="+mn-lt"/>
                <a:ea typeface="+mn-ea"/>
                <a:cs typeface="+mn-cs"/>
              </a:rPr>
              <a:t> San Francisco: </a:t>
            </a:r>
            <a:r>
              <a:rPr lang="en-US" sz="1200" b="0" i="0" u="none" strike="noStrike" kern="1200" dirty="0" err="1">
                <a:solidFill>
                  <a:schemeClr val="tx1"/>
                </a:solidFill>
                <a:effectLst/>
                <a:latin typeface="+mn-lt"/>
                <a:ea typeface="+mn-ea"/>
                <a:cs typeface="+mn-cs"/>
              </a:rPr>
              <a:t>Berrett</a:t>
            </a:r>
            <a:r>
              <a:rPr lang="en-US" sz="1200" b="0" i="0" u="none" strike="noStrike" kern="1200" dirty="0">
                <a:solidFill>
                  <a:schemeClr val="tx1"/>
                </a:solidFill>
                <a:effectLst/>
                <a:latin typeface="+mn-lt"/>
                <a:ea typeface="+mn-ea"/>
                <a:cs typeface="+mn-cs"/>
              </a:rPr>
              <a:t>-Koehler Publishers.</a:t>
            </a:r>
            <a:endParaRPr lang="en-US" i="1"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629CF-ADC1-2242-AAB9-3ABD70FCC3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319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I usually say that self-care doesn’t have to be anything complicated, but it is a question of: 1) building time for self-awareness and check on your own stress; 2) finding a balance between your personal and professional life and 3) making sure you maintain the connections that </a:t>
            </a:r>
            <a:r>
              <a:rPr lang="en-US"/>
              <a:t>are important to you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72250-C567-7348-8AB7-1CA638620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768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hyperlink" Target="https://associazioneitalianacasemanager.it/wp-content/uploads/2020/04/COVID_19_e_stress_professionale_3_1-FP-ASST.pdf"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6.sv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83" r="4838"/>
          <a:stretch>
            <a:fillRect/>
          </a:stretch>
        </p:blipFill>
        <p:spPr>
          <a:xfrm>
            <a:off x="7887279" y="1287312"/>
            <a:ext cx="9297142" cy="683741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89478" y="6147847"/>
            <a:ext cx="3643537" cy="5170992"/>
          </a:xfrm>
          <a:prstGeom prst="rect">
            <a:avLst/>
          </a:prstGeom>
        </p:spPr>
      </p:pic>
      <p:grpSp>
        <p:nvGrpSpPr>
          <p:cNvPr id="4" name="Group 4"/>
          <p:cNvGrpSpPr/>
          <p:nvPr/>
        </p:nvGrpSpPr>
        <p:grpSpPr>
          <a:xfrm rot="-8100000">
            <a:off x="-2560306" y="506532"/>
            <a:ext cx="19533612" cy="11275550"/>
            <a:chOff x="0" y="0"/>
            <a:chExt cx="33252581" cy="19194664"/>
          </a:xfrm>
        </p:grpSpPr>
        <p:sp>
          <p:nvSpPr>
            <p:cNvPr id="5" name="Freeform 5"/>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grpSp>
        <p:nvGrpSpPr>
          <p:cNvPr id="6" name="Group 6"/>
          <p:cNvGrpSpPr/>
          <p:nvPr/>
        </p:nvGrpSpPr>
        <p:grpSpPr>
          <a:xfrm rot="-5400000">
            <a:off x="12614289" y="8248596"/>
            <a:ext cx="9336230" cy="261191"/>
            <a:chOff x="0" y="0"/>
            <a:chExt cx="5447512" cy="152400"/>
          </a:xfrm>
        </p:grpSpPr>
        <p:sp>
          <p:nvSpPr>
            <p:cNvPr id="7" name="Freeform 7"/>
            <p:cNvSpPr/>
            <p:nvPr/>
          </p:nvSpPr>
          <p:spPr>
            <a:xfrm>
              <a:off x="0" y="0"/>
              <a:ext cx="5447512" cy="152400"/>
            </a:xfrm>
            <a:custGeom>
              <a:avLst/>
              <a:gdLst/>
              <a:ahLst/>
              <a:cxnLst/>
              <a:rect l="l" t="t" r="r" b="b"/>
              <a:pathLst>
                <a:path w="5447512" h="152400">
                  <a:moveTo>
                    <a:pt x="0" y="0"/>
                  </a:moveTo>
                  <a:lnTo>
                    <a:pt x="5447512" y="0"/>
                  </a:lnTo>
                  <a:lnTo>
                    <a:pt x="5447512" y="152400"/>
                  </a:lnTo>
                  <a:lnTo>
                    <a:pt x="0" y="152400"/>
                  </a:lnTo>
                  <a:close/>
                </a:path>
              </a:pathLst>
            </a:custGeom>
            <a:solidFill>
              <a:srgbClr val="FF6E79"/>
            </a:solidFill>
          </p:spPr>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997" y="722397"/>
            <a:ext cx="3799700" cy="3799700"/>
          </a:xfrm>
          <a:prstGeom prst="rect">
            <a:avLst/>
          </a:prstGeom>
        </p:spPr>
      </p:pic>
      <p:grpSp>
        <p:nvGrpSpPr>
          <p:cNvPr id="9" name="Group 9"/>
          <p:cNvGrpSpPr/>
          <p:nvPr/>
        </p:nvGrpSpPr>
        <p:grpSpPr>
          <a:xfrm>
            <a:off x="4332804" y="6911574"/>
            <a:ext cx="8221076" cy="197132"/>
            <a:chOff x="0" y="0"/>
            <a:chExt cx="6355592" cy="152400"/>
          </a:xfrm>
        </p:grpSpPr>
        <p:sp>
          <p:nvSpPr>
            <p:cNvPr id="10" name="Freeform 10"/>
            <p:cNvSpPr/>
            <p:nvPr/>
          </p:nvSpPr>
          <p:spPr>
            <a:xfrm>
              <a:off x="0" y="0"/>
              <a:ext cx="6355592" cy="152400"/>
            </a:xfrm>
            <a:custGeom>
              <a:avLst/>
              <a:gdLst/>
              <a:ahLst/>
              <a:cxnLst/>
              <a:rect l="l" t="t" r="r" b="b"/>
              <a:pathLst>
                <a:path w="6355592" h="152400">
                  <a:moveTo>
                    <a:pt x="0" y="0"/>
                  </a:moveTo>
                  <a:lnTo>
                    <a:pt x="6355592" y="0"/>
                  </a:lnTo>
                  <a:lnTo>
                    <a:pt x="6355592" y="152400"/>
                  </a:lnTo>
                  <a:lnTo>
                    <a:pt x="0" y="152400"/>
                  </a:lnTo>
                  <a:close/>
                </a:path>
              </a:pathLst>
            </a:custGeom>
            <a:solidFill>
              <a:srgbClr val="FF6E79"/>
            </a:solidFill>
          </p:spPr>
        </p:sp>
      </p:grpSp>
      <p:pic>
        <p:nvPicPr>
          <p:cNvPr id="11" name="Picture 11"/>
          <p:cNvPicPr>
            <a:picLocks noChangeAspect="1"/>
          </p:cNvPicPr>
          <p:nvPr/>
        </p:nvPicPr>
        <p:blipFill>
          <a:blip r:embed="rId7"/>
          <a:srcRect/>
          <a:stretch>
            <a:fillRect/>
          </a:stretch>
        </p:blipFill>
        <p:spPr>
          <a:xfrm>
            <a:off x="6001215" y="8587548"/>
            <a:ext cx="2410570" cy="1699452"/>
          </a:xfrm>
          <a:prstGeom prst="rect">
            <a:avLst/>
          </a:prstGeom>
        </p:spPr>
      </p:pic>
      <p:pic>
        <p:nvPicPr>
          <p:cNvPr id="12" name="Picture 12"/>
          <p:cNvPicPr>
            <a:picLocks noChangeAspect="1"/>
          </p:cNvPicPr>
          <p:nvPr/>
        </p:nvPicPr>
        <p:blipFill>
          <a:blip r:embed="rId8"/>
          <a:srcRect/>
          <a:stretch>
            <a:fillRect/>
          </a:stretch>
        </p:blipFill>
        <p:spPr>
          <a:xfrm>
            <a:off x="581484" y="331226"/>
            <a:ext cx="1625446" cy="1104351"/>
          </a:xfrm>
          <a:prstGeom prst="rect">
            <a:avLst/>
          </a:prstGeom>
        </p:spPr>
      </p:pic>
      <p:sp>
        <p:nvSpPr>
          <p:cNvPr id="13" name="TextBox 13"/>
          <p:cNvSpPr txBox="1"/>
          <p:nvPr/>
        </p:nvSpPr>
        <p:spPr>
          <a:xfrm>
            <a:off x="2385742" y="564673"/>
            <a:ext cx="2839237" cy="870905"/>
          </a:xfrm>
          <a:prstGeom prst="rect">
            <a:avLst/>
          </a:prstGeom>
        </p:spPr>
        <p:txBody>
          <a:bodyPr lIns="0" tIns="0" rIns="0" bIns="0" rtlCol="0" anchor="t">
            <a:spAutoFit/>
          </a:bodyPr>
          <a:lstStyle/>
          <a:p>
            <a:pPr>
              <a:lnSpc>
                <a:spcPts val="3479"/>
              </a:lnSpc>
              <a:spcBef>
                <a:spcPct val="0"/>
              </a:spcBef>
            </a:pPr>
            <a:r>
              <a:rPr lang="it-IT" sz="2485">
                <a:solidFill>
                  <a:srgbClr val="000000"/>
                </a:solidFill>
                <a:latin typeface="Arimo"/>
              </a:rPr>
              <a:t>Cofinanziato dalla</a:t>
            </a:r>
          </a:p>
          <a:p>
            <a:pPr>
              <a:lnSpc>
                <a:spcPts val="3479"/>
              </a:lnSpc>
              <a:spcBef>
                <a:spcPct val="0"/>
              </a:spcBef>
            </a:pPr>
            <a:r>
              <a:rPr lang="it-IT" sz="2485">
                <a:solidFill>
                  <a:srgbClr val="000000"/>
                </a:solidFill>
                <a:latin typeface="Arimo"/>
              </a:rPr>
              <a:t>Unione Europea</a:t>
            </a:r>
          </a:p>
        </p:txBody>
      </p:sp>
      <p:sp>
        <p:nvSpPr>
          <p:cNvPr id="14" name="TextBox 14"/>
          <p:cNvSpPr txBox="1"/>
          <p:nvPr/>
        </p:nvSpPr>
        <p:spPr>
          <a:xfrm>
            <a:off x="3517787" y="7577355"/>
            <a:ext cx="9516649" cy="547370"/>
          </a:xfrm>
          <a:prstGeom prst="rect">
            <a:avLst/>
          </a:prstGeom>
        </p:spPr>
        <p:txBody>
          <a:bodyPr lIns="0" tIns="0" rIns="0" bIns="0" rtlCol="0" anchor="t">
            <a:spAutoFit/>
          </a:bodyPr>
          <a:lstStyle/>
          <a:p>
            <a:pPr algn="ctr">
              <a:lnSpc>
                <a:spcPts val="4480"/>
              </a:lnSpc>
            </a:pPr>
            <a:r>
              <a:rPr lang="it-IT" sz="3200">
                <a:solidFill>
                  <a:srgbClr val="2D5974"/>
                </a:solidFill>
                <a:latin typeface="Lato Bold"/>
              </a:rPr>
              <a:t>MANUALE PER FORMATORI - SLIDE</a:t>
            </a:r>
          </a:p>
        </p:txBody>
      </p:sp>
      <p:sp>
        <p:nvSpPr>
          <p:cNvPr id="15" name="TextBox 15"/>
          <p:cNvSpPr txBox="1"/>
          <p:nvPr/>
        </p:nvSpPr>
        <p:spPr>
          <a:xfrm>
            <a:off x="4320967" y="3680557"/>
            <a:ext cx="2809343" cy="1097001"/>
          </a:xfrm>
          <a:prstGeom prst="rect">
            <a:avLst/>
          </a:prstGeom>
        </p:spPr>
        <p:txBody>
          <a:bodyPr lIns="0" tIns="0" rIns="0" bIns="0" rtlCol="0" anchor="t">
            <a:spAutoFit/>
          </a:bodyPr>
          <a:lstStyle/>
          <a:p>
            <a:pPr>
              <a:lnSpc>
                <a:spcPts val="8755"/>
              </a:lnSpc>
            </a:pPr>
            <a:r>
              <a:rPr lang="it-IT" sz="7176" spc="143">
                <a:solidFill>
                  <a:srgbClr val="FF6E79"/>
                </a:solidFill>
                <a:latin typeface="League Spartan"/>
              </a:rPr>
              <a:t>INTIT</a:t>
            </a:r>
          </a:p>
        </p:txBody>
      </p:sp>
      <p:sp>
        <p:nvSpPr>
          <p:cNvPr id="16" name="TextBox 16"/>
          <p:cNvSpPr txBox="1"/>
          <p:nvPr/>
        </p:nvSpPr>
        <p:spPr>
          <a:xfrm>
            <a:off x="4250917" y="3583389"/>
            <a:ext cx="2879394" cy="1124117"/>
          </a:xfrm>
          <a:prstGeom prst="rect">
            <a:avLst/>
          </a:prstGeom>
        </p:spPr>
        <p:txBody>
          <a:bodyPr lIns="0" tIns="0" rIns="0" bIns="0" rtlCol="0" anchor="t">
            <a:spAutoFit/>
          </a:bodyPr>
          <a:lstStyle/>
          <a:p>
            <a:pPr>
              <a:lnSpc>
                <a:spcPts val="8974"/>
              </a:lnSpc>
            </a:pPr>
            <a:r>
              <a:rPr lang="it-IT" sz="7355" spc="147">
                <a:solidFill>
                  <a:srgbClr val="1C436B"/>
                </a:solidFill>
                <a:latin typeface="League Spartan"/>
              </a:rPr>
              <a:t>INTIT</a:t>
            </a:r>
          </a:p>
        </p:txBody>
      </p:sp>
      <p:sp>
        <p:nvSpPr>
          <p:cNvPr id="17" name="TextBox 17"/>
          <p:cNvSpPr txBox="1"/>
          <p:nvPr/>
        </p:nvSpPr>
        <p:spPr>
          <a:xfrm>
            <a:off x="4320967" y="4669407"/>
            <a:ext cx="8214883" cy="1668050"/>
          </a:xfrm>
          <a:prstGeom prst="rect">
            <a:avLst/>
          </a:prstGeom>
        </p:spPr>
        <p:txBody>
          <a:bodyPr lIns="0" tIns="0" rIns="0" bIns="0" rtlCol="0" anchor="t">
            <a:spAutoFit/>
          </a:bodyPr>
          <a:lstStyle/>
          <a:p>
            <a:pPr>
              <a:lnSpc>
                <a:spcPts val="4399"/>
              </a:lnSpc>
            </a:pPr>
            <a:r>
              <a:rPr lang="it-IT" sz="3491" spc="34">
                <a:solidFill>
                  <a:srgbClr val="FF6E79"/>
                </a:solidFill>
                <a:latin typeface="Arimo Bold Italics"/>
              </a:rPr>
              <a:t>INtegrated</a:t>
            </a:r>
          </a:p>
          <a:p>
            <a:pPr>
              <a:lnSpc>
                <a:spcPts val="4399"/>
              </a:lnSpc>
            </a:pPr>
            <a:r>
              <a:rPr lang="it-IT" sz="3491" spc="34">
                <a:solidFill>
                  <a:srgbClr val="FF6E79"/>
                </a:solidFill>
                <a:latin typeface="Arimo Bold Italics"/>
              </a:rPr>
              <a:t>Trauma Informed Therapy for Child Victims of Violence</a:t>
            </a:r>
          </a:p>
        </p:txBody>
      </p:sp>
      <p:pic>
        <p:nvPicPr>
          <p:cNvPr id="18" name="Picture 18"/>
          <p:cNvPicPr>
            <a:picLocks noChangeAspect="1"/>
          </p:cNvPicPr>
          <p:nvPr/>
        </p:nvPicPr>
        <p:blipFill>
          <a:blip r:embed="rId9"/>
          <a:srcRect l="3657" r="3657"/>
          <a:stretch>
            <a:fillRect/>
          </a:stretch>
        </p:blipFill>
        <p:spPr>
          <a:xfrm>
            <a:off x="336219" y="3541182"/>
            <a:ext cx="3749204" cy="3121748"/>
          </a:xfrm>
          <a:prstGeom prst="rect">
            <a:avLst/>
          </a:prstGeom>
        </p:spPr>
      </p:pic>
      <p:pic>
        <p:nvPicPr>
          <p:cNvPr id="19" name="Picture 19"/>
          <p:cNvPicPr>
            <a:picLocks noChangeAspect="1"/>
          </p:cNvPicPr>
          <p:nvPr/>
        </p:nvPicPr>
        <p:blipFill>
          <a:blip r:embed="rId10"/>
          <a:srcRect/>
          <a:stretch>
            <a:fillRect/>
          </a:stretch>
        </p:blipFill>
        <p:spPr>
          <a:xfrm>
            <a:off x="3517787" y="9225961"/>
            <a:ext cx="2719107" cy="523343"/>
          </a:xfrm>
          <a:prstGeom prst="rect">
            <a:avLst/>
          </a:prstGeom>
        </p:spPr>
      </p:pic>
      <p:pic>
        <p:nvPicPr>
          <p:cNvPr id="20" name="Picture 20"/>
          <p:cNvPicPr>
            <a:picLocks noChangeAspect="1"/>
          </p:cNvPicPr>
          <p:nvPr/>
        </p:nvPicPr>
        <p:blipFill>
          <a:blip r:embed="rId11"/>
          <a:srcRect/>
          <a:stretch>
            <a:fillRect/>
          </a:stretch>
        </p:blipFill>
        <p:spPr>
          <a:xfrm>
            <a:off x="8443342" y="8855660"/>
            <a:ext cx="991273" cy="991273"/>
          </a:xfrm>
          <a:prstGeom prst="rect">
            <a:avLst/>
          </a:prstGeom>
        </p:spPr>
      </p:pic>
      <p:pic>
        <p:nvPicPr>
          <p:cNvPr id="21" name="Picture 21"/>
          <p:cNvPicPr>
            <a:picLocks noChangeAspect="1"/>
          </p:cNvPicPr>
          <p:nvPr/>
        </p:nvPicPr>
        <p:blipFill>
          <a:blip r:embed="rId12"/>
          <a:srcRect/>
          <a:stretch>
            <a:fillRect/>
          </a:stretch>
        </p:blipFill>
        <p:spPr>
          <a:xfrm>
            <a:off x="9692730" y="8941873"/>
            <a:ext cx="798114" cy="807431"/>
          </a:xfrm>
          <a:prstGeom prst="rect">
            <a:avLst/>
          </a:prstGeom>
        </p:spPr>
      </p:pic>
      <p:pic>
        <p:nvPicPr>
          <p:cNvPr id="22" name="Picture 22"/>
          <p:cNvPicPr>
            <a:picLocks noChangeAspect="1"/>
          </p:cNvPicPr>
          <p:nvPr/>
        </p:nvPicPr>
        <p:blipFill>
          <a:blip r:embed="rId13"/>
          <a:srcRect/>
          <a:stretch>
            <a:fillRect/>
          </a:stretch>
        </p:blipFill>
        <p:spPr>
          <a:xfrm>
            <a:off x="10864492" y="8994014"/>
            <a:ext cx="662615" cy="703150"/>
          </a:xfrm>
          <a:prstGeom prst="rect">
            <a:avLst/>
          </a:prstGeom>
        </p:spPr>
      </p:pic>
      <p:pic>
        <p:nvPicPr>
          <p:cNvPr id="23" name="Picture 23"/>
          <p:cNvPicPr>
            <a:picLocks noChangeAspect="1"/>
          </p:cNvPicPr>
          <p:nvPr/>
        </p:nvPicPr>
        <p:blipFill>
          <a:blip r:embed="rId14"/>
          <a:srcRect/>
          <a:stretch>
            <a:fillRect/>
          </a:stretch>
        </p:blipFill>
        <p:spPr>
          <a:xfrm>
            <a:off x="11954620" y="8968853"/>
            <a:ext cx="1662835" cy="753472"/>
          </a:xfrm>
          <a:prstGeom prst="rect">
            <a:avLst/>
          </a:prstGeom>
        </p:spPr>
      </p:pic>
      <p:sp>
        <p:nvSpPr>
          <p:cNvPr id="24" name="TextBox 24"/>
          <p:cNvSpPr txBox="1"/>
          <p:nvPr/>
        </p:nvSpPr>
        <p:spPr>
          <a:xfrm>
            <a:off x="4250917" y="4669407"/>
            <a:ext cx="8214883" cy="1668050"/>
          </a:xfrm>
          <a:prstGeom prst="rect">
            <a:avLst/>
          </a:prstGeom>
        </p:spPr>
        <p:txBody>
          <a:bodyPr lIns="0" tIns="0" rIns="0" bIns="0" rtlCol="0" anchor="t">
            <a:spAutoFit/>
          </a:bodyPr>
          <a:lstStyle/>
          <a:p>
            <a:pPr>
              <a:lnSpc>
                <a:spcPts val="4399"/>
              </a:lnSpc>
            </a:pPr>
            <a:r>
              <a:rPr lang="it-IT" sz="3491" spc="34">
                <a:solidFill>
                  <a:srgbClr val="1C436B"/>
                </a:solidFill>
                <a:latin typeface="Arimo Bold Italics"/>
              </a:rPr>
              <a:t>INtegrated</a:t>
            </a:r>
          </a:p>
          <a:p>
            <a:pPr>
              <a:lnSpc>
                <a:spcPts val="4399"/>
              </a:lnSpc>
            </a:pPr>
            <a:r>
              <a:rPr lang="it-IT" sz="3491" spc="34">
                <a:solidFill>
                  <a:srgbClr val="1C436B"/>
                </a:solidFill>
                <a:latin typeface="Arimo Bold Italics"/>
              </a:rPr>
              <a:t>Trauma Informed Therapy for Child Victims of Violence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09891" y="343310"/>
            <a:ext cx="17268217" cy="3170614"/>
            <a:chOff x="0" y="0"/>
            <a:chExt cx="4883953" cy="896742"/>
          </a:xfrm>
        </p:grpSpPr>
        <p:sp>
          <p:nvSpPr>
            <p:cNvPr id="3" name="Freeform 3"/>
            <p:cNvSpPr/>
            <p:nvPr/>
          </p:nvSpPr>
          <p:spPr>
            <a:xfrm>
              <a:off x="0" y="0"/>
              <a:ext cx="4883953" cy="896742"/>
            </a:xfrm>
            <a:custGeom>
              <a:avLst/>
              <a:gdLst/>
              <a:ahLst/>
              <a:cxnLst/>
              <a:rect l="l" t="t" r="r" b="b"/>
              <a:pathLst>
                <a:path w="4883953" h="896742">
                  <a:moveTo>
                    <a:pt x="4759492" y="896741"/>
                  </a:moveTo>
                  <a:lnTo>
                    <a:pt x="124460" y="896741"/>
                  </a:lnTo>
                  <a:cubicBezTo>
                    <a:pt x="55880" y="896741"/>
                    <a:pt x="0" y="840861"/>
                    <a:pt x="0" y="772281"/>
                  </a:cubicBezTo>
                  <a:lnTo>
                    <a:pt x="0" y="124460"/>
                  </a:lnTo>
                  <a:cubicBezTo>
                    <a:pt x="0" y="55880"/>
                    <a:pt x="55880" y="0"/>
                    <a:pt x="124460" y="0"/>
                  </a:cubicBezTo>
                  <a:lnTo>
                    <a:pt x="4759493" y="0"/>
                  </a:lnTo>
                  <a:cubicBezTo>
                    <a:pt x="4828073" y="0"/>
                    <a:pt x="4883953" y="55880"/>
                    <a:pt x="4883953" y="124460"/>
                  </a:cubicBezTo>
                  <a:lnTo>
                    <a:pt x="4883953" y="772282"/>
                  </a:lnTo>
                  <a:cubicBezTo>
                    <a:pt x="4883953" y="840862"/>
                    <a:pt x="4828073" y="896742"/>
                    <a:pt x="4759493" y="896742"/>
                  </a:cubicBezTo>
                  <a:close/>
                </a:path>
              </a:pathLst>
            </a:custGeom>
            <a:solidFill>
              <a:srgbClr val="FFFFFF"/>
            </a:solidFill>
          </p:spPr>
        </p:sp>
      </p:grpSp>
      <p:sp>
        <p:nvSpPr>
          <p:cNvPr id="4" name="TextBox 4"/>
          <p:cNvSpPr txBox="1"/>
          <p:nvPr/>
        </p:nvSpPr>
        <p:spPr>
          <a:xfrm>
            <a:off x="1271241" y="4288214"/>
            <a:ext cx="16506867" cy="6324424"/>
          </a:xfrm>
          <a:prstGeom prst="rect">
            <a:avLst/>
          </a:prstGeom>
        </p:spPr>
        <p:txBody>
          <a:bodyPr wrap="square" lIns="0" tIns="0" rIns="0" bIns="0" rtlCol="0" anchor="t">
            <a:spAutoFit/>
          </a:bodyPr>
          <a:lstStyle/>
          <a:p>
            <a:pPr algn="just">
              <a:lnSpc>
                <a:spcPts val="3383"/>
              </a:lnSpc>
            </a:pPr>
            <a:r>
              <a:rPr lang="it-IT" sz="2819" dirty="0">
                <a:solidFill>
                  <a:srgbClr val="F59382"/>
                </a:solidFill>
                <a:latin typeface="Arimo Bold" panose="020B0604020202020204" charset="0"/>
              </a:rPr>
              <a:t>RECEPISCE </a:t>
            </a:r>
            <a:r>
              <a:rPr lang="it-IT" sz="2819" dirty="0">
                <a:solidFill>
                  <a:srgbClr val="F9FCED"/>
                </a:solidFill>
                <a:latin typeface="Arimo Bold" panose="020B0604020202020204" charset="0"/>
              </a:rPr>
              <a:t>Tutte le persone all'interno dell’organizzazione o del sistema hanno una consapevolezza di base del trauma e di come esso colpisca famiglie, gruppi, organizzazioni, comunità e individui. C’è consapevolezza del fatto che il trauma deve essere sistematicamente affrontato nei contesti di prevenzione, trattamento e recupero.</a:t>
            </a:r>
          </a:p>
          <a:p>
            <a:pPr algn="just">
              <a:lnSpc>
                <a:spcPts val="3383"/>
              </a:lnSpc>
            </a:pPr>
            <a:endParaRPr lang="it-IT" sz="2819" dirty="0">
              <a:solidFill>
                <a:srgbClr val="F9FCED"/>
              </a:solidFill>
              <a:latin typeface="Arimo Bold" panose="020B0604020202020204" charset="0"/>
              <a:ea typeface="Arimo Bold" panose="020B0604020202020204" charset="0"/>
              <a:cs typeface="Arimo Bold" panose="020B0604020202020204" charset="0"/>
            </a:endParaRPr>
          </a:p>
          <a:p>
            <a:pPr algn="just">
              <a:lnSpc>
                <a:spcPts val="3383"/>
              </a:lnSpc>
            </a:pPr>
            <a:r>
              <a:rPr lang="it-IT" sz="2819" dirty="0">
                <a:solidFill>
                  <a:srgbClr val="F59382"/>
                </a:solidFill>
                <a:latin typeface="Arimo Bold" panose="020B0604020202020204" charset="0"/>
              </a:rPr>
              <a:t>RICONOSCE </a:t>
            </a:r>
            <a:r>
              <a:rPr lang="it-IT" sz="2819" dirty="0">
                <a:solidFill>
                  <a:srgbClr val="F9FCED"/>
                </a:solidFill>
                <a:latin typeface="Arimo Bold" panose="020B0604020202020204" charset="0"/>
              </a:rPr>
              <a:t>Tutte le persone all'interno di un'organizzazione o di un sistema </a:t>
            </a:r>
            <a:r>
              <a:rPr lang="it-IT" sz="2819" dirty="0">
                <a:solidFill>
                  <a:srgbClr val="DD7373"/>
                </a:solidFill>
                <a:latin typeface="Arimo Bold" panose="020B0604020202020204" charset="0"/>
              </a:rPr>
              <a:t>riconoscono i segnali del trauma.</a:t>
            </a:r>
          </a:p>
          <a:p>
            <a:pPr algn="just">
              <a:lnSpc>
                <a:spcPts val="3383"/>
              </a:lnSpc>
            </a:pPr>
            <a:endParaRPr lang="it-IT" sz="2819" dirty="0">
              <a:solidFill>
                <a:srgbClr val="DD7373"/>
              </a:solidFill>
              <a:latin typeface="Arimo Bold" panose="020B0604020202020204" charset="0"/>
              <a:ea typeface="Arimo Bold" panose="020B0604020202020204" charset="0"/>
              <a:cs typeface="Arimo Bold" panose="020B0604020202020204" charset="0"/>
            </a:endParaRPr>
          </a:p>
          <a:p>
            <a:pPr algn="just">
              <a:lnSpc>
                <a:spcPts val="3383"/>
              </a:lnSpc>
            </a:pPr>
            <a:r>
              <a:rPr lang="it-IT" sz="2819" dirty="0">
                <a:solidFill>
                  <a:srgbClr val="F59382"/>
                </a:solidFill>
                <a:latin typeface="Arimo Bold" panose="020B0604020202020204" charset="0"/>
              </a:rPr>
              <a:t>RISPONDE</a:t>
            </a:r>
            <a:r>
              <a:rPr lang="it-IT" sz="2819" dirty="0">
                <a:solidFill>
                  <a:srgbClr val="F9FCED"/>
                </a:solidFill>
                <a:latin typeface="Arimo Bold" panose="020B0604020202020204" charset="0"/>
              </a:rPr>
              <a:t> Il programma, l'organizzazione o il sistema rispondono applicando i principi di un approccio informato sul trauma in tutte le aree di funzionamento, compresi il benessere del personale, la leadership, le politiche, i manuali e la cultura organizzativa.</a:t>
            </a:r>
          </a:p>
          <a:p>
            <a:pPr algn="just">
              <a:lnSpc>
                <a:spcPts val="3383"/>
              </a:lnSpc>
            </a:pPr>
            <a:endParaRPr lang="it-IT" sz="2819" dirty="0">
              <a:solidFill>
                <a:srgbClr val="F9FCED"/>
              </a:solidFill>
              <a:latin typeface="Arimo Bold" panose="020B0604020202020204" charset="0"/>
              <a:ea typeface="Arimo Bold" panose="020B0604020202020204" charset="0"/>
              <a:cs typeface="Arimo Bold" panose="020B0604020202020204" charset="0"/>
            </a:endParaRPr>
          </a:p>
          <a:p>
            <a:pPr algn="just">
              <a:lnSpc>
                <a:spcPts val="3383"/>
              </a:lnSpc>
            </a:pPr>
            <a:r>
              <a:rPr lang="it-IT" sz="2819" dirty="0">
                <a:solidFill>
                  <a:srgbClr val="F59382"/>
                </a:solidFill>
                <a:latin typeface="Arimo Bold" panose="020B0604020202020204" charset="0"/>
              </a:rPr>
              <a:t>RESISTE </a:t>
            </a:r>
            <a:r>
              <a:rPr lang="it-IT" sz="2819" dirty="0">
                <a:solidFill>
                  <a:srgbClr val="F9FCED"/>
                </a:solidFill>
                <a:latin typeface="Arimo Bold" panose="020B0604020202020204" charset="0"/>
              </a:rPr>
              <a:t>L’approccio TIC previene attivamente la </a:t>
            </a:r>
            <a:r>
              <a:rPr lang="it-IT" sz="2819" dirty="0">
                <a:solidFill>
                  <a:srgbClr val="DD7373"/>
                </a:solidFill>
                <a:latin typeface="Arimo Bold" panose="020B0604020202020204" charset="0"/>
              </a:rPr>
              <a:t>ri-traumatizzazione dei clienti e del personale.</a:t>
            </a:r>
          </a:p>
          <a:p>
            <a:pPr>
              <a:lnSpc>
                <a:spcPts val="3546"/>
              </a:lnSpc>
            </a:pPr>
            <a:endParaRPr lang="it-IT" sz="2819" dirty="0">
              <a:solidFill>
                <a:srgbClr val="DD7373"/>
              </a:solidFill>
              <a:latin typeface="Arimo"/>
            </a:endParaRPr>
          </a:p>
          <a:p>
            <a:pPr>
              <a:lnSpc>
                <a:spcPts val="1330"/>
              </a:lnSpc>
            </a:pPr>
            <a:endParaRPr lang="it-IT" sz="2819" dirty="0">
              <a:solidFill>
                <a:srgbClr val="DD7373"/>
              </a:solidFill>
              <a:latin typeface="Arimo"/>
            </a:endParaRPr>
          </a:p>
        </p:txBody>
      </p:sp>
      <p:sp>
        <p:nvSpPr>
          <p:cNvPr id="5" name="TextBox 5"/>
          <p:cNvSpPr txBox="1"/>
          <p:nvPr/>
        </p:nvSpPr>
        <p:spPr>
          <a:xfrm>
            <a:off x="1066800" y="1637004"/>
            <a:ext cx="16463852" cy="1357103"/>
          </a:xfrm>
          <a:prstGeom prst="rect">
            <a:avLst/>
          </a:prstGeom>
        </p:spPr>
        <p:txBody>
          <a:bodyPr lIns="0" tIns="0" rIns="0" bIns="0" rtlCol="0" anchor="t">
            <a:spAutoFit/>
          </a:bodyPr>
          <a:lstStyle/>
          <a:p>
            <a:pPr algn="just">
              <a:lnSpc>
                <a:spcPts val="3599"/>
              </a:lnSpc>
              <a:spcBef>
                <a:spcPct val="0"/>
              </a:spcBef>
            </a:pPr>
            <a:r>
              <a:rPr lang="it-IT" sz="2999" dirty="0">
                <a:solidFill>
                  <a:srgbClr val="30526A"/>
                </a:solidFill>
                <a:latin typeface="Arimo Bold" panose="020B0604020202020204" charset="0"/>
              </a:rPr>
              <a:t>Le </a:t>
            </a:r>
            <a:r>
              <a:rPr lang="it-IT" sz="2999" dirty="0">
                <a:solidFill>
                  <a:srgbClr val="DD7373"/>
                </a:solidFill>
                <a:latin typeface="Arimo Bold" panose="020B0604020202020204" charset="0"/>
              </a:rPr>
              <a:t>quattro “R” sono fondamentali </a:t>
            </a:r>
            <a:r>
              <a:rPr lang="it-IT" sz="2999" dirty="0">
                <a:solidFill>
                  <a:srgbClr val="30526A"/>
                </a:solidFill>
                <a:latin typeface="Arimo Bold" panose="020B0604020202020204" charset="0"/>
              </a:rPr>
              <a:t>per qualsiasi organizzazione che miri a diventare </a:t>
            </a:r>
            <a:r>
              <a:rPr lang="it-IT" sz="2999" i="1" dirty="0">
                <a:solidFill>
                  <a:srgbClr val="30526A"/>
                </a:solidFill>
                <a:latin typeface="Arimo Bold" panose="020B0604020202020204" charset="0"/>
              </a:rPr>
              <a:t>trauma </a:t>
            </a:r>
            <a:r>
              <a:rPr lang="it-IT" sz="2999" i="1" dirty="0" err="1">
                <a:solidFill>
                  <a:srgbClr val="30526A"/>
                </a:solidFill>
                <a:latin typeface="Arimo Bold" panose="020B0604020202020204" charset="0"/>
              </a:rPr>
              <a:t>informed</a:t>
            </a:r>
            <a:r>
              <a:rPr lang="it-IT" sz="2999" i="1" dirty="0">
                <a:solidFill>
                  <a:srgbClr val="30526A"/>
                </a:solidFill>
                <a:latin typeface="Arimo Bold" panose="020B0604020202020204" charset="0"/>
              </a:rPr>
              <a:t> </a:t>
            </a:r>
            <a:r>
              <a:rPr lang="it-IT" sz="2999" dirty="0">
                <a:solidFill>
                  <a:srgbClr val="30526A"/>
                </a:solidFill>
                <a:latin typeface="Arimo Bold" panose="020B0604020202020204" charset="0"/>
              </a:rPr>
              <a:t>e</a:t>
            </a:r>
            <a:r>
              <a:rPr lang="it-IT" sz="2999" i="1" dirty="0">
                <a:solidFill>
                  <a:srgbClr val="30526A"/>
                </a:solidFill>
                <a:latin typeface="Arimo Bold" panose="020B0604020202020204" charset="0"/>
              </a:rPr>
              <a:t> </a:t>
            </a:r>
            <a:r>
              <a:rPr lang="it-IT" sz="2999" dirty="0">
                <a:solidFill>
                  <a:srgbClr val="30526A"/>
                </a:solidFill>
                <a:latin typeface="Arimo Bold" panose="020B0604020202020204" charset="0"/>
              </a:rPr>
              <a:t>rispecchiano un cambiamento culturale all'interno dell'organizzazione e nel modo in cui le organizzazioni si relazionano con le persone che fruiscono dei loro servizi. </a:t>
            </a:r>
          </a:p>
        </p:txBody>
      </p:sp>
      <p:sp>
        <p:nvSpPr>
          <p:cNvPr id="6" name="TextBox 6"/>
          <p:cNvSpPr txBox="1"/>
          <p:nvPr/>
        </p:nvSpPr>
        <p:spPr>
          <a:xfrm>
            <a:off x="1386539" y="571271"/>
            <a:ext cx="15425983" cy="840615"/>
          </a:xfrm>
          <a:prstGeom prst="rect">
            <a:avLst/>
          </a:prstGeom>
        </p:spPr>
        <p:txBody>
          <a:bodyPr lIns="0" tIns="0" rIns="0" bIns="0" rtlCol="0" anchor="t">
            <a:spAutoFit/>
          </a:bodyPr>
          <a:lstStyle/>
          <a:p>
            <a:pPr algn="ctr">
              <a:lnSpc>
                <a:spcPts val="7274"/>
              </a:lnSpc>
              <a:spcBef>
                <a:spcPct val="0"/>
              </a:spcBef>
            </a:pPr>
            <a:r>
              <a:rPr lang="it-IT" sz="5400" u="sng" dirty="0">
                <a:solidFill>
                  <a:srgbClr val="DD7373"/>
                </a:solidFill>
                <a:effectLst>
                  <a:outerShdw blurRad="38100" dist="38100" dir="2700000" algn="tl">
                    <a:srgbClr val="000000">
                      <a:alpha val="43137"/>
                    </a:srgbClr>
                  </a:outerShdw>
                </a:effectLst>
                <a:latin typeface="Barlow Bold"/>
              </a:rPr>
              <a:t>Le quattro "R”</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4245759"/>
            <a:ext cx="452472" cy="454281"/>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6498339"/>
            <a:ext cx="452472" cy="454281"/>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7734300"/>
            <a:ext cx="452472" cy="454281"/>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596" y="9410700"/>
            <a:ext cx="452472" cy="4542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867401" y="707554"/>
            <a:ext cx="6705600" cy="1752600"/>
            <a:chOff x="0" y="0"/>
            <a:chExt cx="2017549" cy="660400"/>
          </a:xfrm>
        </p:grpSpPr>
        <p:sp>
          <p:nvSpPr>
            <p:cNvPr id="3" name="Freeform 3"/>
            <p:cNvSpPr/>
            <p:nvPr/>
          </p:nvSpPr>
          <p:spPr>
            <a:xfrm>
              <a:off x="0" y="0"/>
              <a:ext cx="2017549" cy="660400"/>
            </a:xfrm>
            <a:custGeom>
              <a:avLst/>
              <a:gdLst/>
              <a:ahLst/>
              <a:cxnLst/>
              <a:rect l="l" t="t" r="r" b="b"/>
              <a:pathLst>
                <a:path w="2017549" h="660400">
                  <a:moveTo>
                    <a:pt x="1893089" y="660400"/>
                  </a:moveTo>
                  <a:lnTo>
                    <a:pt x="124460" y="660400"/>
                  </a:lnTo>
                  <a:cubicBezTo>
                    <a:pt x="55880" y="660400"/>
                    <a:pt x="0" y="604520"/>
                    <a:pt x="0" y="535940"/>
                  </a:cubicBezTo>
                  <a:lnTo>
                    <a:pt x="0" y="124460"/>
                  </a:lnTo>
                  <a:cubicBezTo>
                    <a:pt x="0" y="55880"/>
                    <a:pt x="55880" y="0"/>
                    <a:pt x="124460" y="0"/>
                  </a:cubicBezTo>
                  <a:lnTo>
                    <a:pt x="1893089" y="0"/>
                  </a:lnTo>
                  <a:cubicBezTo>
                    <a:pt x="1961669" y="0"/>
                    <a:pt x="2017549" y="55880"/>
                    <a:pt x="2017549" y="124460"/>
                  </a:cubicBezTo>
                  <a:lnTo>
                    <a:pt x="2017549" y="535940"/>
                  </a:lnTo>
                  <a:cubicBezTo>
                    <a:pt x="2017549" y="604520"/>
                    <a:pt x="1961669" y="660400"/>
                    <a:pt x="1893089" y="660400"/>
                  </a:cubicBezTo>
                  <a:close/>
                </a:path>
              </a:pathLst>
            </a:custGeom>
            <a:solidFill>
              <a:srgbClr val="FFFFFF"/>
            </a:solidFill>
          </p:spPr>
        </p:sp>
      </p:grpSp>
      <p:sp>
        <p:nvSpPr>
          <p:cNvPr id="4" name="TextBox 4"/>
          <p:cNvSpPr txBox="1"/>
          <p:nvPr/>
        </p:nvSpPr>
        <p:spPr>
          <a:xfrm>
            <a:off x="800100" y="2327166"/>
            <a:ext cx="16840201" cy="6178807"/>
          </a:xfrm>
          <a:prstGeom prst="rect">
            <a:avLst/>
          </a:prstGeom>
        </p:spPr>
        <p:txBody>
          <a:bodyPr wrap="square" lIns="0" tIns="0" rIns="0" bIns="0" rtlCol="0" anchor="t">
            <a:spAutoFit/>
          </a:bodyPr>
          <a:lstStyle/>
          <a:p>
            <a:pPr algn="ctr">
              <a:lnSpc>
                <a:spcPts val="3857"/>
              </a:lnSpc>
            </a:pPr>
            <a:endParaRPr lang="it-IT" dirty="0">
              <a:latin typeface="Arimo Bold" panose="020B0604020202020204" charset="0"/>
              <a:ea typeface="Arimo Bold" panose="020B0604020202020204" charset="0"/>
              <a:cs typeface="Arimo Bold" panose="020B0604020202020204" charset="0"/>
            </a:endParaRPr>
          </a:p>
          <a:p>
            <a:pPr algn="ctr">
              <a:lnSpc>
                <a:spcPts val="3857"/>
              </a:lnSpc>
            </a:pPr>
            <a:r>
              <a:rPr lang="it-IT" sz="3214" dirty="0">
                <a:solidFill>
                  <a:srgbClr val="F3EEDE"/>
                </a:solidFill>
                <a:latin typeface="Arimo Bold" panose="020B0604020202020204" charset="0"/>
              </a:rPr>
              <a:t>La TIC può essere vista come un </a:t>
            </a:r>
            <a:r>
              <a:rPr lang="it-IT" sz="3214" dirty="0">
                <a:solidFill>
                  <a:srgbClr val="DD7373"/>
                </a:solidFill>
                <a:latin typeface="Arimo Bold" panose="020B0604020202020204" charset="0"/>
              </a:rPr>
              <a:t>“processo universale di assistenza a coloro che tentano di superare il trauma”</a:t>
            </a:r>
            <a:r>
              <a:rPr lang="it-IT" sz="3214" dirty="0">
                <a:solidFill>
                  <a:srgbClr val="F3EEDE"/>
                </a:solidFill>
                <a:latin typeface="Arimo Bold" panose="020B0604020202020204" charset="0"/>
              </a:rPr>
              <a:t> nel quale l'intero sistema viene utilizzato come veicolo di intervento </a:t>
            </a:r>
          </a:p>
          <a:p>
            <a:pPr algn="ctr">
              <a:lnSpc>
                <a:spcPts val="3857"/>
              </a:lnSpc>
            </a:pPr>
            <a:r>
              <a:rPr lang="it-IT" sz="3214" dirty="0">
                <a:solidFill>
                  <a:srgbClr val="F3EEDE"/>
                </a:solidFill>
                <a:latin typeface="Arimo Bold" panose="020B0604020202020204" charset="0"/>
              </a:rPr>
              <a:t> </a:t>
            </a:r>
          </a:p>
          <a:p>
            <a:pPr algn="ctr">
              <a:lnSpc>
                <a:spcPts val="3857"/>
              </a:lnSpc>
            </a:pPr>
            <a:endParaRPr lang="it-IT" sz="3214" dirty="0">
              <a:solidFill>
                <a:srgbClr val="F3EEDE"/>
              </a:solidFill>
              <a:latin typeface="Arimo Bold" panose="020B0604020202020204" charset="0"/>
              <a:ea typeface="Arimo Bold" panose="020B0604020202020204" charset="0"/>
              <a:cs typeface="Arimo Bold" panose="020B0604020202020204" charset="0"/>
            </a:endParaRPr>
          </a:p>
          <a:p>
            <a:pPr algn="ctr">
              <a:lnSpc>
                <a:spcPts val="3857"/>
              </a:lnSpc>
            </a:pPr>
            <a:r>
              <a:rPr lang="it-IT" sz="3214" dirty="0">
                <a:solidFill>
                  <a:srgbClr val="F3EEDE"/>
                </a:solidFill>
                <a:latin typeface="Arimo Bold" panose="020B0604020202020204" charset="0"/>
              </a:rPr>
              <a:t>un cambiamento di paradigma significativo che coinvolge interi sistemi di sostegno che hanno bisogno di ampliare il campo di intervento con le persone esposte a traumi: dal chiedere loro: "come posso guarirti" a </a:t>
            </a:r>
            <a:r>
              <a:rPr lang="it-IT" sz="3214" dirty="0">
                <a:solidFill>
                  <a:srgbClr val="DD7373"/>
                </a:solidFill>
                <a:latin typeface="Arimo Bold" panose="020B0604020202020204" charset="0"/>
              </a:rPr>
              <a:t>“di cosa hai bisogno per il tuo sviluppo e per superare il trauma?</a:t>
            </a:r>
          </a:p>
          <a:p>
            <a:pPr algn="ctr">
              <a:lnSpc>
                <a:spcPts val="3600"/>
              </a:lnSpc>
            </a:pPr>
            <a:endParaRPr lang="it-IT" sz="3214" dirty="0">
              <a:solidFill>
                <a:srgbClr val="DD7373"/>
              </a:solidFill>
              <a:latin typeface="Arimo"/>
            </a:endParaRPr>
          </a:p>
          <a:p>
            <a:pPr>
              <a:lnSpc>
                <a:spcPts val="3774"/>
              </a:lnSpc>
            </a:pPr>
            <a:endParaRPr lang="it-IT" sz="3214" dirty="0">
              <a:solidFill>
                <a:srgbClr val="DD7373"/>
              </a:solidFill>
              <a:latin typeface="Arimo"/>
            </a:endParaRPr>
          </a:p>
          <a:p>
            <a:pPr>
              <a:lnSpc>
                <a:spcPts val="1415"/>
              </a:lnSpc>
            </a:pPr>
            <a:endParaRPr lang="it-IT" sz="3214" dirty="0">
              <a:solidFill>
                <a:srgbClr val="DD7373"/>
              </a:solidFill>
              <a:latin typeface="Arimo"/>
            </a:endParaRPr>
          </a:p>
        </p:txBody>
      </p:sp>
      <p:sp>
        <p:nvSpPr>
          <p:cNvPr id="5" name="TextBox 5"/>
          <p:cNvSpPr txBox="1"/>
          <p:nvPr/>
        </p:nvSpPr>
        <p:spPr>
          <a:xfrm>
            <a:off x="1431009" y="1028700"/>
            <a:ext cx="15425983" cy="936154"/>
          </a:xfrm>
          <a:prstGeom prst="rect">
            <a:avLst/>
          </a:prstGeom>
        </p:spPr>
        <p:txBody>
          <a:bodyPr lIns="0" tIns="0" rIns="0" bIns="0" rtlCol="0" anchor="t">
            <a:spAutoFit/>
          </a:bodyPr>
          <a:lstStyle/>
          <a:p>
            <a:pPr algn="ctr">
              <a:lnSpc>
                <a:spcPts val="7274"/>
              </a:lnSpc>
              <a:spcBef>
                <a:spcPct val="0"/>
              </a:spcBef>
            </a:pPr>
            <a:r>
              <a:rPr lang="it-IT" sz="6600" u="sng" dirty="0">
                <a:solidFill>
                  <a:srgbClr val="DD7373"/>
                </a:solidFill>
                <a:effectLst>
                  <a:outerShdw blurRad="38100" dist="38100" dir="2700000" algn="tl">
                    <a:srgbClr val="000000">
                      <a:alpha val="43137"/>
                    </a:srgbClr>
                  </a:outerShdw>
                </a:effectLst>
                <a:latin typeface="Barlow Bold"/>
              </a:rPr>
              <a:t>Le quattro "R”</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82400" y="6899866"/>
            <a:ext cx="5626489" cy="3212214"/>
          </a:xfrm>
          <a:prstGeom prst="rect">
            <a:avLst/>
          </a:prstGeom>
        </p:spPr>
      </p:pic>
      <p:sp>
        <p:nvSpPr>
          <p:cNvPr id="9" name="Freccia in giù 8">
            <a:extLst>
              <a:ext uri="{FF2B5EF4-FFF2-40B4-BE49-F238E27FC236}">
                <a16:creationId xmlns:a16="http://schemas.microsoft.com/office/drawing/2014/main" id="{E4FA90FD-F678-07B1-F0A3-EBBC3588B247}"/>
              </a:ext>
            </a:extLst>
          </p:cNvPr>
          <p:cNvSpPr/>
          <p:nvPr/>
        </p:nvSpPr>
        <p:spPr>
          <a:xfrm>
            <a:off x="8610600" y="4381500"/>
            <a:ext cx="876300" cy="7588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506244" y="2289862"/>
            <a:ext cx="17275511" cy="7578998"/>
          </a:xfrm>
          <a:prstGeom prst="rect">
            <a:avLst/>
          </a:prstGeom>
        </p:spPr>
        <p:txBody>
          <a:bodyPr lIns="0" tIns="0" rIns="0" bIns="0" rtlCol="0" anchor="t">
            <a:spAutoFit/>
          </a:bodyPr>
          <a:lstStyle/>
          <a:p>
            <a:pPr algn="ctr">
              <a:lnSpc>
                <a:spcPts val="4445"/>
              </a:lnSpc>
            </a:pPr>
            <a:r>
              <a:rPr lang="it-IT" sz="3244" dirty="0">
                <a:solidFill>
                  <a:srgbClr val="FC3D5F"/>
                </a:solidFill>
                <a:latin typeface="Arimo Bold" panose="020B0604020202020204" charset="0"/>
              </a:rPr>
              <a:t>SAMHSA </a:t>
            </a:r>
            <a:r>
              <a:rPr lang="it-IT" sz="3244" dirty="0">
                <a:solidFill>
                  <a:srgbClr val="FFFFFF"/>
                </a:solidFill>
                <a:latin typeface="Arimo Bold" panose="020B0604020202020204" charset="0"/>
              </a:rPr>
              <a:t>ha codificato i sei principi fondamentali del </a:t>
            </a:r>
            <a:r>
              <a:rPr lang="it-IT" sz="3244" i="1" dirty="0">
                <a:solidFill>
                  <a:srgbClr val="FFFFFF"/>
                </a:solidFill>
                <a:latin typeface="Arimo Bold" panose="020B0604020202020204" charset="0"/>
              </a:rPr>
              <a:t>trauma </a:t>
            </a:r>
            <a:r>
              <a:rPr lang="it-IT" sz="3244" i="1" dirty="0" err="1">
                <a:solidFill>
                  <a:srgbClr val="FFFFFF"/>
                </a:solidFill>
                <a:latin typeface="Arimo Bold" panose="020B0604020202020204" charset="0"/>
              </a:rPr>
              <a:t>informed</a:t>
            </a:r>
            <a:r>
              <a:rPr lang="it-IT" sz="3244" i="1" dirty="0">
                <a:solidFill>
                  <a:srgbClr val="FFFFFF"/>
                </a:solidFill>
                <a:latin typeface="Arimo Bold" panose="020B0604020202020204" charset="0"/>
              </a:rPr>
              <a:t> care</a:t>
            </a:r>
            <a:r>
              <a:rPr lang="it-IT" sz="3244" dirty="0">
                <a:solidFill>
                  <a:srgbClr val="FFFFFF"/>
                </a:solidFill>
                <a:latin typeface="Arimo Bold" panose="020B0604020202020204" charset="0"/>
              </a:rPr>
              <a:t>, tutti ugualmente importanti e che richiedono un impegno a livello dell’organizzazione </a:t>
            </a:r>
          </a:p>
          <a:p>
            <a:pPr lvl="8">
              <a:lnSpc>
                <a:spcPts val="6048"/>
              </a:lnSpc>
            </a:pPr>
            <a:endParaRPr lang="it-IT" sz="3244" dirty="0">
              <a:solidFill>
                <a:srgbClr val="FFFFFF"/>
              </a:solidFill>
              <a:latin typeface="Arimo Bold" panose="020B0604020202020204" charset="0"/>
              <a:ea typeface="Arimo Bold" panose="020B0604020202020204" charset="0"/>
              <a:cs typeface="Arimo Bold" panose="020B0604020202020204" charset="0"/>
            </a:endParaRPr>
          </a:p>
          <a:p>
            <a:pPr lvl="8">
              <a:lnSpc>
                <a:spcPts val="6048"/>
              </a:lnSpc>
            </a:pPr>
            <a:r>
              <a:rPr lang="it-IT" sz="3600" dirty="0">
                <a:solidFill>
                  <a:srgbClr val="30526A"/>
                </a:solidFill>
                <a:latin typeface="Arimo Bold" panose="020B0604020202020204" charset="0"/>
              </a:rPr>
              <a:t>Sicurezza </a:t>
            </a:r>
          </a:p>
          <a:p>
            <a:pPr lvl="8">
              <a:lnSpc>
                <a:spcPts val="6048"/>
              </a:lnSpc>
            </a:pPr>
            <a:r>
              <a:rPr lang="it-IT" sz="3600" dirty="0">
                <a:solidFill>
                  <a:srgbClr val="30526A"/>
                </a:solidFill>
                <a:latin typeface="Arimo Bold" panose="020B0604020202020204" charset="0"/>
              </a:rPr>
              <a:t>Affidabilità e trasparenza</a:t>
            </a:r>
          </a:p>
          <a:p>
            <a:pPr lvl="8">
              <a:lnSpc>
                <a:spcPts val="6048"/>
              </a:lnSpc>
            </a:pPr>
            <a:r>
              <a:rPr lang="it-IT" sz="3600" dirty="0">
                <a:solidFill>
                  <a:srgbClr val="30526A"/>
                </a:solidFill>
                <a:latin typeface="Arimo Bold" panose="020B0604020202020204" charset="0"/>
              </a:rPr>
              <a:t>Sostegno tra pari</a:t>
            </a:r>
          </a:p>
          <a:p>
            <a:pPr lvl="8">
              <a:lnSpc>
                <a:spcPts val="6048"/>
              </a:lnSpc>
            </a:pPr>
            <a:r>
              <a:rPr lang="it-IT" sz="3600" dirty="0">
                <a:solidFill>
                  <a:srgbClr val="30526A"/>
                </a:solidFill>
                <a:latin typeface="Arimo Bold" panose="020B0604020202020204" charset="0"/>
              </a:rPr>
              <a:t>Collaborazione e reciprocità</a:t>
            </a:r>
          </a:p>
          <a:p>
            <a:pPr lvl="8">
              <a:lnSpc>
                <a:spcPts val="6048"/>
              </a:lnSpc>
            </a:pPr>
            <a:r>
              <a:rPr lang="it-IT" sz="3600" dirty="0">
                <a:solidFill>
                  <a:srgbClr val="30526A"/>
                </a:solidFill>
                <a:latin typeface="Arimo Bold" panose="020B0604020202020204" charset="0"/>
              </a:rPr>
              <a:t>Empowerment, voce e scelta </a:t>
            </a:r>
          </a:p>
          <a:p>
            <a:pPr lvl="8">
              <a:lnSpc>
                <a:spcPts val="6048"/>
              </a:lnSpc>
            </a:pPr>
            <a:r>
              <a:rPr lang="it-IT" sz="3600" dirty="0">
                <a:solidFill>
                  <a:srgbClr val="30526A"/>
                </a:solidFill>
                <a:latin typeface="Arimo Bold" panose="020B0604020202020204" charset="0"/>
              </a:rPr>
              <a:t>Aspetti culturali, storici e di genere</a:t>
            </a:r>
          </a:p>
          <a:p>
            <a:pPr algn="ctr">
              <a:lnSpc>
                <a:spcPts val="4445"/>
              </a:lnSpc>
            </a:pPr>
            <a:endParaRPr lang="it-IT" sz="3600" dirty="0">
              <a:solidFill>
                <a:srgbClr val="30526A"/>
              </a:solidFill>
              <a:latin typeface="Arimo Bold"/>
            </a:endParaRPr>
          </a:p>
          <a:p>
            <a:pPr algn="ctr">
              <a:lnSpc>
                <a:spcPts val="3893"/>
              </a:lnSpc>
            </a:pPr>
            <a:endParaRPr lang="it-IT" sz="3600" dirty="0">
              <a:solidFill>
                <a:srgbClr val="30526A"/>
              </a:solidFill>
              <a:latin typeface="Arimo Bold"/>
            </a:endParaRPr>
          </a:p>
        </p:txBody>
      </p:sp>
      <p:grpSp>
        <p:nvGrpSpPr>
          <p:cNvPr id="6" name="Group 6"/>
          <p:cNvGrpSpPr/>
          <p:nvPr/>
        </p:nvGrpSpPr>
        <p:grpSpPr>
          <a:xfrm>
            <a:off x="3581400" y="468339"/>
            <a:ext cx="11430000" cy="1565055"/>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2550207" y="757946"/>
            <a:ext cx="13682190" cy="857607"/>
          </a:xfrm>
          <a:prstGeom prst="rect">
            <a:avLst/>
          </a:prstGeom>
        </p:spPr>
        <p:txBody>
          <a:bodyPr lIns="0" tIns="0" rIns="0" bIns="0" rtlCol="0" anchor="t">
            <a:spAutoFit/>
          </a:bodyPr>
          <a:lstStyle/>
          <a:p>
            <a:pPr algn="ctr">
              <a:lnSpc>
                <a:spcPts val="7274"/>
              </a:lnSpc>
              <a:spcBef>
                <a:spcPct val="0"/>
              </a:spcBef>
            </a:pPr>
            <a:r>
              <a:rPr lang="it-IT" sz="6062" dirty="0">
                <a:solidFill>
                  <a:srgbClr val="2D5974"/>
                </a:solidFill>
                <a:effectLst>
                  <a:outerShdw blurRad="38100" dist="38100" dir="2700000" algn="tl">
                    <a:srgbClr val="000000">
                      <a:alpha val="43137"/>
                    </a:srgbClr>
                  </a:outerShdw>
                </a:effectLst>
                <a:latin typeface="Barlow Bold"/>
              </a:rPr>
              <a:t>Principi fondamentali della TIC</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8800" y="8115300"/>
            <a:ext cx="4950031" cy="187482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00" y="4324187"/>
            <a:ext cx="452472" cy="45428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00" y="5054251"/>
            <a:ext cx="452472" cy="45428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00" y="5836778"/>
            <a:ext cx="452472" cy="45428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00" y="6547527"/>
            <a:ext cx="452472" cy="45428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00" y="7330054"/>
            <a:ext cx="452472" cy="4542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00" y="8118219"/>
            <a:ext cx="452472" cy="45428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88872" y="6527435"/>
            <a:ext cx="3643537" cy="5170992"/>
          </a:xfrm>
          <a:prstGeom prst="rect">
            <a:avLst/>
          </a:prstGeom>
        </p:spPr>
      </p:pic>
      <p:grpSp>
        <p:nvGrpSpPr>
          <p:cNvPr id="3" name="Group 3"/>
          <p:cNvGrpSpPr/>
          <p:nvPr/>
        </p:nvGrpSpPr>
        <p:grpSpPr>
          <a:xfrm rot="-8100000">
            <a:off x="-1425515" y="6944660"/>
            <a:ext cx="8387951" cy="2747959"/>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2570504" y="1866900"/>
            <a:ext cx="15082872" cy="8500532"/>
          </a:xfrm>
          <a:prstGeom prst="rect">
            <a:avLst/>
          </a:prstGeom>
        </p:spPr>
        <p:txBody>
          <a:bodyPr wrap="square" lIns="0" tIns="0" rIns="0" bIns="0" rtlCol="0" anchor="t">
            <a:spAutoFit/>
          </a:bodyPr>
          <a:lstStyle/>
          <a:p>
            <a:pPr algn="just">
              <a:lnSpc>
                <a:spcPts val="3678"/>
              </a:lnSpc>
            </a:pPr>
            <a:r>
              <a:rPr lang="it-IT" sz="2684" dirty="0">
                <a:solidFill>
                  <a:srgbClr val="F7CCC6"/>
                </a:solidFill>
                <a:latin typeface="Arimo Bold" panose="020B0604020202020204" charset="0"/>
              </a:rPr>
              <a:t>Sicurezza: </a:t>
            </a:r>
            <a:r>
              <a:rPr lang="it-IT" sz="2684" dirty="0">
                <a:solidFill>
                  <a:srgbClr val="1C436B"/>
                </a:solidFill>
                <a:latin typeface="Arimo Bold" panose="020B0604020202020204" charset="0"/>
              </a:rPr>
              <a:t>i personale e gli assistiti si sentono fisicamente e psicologicamente al sicuro. </a:t>
            </a:r>
          </a:p>
          <a:p>
            <a:pPr algn="just">
              <a:lnSpc>
                <a:spcPts val="3678"/>
              </a:lnSpc>
            </a:pPr>
            <a:endParaRPr lang="it-IT"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it-IT" sz="2684" dirty="0">
                <a:solidFill>
                  <a:srgbClr val="F7CCC6"/>
                </a:solidFill>
                <a:latin typeface="Arimo Bold" panose="020B0604020202020204" charset="0"/>
              </a:rPr>
              <a:t>Affidabilità e trasparenza: </a:t>
            </a:r>
            <a:r>
              <a:rPr lang="it-IT" sz="2684" dirty="0">
                <a:solidFill>
                  <a:srgbClr val="1C436B"/>
                </a:solidFill>
                <a:latin typeface="Arimo Bold" panose="020B0604020202020204" charset="0"/>
              </a:rPr>
              <a:t>le scelte organizzative sono orientate allo sviluppo della fiducia tra gli operatori, la persona e i suoi familiari.</a:t>
            </a:r>
          </a:p>
          <a:p>
            <a:pPr algn="just">
              <a:lnSpc>
                <a:spcPts val="3678"/>
              </a:lnSpc>
            </a:pPr>
            <a:endParaRPr lang="it-IT"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it-IT" sz="2684" dirty="0">
                <a:solidFill>
                  <a:srgbClr val="F7CCC6"/>
                </a:solidFill>
                <a:latin typeface="Arimo Bold" panose="020B0604020202020204" charset="0"/>
              </a:rPr>
              <a:t>Sostegno tra pari:</a:t>
            </a:r>
            <a:r>
              <a:rPr lang="it-IT" sz="2684" dirty="0">
                <a:solidFill>
                  <a:srgbClr val="1C436B"/>
                </a:solidFill>
                <a:latin typeface="Arimo Bold" panose="020B0604020202020204" charset="0"/>
              </a:rPr>
              <a:t> I “pari” o i “sopravvissuti al trauma” sono considerate risorse chiave per promuovere processi di elaborazione e recupero. Nel caso dei bambini, i pari possono essere i familiari che hanno vissuto in prima persona un trauma durante l'infanzia.</a:t>
            </a:r>
          </a:p>
          <a:p>
            <a:pPr algn="just">
              <a:lnSpc>
                <a:spcPts val="3678"/>
              </a:lnSpc>
            </a:pPr>
            <a:endParaRPr lang="it-IT"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it-IT" sz="2684" dirty="0">
                <a:solidFill>
                  <a:srgbClr val="F7CCC6"/>
                </a:solidFill>
                <a:latin typeface="Arimo Bold" panose="020B0604020202020204" charset="0"/>
              </a:rPr>
              <a:t>Collaborazione e reciprocità:</a:t>
            </a:r>
            <a:r>
              <a:rPr lang="it-IT" sz="2684" dirty="0">
                <a:solidFill>
                  <a:srgbClr val="1C436B"/>
                </a:solidFill>
                <a:latin typeface="Arimo Bold" panose="020B0604020202020204" charset="0"/>
              </a:rPr>
              <a:t> Tutti i membri di un'organizzazione o gli attori di un sistema hanno un ruolo da giocare in un approccio </a:t>
            </a:r>
            <a:r>
              <a:rPr lang="it-IT" sz="2684" i="1" dirty="0">
                <a:solidFill>
                  <a:srgbClr val="1C436B"/>
                </a:solidFill>
                <a:latin typeface="Arimo Bold" panose="020B0604020202020204" charset="0"/>
              </a:rPr>
              <a:t>trauma </a:t>
            </a:r>
            <a:r>
              <a:rPr lang="it-IT" sz="2684" i="1" dirty="0" err="1">
                <a:solidFill>
                  <a:srgbClr val="1C436B"/>
                </a:solidFill>
                <a:latin typeface="Arimo Bold" panose="020B0604020202020204" charset="0"/>
              </a:rPr>
              <a:t>informed</a:t>
            </a:r>
            <a:r>
              <a:rPr lang="it-IT" sz="2684" dirty="0">
                <a:solidFill>
                  <a:srgbClr val="1C436B"/>
                </a:solidFill>
                <a:latin typeface="Arimo Bold" panose="020B0604020202020204" charset="0"/>
              </a:rPr>
              <a:t>. Le differenze di potere tra il personale e i clienti e nei rapporti tra gli operatori sono ridotte, e non riproducono la gerarchia tra il </a:t>
            </a:r>
            <a:r>
              <a:rPr lang="it-IT" sz="2684" i="1" dirty="0">
                <a:solidFill>
                  <a:srgbClr val="1C436B"/>
                </a:solidFill>
                <a:latin typeface="Arimo Bold" panose="020B0604020202020204" charset="0"/>
              </a:rPr>
              <a:t>know </a:t>
            </a:r>
            <a:r>
              <a:rPr lang="it-IT" sz="2684" i="1" dirty="0" err="1">
                <a:solidFill>
                  <a:srgbClr val="1C436B"/>
                </a:solidFill>
                <a:latin typeface="Arimo Bold" panose="020B0604020202020204" charset="0"/>
              </a:rPr>
              <a:t>how</a:t>
            </a:r>
            <a:r>
              <a:rPr lang="it-IT" sz="2684" i="1" dirty="0">
                <a:solidFill>
                  <a:srgbClr val="1C436B"/>
                </a:solidFill>
                <a:latin typeface="Arimo Bold" panose="020B0604020202020204" charset="0"/>
              </a:rPr>
              <a:t> </a:t>
            </a:r>
            <a:r>
              <a:rPr lang="it-IT" sz="2684" dirty="0">
                <a:solidFill>
                  <a:srgbClr val="1C436B"/>
                </a:solidFill>
                <a:latin typeface="Arimo Bold" panose="020B0604020202020204" charset="0"/>
              </a:rPr>
              <a:t>dell’esperto e la </a:t>
            </a:r>
            <a:r>
              <a:rPr lang="it-IT" sz="2684" i="1" dirty="0">
                <a:solidFill>
                  <a:srgbClr val="1C436B"/>
                </a:solidFill>
                <a:latin typeface="Arimo Bold" panose="020B0604020202020204" charset="0"/>
              </a:rPr>
              <a:t>compliance</a:t>
            </a:r>
            <a:r>
              <a:rPr lang="it-IT" sz="2684" dirty="0">
                <a:solidFill>
                  <a:srgbClr val="1C436B"/>
                </a:solidFill>
                <a:latin typeface="Arimo Bold" panose="020B0604020202020204" charset="0"/>
              </a:rPr>
              <a:t> del cliente.</a:t>
            </a:r>
          </a:p>
          <a:p>
            <a:pPr algn="just">
              <a:lnSpc>
                <a:spcPts val="3678"/>
              </a:lnSpc>
            </a:pPr>
            <a:endParaRPr lang="it-IT" sz="2684" dirty="0">
              <a:solidFill>
                <a:srgbClr val="1C436B"/>
              </a:solidFill>
              <a:latin typeface="Arimo Bold" panose="020B0604020202020204" charset="0"/>
            </a:endParaRPr>
          </a:p>
          <a:p>
            <a:pPr algn="just">
              <a:lnSpc>
                <a:spcPts val="3678"/>
              </a:lnSpc>
            </a:pPr>
            <a:r>
              <a:rPr lang="it-IT" sz="2684" dirty="0">
                <a:solidFill>
                  <a:srgbClr val="F7CCC6"/>
                </a:solidFill>
                <a:latin typeface="Arimo Bold" panose="020B0604020202020204" charset="0"/>
              </a:rPr>
              <a:t>Empowerment, Voce e Scelta: </a:t>
            </a:r>
            <a:r>
              <a:rPr lang="it-IT" sz="2684" dirty="0">
                <a:solidFill>
                  <a:srgbClr val="1C436B"/>
                </a:solidFill>
                <a:latin typeface="Arimo Bold" panose="020B0604020202020204" charset="0"/>
              </a:rPr>
              <a:t>Le organizzazioni credono nella resilienza e nella capacità degli individui e delle comunità di guarire e riprendersi dal trauma. Vengono promosse le capacità di auto-guarigione e i membri del personale sono considerati come promotori piuttosto che come controllori/supervisori del processo di recupero</a:t>
            </a:r>
            <a:endParaRPr lang="it-IT" sz="2684" dirty="0">
              <a:solidFill>
                <a:srgbClr val="1C436B"/>
              </a:solidFill>
              <a:latin typeface="Arimo"/>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6400" y="1866900"/>
            <a:ext cx="452472" cy="45428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1128" y="3006981"/>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1128" y="4378581"/>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7328" y="6131181"/>
            <a:ext cx="452472" cy="454281"/>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28800" y="8496300"/>
            <a:ext cx="452472" cy="454281"/>
          </a:xfrm>
          <a:prstGeom prst="rect">
            <a:avLst/>
          </a:prstGeom>
        </p:spPr>
      </p:pic>
      <p:grpSp>
        <p:nvGrpSpPr>
          <p:cNvPr id="14" name="Group 6">
            <a:extLst>
              <a:ext uri="{FF2B5EF4-FFF2-40B4-BE49-F238E27FC236}">
                <a16:creationId xmlns:a16="http://schemas.microsoft.com/office/drawing/2014/main" id="{8F4A5272-F7F1-4AA3-BE4F-D004B98FB974}"/>
              </a:ext>
            </a:extLst>
          </p:cNvPr>
          <p:cNvGrpSpPr/>
          <p:nvPr/>
        </p:nvGrpSpPr>
        <p:grpSpPr>
          <a:xfrm>
            <a:off x="4038600" y="263941"/>
            <a:ext cx="10820400" cy="1565055"/>
            <a:chOff x="0" y="0"/>
            <a:chExt cx="2534938" cy="406400"/>
          </a:xfrm>
        </p:grpSpPr>
        <p:sp>
          <p:nvSpPr>
            <p:cNvPr id="15" name="Freeform 7">
              <a:extLst>
                <a:ext uri="{FF2B5EF4-FFF2-40B4-BE49-F238E27FC236}">
                  <a16:creationId xmlns:a16="http://schemas.microsoft.com/office/drawing/2014/main" id="{21F2A966-2F1C-412B-AF30-60A76814614A}"/>
                </a:ext>
              </a:extLst>
            </p:cNvPr>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16" name="TextBox 8">
            <a:extLst>
              <a:ext uri="{FF2B5EF4-FFF2-40B4-BE49-F238E27FC236}">
                <a16:creationId xmlns:a16="http://schemas.microsoft.com/office/drawing/2014/main" id="{29DFCCFE-D4A9-4674-8067-09D364FC64C8}"/>
              </a:ext>
            </a:extLst>
          </p:cNvPr>
          <p:cNvSpPr txBox="1"/>
          <p:nvPr/>
        </p:nvSpPr>
        <p:spPr>
          <a:xfrm>
            <a:off x="2570504" y="617664"/>
            <a:ext cx="13682190" cy="857607"/>
          </a:xfrm>
          <a:prstGeom prst="rect">
            <a:avLst/>
          </a:prstGeom>
        </p:spPr>
        <p:txBody>
          <a:bodyPr lIns="0" tIns="0" rIns="0" bIns="0" rtlCol="0" anchor="t">
            <a:spAutoFit/>
          </a:bodyPr>
          <a:lstStyle/>
          <a:p>
            <a:pPr algn="ctr">
              <a:lnSpc>
                <a:spcPts val="7274"/>
              </a:lnSpc>
              <a:spcBef>
                <a:spcPct val="0"/>
              </a:spcBef>
            </a:pPr>
            <a:r>
              <a:rPr lang="it-IT" sz="6062" dirty="0">
                <a:solidFill>
                  <a:srgbClr val="2D5974"/>
                </a:solidFill>
                <a:effectLst>
                  <a:outerShdw blurRad="38100" dist="38100" dir="2700000" algn="tl">
                    <a:srgbClr val="000000">
                      <a:alpha val="43137"/>
                    </a:srgbClr>
                  </a:outerShdw>
                </a:effectLst>
                <a:latin typeface="Barlow Bold"/>
              </a:rPr>
              <a:t>Principi fondamentali della TIC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266513" y="1876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6858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40478"/>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1</a:t>
            </a:r>
          </a:p>
        </p:txBody>
      </p:sp>
      <p:sp>
        <p:nvSpPr>
          <p:cNvPr id="8" name="TextBox 8"/>
          <p:cNvSpPr txBox="1"/>
          <p:nvPr/>
        </p:nvSpPr>
        <p:spPr>
          <a:xfrm>
            <a:off x="2070580" y="299921"/>
            <a:ext cx="15425983" cy="856004"/>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effectLst>
                  <a:outerShdw blurRad="38100" dist="38100" dir="2700000" algn="tl">
                    <a:srgbClr val="000000">
                      <a:alpha val="43137"/>
                    </a:srgbClr>
                  </a:outerShdw>
                </a:effectLst>
                <a:latin typeface="Barlow Bold"/>
              </a:rPr>
              <a:t>Diventare trauma-informed</a:t>
            </a:r>
          </a:p>
        </p:txBody>
      </p:sp>
      <p:sp>
        <p:nvSpPr>
          <p:cNvPr id="9" name="TextBox 9"/>
          <p:cNvSpPr txBox="1"/>
          <p:nvPr/>
        </p:nvSpPr>
        <p:spPr>
          <a:xfrm>
            <a:off x="1600200" y="1730254"/>
            <a:ext cx="16687800" cy="6948954"/>
          </a:xfrm>
          <a:prstGeom prst="rect">
            <a:avLst/>
          </a:prstGeom>
        </p:spPr>
        <p:txBody>
          <a:bodyPr wrap="square" lIns="0" tIns="0" rIns="0" bIns="0" rtlCol="0" anchor="t">
            <a:spAutoFit/>
          </a:bodyPr>
          <a:lstStyle/>
          <a:p>
            <a:pPr algn="ctr">
              <a:lnSpc>
                <a:spcPts val="3359"/>
              </a:lnSpc>
              <a:spcBef>
                <a:spcPct val="0"/>
              </a:spcBef>
            </a:pPr>
            <a:r>
              <a:rPr lang="it-IT" sz="2799" dirty="0">
                <a:solidFill>
                  <a:srgbClr val="30526A"/>
                </a:solidFill>
                <a:latin typeface="Arimo Bold" panose="020B0604020202020204" charset="0"/>
              </a:rPr>
              <a:t>L'approccio TIC deve essere adottato pienamente e tradotto in tutte le aree operative: </a:t>
            </a:r>
          </a:p>
          <a:p>
            <a:pPr algn="ctr">
              <a:lnSpc>
                <a:spcPts val="3359"/>
              </a:lnSpc>
              <a:spcBef>
                <a:spcPct val="0"/>
              </a:spcBef>
            </a:pPr>
            <a:endParaRPr lang="it-IT" sz="2799" dirty="0">
              <a:solidFill>
                <a:srgbClr val="30526A"/>
              </a:solidFill>
              <a:latin typeface="Arimo Bold" panose="020B0604020202020204" charset="0"/>
            </a:endParaRPr>
          </a:p>
          <a:p>
            <a:pPr>
              <a:lnSpc>
                <a:spcPts val="3359"/>
              </a:lnSpc>
              <a:spcBef>
                <a:spcPct val="0"/>
              </a:spcBef>
            </a:pPr>
            <a:r>
              <a:rPr lang="it-IT" sz="2799" dirty="0">
                <a:solidFill>
                  <a:srgbClr val="30526A"/>
                </a:solidFill>
                <a:latin typeface="Arimo Bold" panose="020B0604020202020204" charset="0"/>
              </a:rPr>
              <a:t> </a:t>
            </a:r>
            <a:r>
              <a:rPr lang="it-IT" sz="2799" dirty="0">
                <a:solidFill>
                  <a:srgbClr val="DD7373"/>
                </a:solidFill>
                <a:latin typeface="Arimo Bold" panose="020B0604020202020204" charset="0"/>
              </a:rPr>
              <a:t>Leadership: </a:t>
            </a:r>
            <a:r>
              <a:rPr lang="it-IT" sz="2799" dirty="0">
                <a:solidFill>
                  <a:srgbClr val="30526A"/>
                </a:solidFill>
                <a:latin typeface="Arimo Bold" panose="020B0604020202020204" charset="0"/>
              </a:rPr>
              <a:t>deve mostrare adesione ai principi del TIC e definire aspettative chiare</a:t>
            </a:r>
          </a:p>
          <a:p>
            <a:pPr>
              <a:lnSpc>
                <a:spcPts val="3359"/>
              </a:lnSpc>
            </a:pPr>
            <a:endParaRPr lang="it-IT" sz="2799" dirty="0">
              <a:solidFill>
                <a:srgbClr val="30526A"/>
              </a:solidFill>
              <a:latin typeface="Arimo Bold" panose="020B0604020202020204" charset="0"/>
              <a:ea typeface="Arimo Bold" panose="020B0604020202020204" charset="0"/>
              <a:cs typeface="Arimo Bold" panose="020B0604020202020204" charset="0"/>
            </a:endParaRPr>
          </a:p>
          <a:p>
            <a:pPr>
              <a:lnSpc>
                <a:spcPts val="3359"/>
              </a:lnSpc>
            </a:pPr>
            <a:r>
              <a:rPr lang="it-IT" sz="2799" dirty="0">
                <a:solidFill>
                  <a:srgbClr val="DD7373"/>
                </a:solidFill>
                <a:latin typeface="Arimo Bold" panose="020B0604020202020204" charset="0"/>
              </a:rPr>
              <a:t>Formazione del personale e sviluppo delle competenze del personale: </a:t>
            </a:r>
            <a:r>
              <a:rPr lang="it-IT" sz="2799" dirty="0">
                <a:solidFill>
                  <a:srgbClr val="30526A"/>
                </a:solidFill>
                <a:latin typeface="Arimo Bold" panose="020B0604020202020204" charset="0"/>
              </a:rPr>
              <a:t>i professionisti coinvolti nell’intervento sul trauma sono spesso sottoposti ad alti livelli di stress, burnout, «fatica da compassione» e trauma secondario.</a:t>
            </a:r>
          </a:p>
          <a:p>
            <a:pPr>
              <a:lnSpc>
                <a:spcPts val="3359"/>
              </a:lnSpc>
            </a:pPr>
            <a:endParaRPr lang="it-IT" sz="2799" dirty="0">
              <a:solidFill>
                <a:srgbClr val="30526A"/>
              </a:solidFill>
              <a:latin typeface="Arimo Bold" panose="020B0604020202020204" charset="0"/>
              <a:ea typeface="Arimo Bold" panose="020B0604020202020204" charset="0"/>
              <a:cs typeface="Arimo Bold" panose="020B0604020202020204" charset="0"/>
            </a:endParaRPr>
          </a:p>
          <a:p>
            <a:pPr>
              <a:lnSpc>
                <a:spcPts val="3359"/>
              </a:lnSpc>
            </a:pPr>
            <a:r>
              <a:rPr lang="it-IT" sz="2799" dirty="0">
                <a:solidFill>
                  <a:srgbClr val="DD7373"/>
                </a:solidFill>
                <a:latin typeface="Arimo Bold" panose="020B0604020202020204" charset="0"/>
              </a:rPr>
              <a:t>Coinvolgimento dei sopravvissuti al trauma, delle persone con traumi e dei loro familiari</a:t>
            </a:r>
            <a:r>
              <a:rPr lang="it-IT" sz="2799" dirty="0">
                <a:solidFill>
                  <a:srgbClr val="30526A"/>
                </a:solidFill>
                <a:latin typeface="Arimo Bold" panose="020B0604020202020204" charset="0"/>
              </a:rPr>
              <a:t>:</a:t>
            </a:r>
          </a:p>
          <a:p>
            <a:pPr>
              <a:lnSpc>
                <a:spcPts val="3359"/>
              </a:lnSpc>
            </a:pPr>
            <a:r>
              <a:rPr lang="it-IT" sz="2799" dirty="0">
                <a:solidFill>
                  <a:srgbClr val="30526A"/>
                </a:solidFill>
                <a:latin typeface="Arimo Bold" panose="020B0604020202020204" charset="0"/>
              </a:rPr>
              <a:t>in tutti gli aspetti dell'organizzazione, inclusa la programmazione, l’erogazione del servizio, il monitoraggio e la valutazione della qualità del servizio, la formazione del personale e le competenze.</a:t>
            </a:r>
          </a:p>
          <a:p>
            <a:pPr lvl="1">
              <a:lnSpc>
                <a:spcPts val="3359"/>
              </a:lnSpc>
              <a:spcBef>
                <a:spcPct val="0"/>
              </a:spcBef>
            </a:pPr>
            <a:endParaRPr lang="it-IT" sz="2799" dirty="0">
              <a:solidFill>
                <a:srgbClr val="30526A"/>
              </a:solidFill>
              <a:highlight>
                <a:srgbClr val="FFFF00"/>
              </a:highlight>
              <a:latin typeface="Arimo Bold" panose="020B0604020202020204" charset="0"/>
              <a:ea typeface="Arimo Bold" panose="020B0604020202020204" charset="0"/>
              <a:cs typeface="Arimo Bold" panose="020B0604020202020204" charset="0"/>
            </a:endParaRPr>
          </a:p>
          <a:p>
            <a:pPr marL="914400" lvl="1" indent="-457200">
              <a:lnSpc>
                <a:spcPts val="3359"/>
              </a:lnSpc>
              <a:spcBef>
                <a:spcPct val="0"/>
              </a:spcBef>
              <a:buFont typeface="Arimo Bold" panose="020B0604020202020204" charset="0"/>
              <a:buChar char="-"/>
            </a:pPr>
            <a:r>
              <a:rPr lang="it-IT" sz="2799" dirty="0">
                <a:solidFill>
                  <a:srgbClr val="30526A"/>
                </a:solidFill>
                <a:latin typeface="Arimo Bold" panose="020B0604020202020204" charset="0"/>
              </a:rPr>
              <a:t>Spostamento del potere dagli operatori/professionisti “esperti” alla valorizzazione e </a:t>
            </a:r>
            <a:r>
              <a:rPr lang="it-IT" sz="2799" dirty="0">
                <a:solidFill>
                  <a:srgbClr val="30526A"/>
                </a:solidFill>
                <a:highlight>
                  <a:srgbClr val="FFFF00"/>
                </a:highlight>
                <a:latin typeface="Arimo Bold" panose="020B0604020202020204" charset="0"/>
              </a:rPr>
              <a:t>incorporazione</a:t>
            </a:r>
            <a:r>
              <a:rPr lang="it-IT" sz="2799" dirty="0">
                <a:solidFill>
                  <a:srgbClr val="30526A"/>
                </a:solidFill>
                <a:latin typeface="Arimo Bold" panose="020B0604020202020204" charset="0"/>
              </a:rPr>
              <a:t> delle esperienze portate da coloro che possono portarne.</a:t>
            </a:r>
            <a:endParaRPr lang="it-IT" sz="2799" dirty="0">
              <a:solidFill>
                <a:srgbClr val="30526A"/>
              </a:solidFill>
              <a:latin typeface="Arimo Bold" panose="020B0604020202020204" charset="0"/>
              <a:ea typeface="Arimo Bold" panose="020B0604020202020204" charset="0"/>
              <a:cs typeface="Arimo Bold" panose="020B0604020202020204" charset="0"/>
            </a:endParaRPr>
          </a:p>
          <a:p>
            <a:pPr marL="914400" lvl="1" indent="-457200">
              <a:lnSpc>
                <a:spcPts val="3359"/>
              </a:lnSpc>
              <a:spcBef>
                <a:spcPct val="0"/>
              </a:spcBef>
              <a:buFont typeface="Arimo Bold" panose="020B0604020202020204" charset="0"/>
              <a:buChar char="-"/>
            </a:pPr>
            <a:r>
              <a:rPr lang="it-IT" sz="2799" dirty="0">
                <a:solidFill>
                  <a:srgbClr val="30526A"/>
                </a:solidFill>
                <a:latin typeface="Arimo Bold" panose="020B0604020202020204" charset="0"/>
              </a:rPr>
              <a:t>Restituzione della dignità alle persone</a:t>
            </a: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0618" y="2560533"/>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3470019"/>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5188969"/>
            <a:ext cx="452472" cy="4542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40478"/>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1</a:t>
            </a:r>
          </a:p>
        </p:txBody>
      </p:sp>
      <p:sp>
        <p:nvSpPr>
          <p:cNvPr id="8" name="TextBox 8"/>
          <p:cNvSpPr txBox="1"/>
          <p:nvPr/>
        </p:nvSpPr>
        <p:spPr>
          <a:xfrm>
            <a:off x="1445986" y="507855"/>
            <a:ext cx="15425983" cy="856004"/>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effectLst>
                  <a:outerShdw blurRad="38100" dist="38100" dir="2700000" algn="tl">
                    <a:srgbClr val="000000">
                      <a:alpha val="43137"/>
                    </a:srgbClr>
                  </a:outerShdw>
                </a:effectLst>
                <a:latin typeface="Barlow Bold"/>
              </a:rPr>
              <a:t>Diventare trauma-informed</a:t>
            </a:r>
          </a:p>
        </p:txBody>
      </p:sp>
      <p:sp>
        <p:nvSpPr>
          <p:cNvPr id="9" name="TextBox 9"/>
          <p:cNvSpPr txBox="1"/>
          <p:nvPr/>
        </p:nvSpPr>
        <p:spPr>
          <a:xfrm>
            <a:off x="1217284" y="1899044"/>
            <a:ext cx="16705126" cy="6873677"/>
          </a:xfrm>
          <a:prstGeom prst="rect">
            <a:avLst/>
          </a:prstGeom>
        </p:spPr>
        <p:txBody>
          <a:bodyPr lIns="0" tIns="0" rIns="0" bIns="0" rtlCol="0" anchor="t">
            <a:spAutoFit/>
          </a:bodyPr>
          <a:lstStyle/>
          <a:p>
            <a:pPr algn="ctr">
              <a:lnSpc>
                <a:spcPts val="2879"/>
              </a:lnSpc>
            </a:pPr>
            <a:endParaRPr lang="it-IT" dirty="0">
              <a:latin typeface="Arimo Bold" panose="020B0604020202020204" charset="0"/>
              <a:ea typeface="Arimo Bold" panose="020B0604020202020204" charset="0"/>
              <a:cs typeface="Arimo Bold" panose="020B0604020202020204" charset="0"/>
            </a:endParaRPr>
          </a:p>
          <a:p>
            <a:pPr algn="just">
              <a:lnSpc>
                <a:spcPts val="3359"/>
              </a:lnSpc>
            </a:pPr>
            <a:r>
              <a:rPr lang="it-IT" sz="2799" dirty="0">
                <a:solidFill>
                  <a:srgbClr val="DD7373"/>
                </a:solidFill>
                <a:latin typeface="Arimo Bold" panose="020B0604020202020204" charset="0"/>
              </a:rPr>
              <a:t>Collaborazione interdisciplinare e intersettoriale tra servizi e ambiti del sostegno/cura: </a:t>
            </a:r>
          </a:p>
          <a:p>
            <a:pPr algn="just">
              <a:lnSpc>
                <a:spcPts val="3359"/>
              </a:lnSpc>
            </a:pPr>
            <a:r>
              <a:rPr lang="it-IT" sz="2799" dirty="0">
                <a:solidFill>
                  <a:srgbClr val="204D68"/>
                </a:solidFill>
                <a:latin typeface="Arimo Bold" panose="020B0604020202020204" charset="0"/>
              </a:rPr>
              <a:t>La mancanza di cooperazione tra agenzie potrebbe portare a diagnosi errate, interventi medici sbagliati e ri-traumatizzazione.</a:t>
            </a:r>
          </a:p>
          <a:p>
            <a:pPr marL="457200" indent="-457200" algn="just">
              <a:lnSpc>
                <a:spcPts val="3359"/>
              </a:lnSpc>
              <a:buFont typeface="Arimo Bold" panose="020B0604020202020204" charset="0"/>
              <a:buChar char="-"/>
            </a:pPr>
            <a:r>
              <a:rPr lang="it-IT" sz="2799" dirty="0">
                <a:solidFill>
                  <a:srgbClr val="204D68"/>
                </a:solidFill>
                <a:latin typeface="Arimo Bold" panose="020B0604020202020204" charset="0"/>
              </a:rPr>
              <a:t>La cooperazione deve essere approvata dalla leadership.</a:t>
            </a:r>
          </a:p>
          <a:p>
            <a:pPr marL="457200" indent="-457200" algn="just">
              <a:lnSpc>
                <a:spcPts val="3359"/>
              </a:lnSpc>
              <a:buFont typeface="Arimo Bold" panose="020B0604020202020204" charset="0"/>
              <a:buChar char="-"/>
            </a:pPr>
            <a:r>
              <a:rPr lang="it-IT" sz="2799" dirty="0">
                <a:solidFill>
                  <a:srgbClr val="204D68"/>
                </a:solidFill>
                <a:latin typeface="Arimo Bold" panose="020B0604020202020204" charset="0"/>
              </a:rPr>
              <a:t>Il personale e i clienti beneficiano del valore aggiunto di un'analisi condivisa del caso e di una co-responsabilità nell’intervento.</a:t>
            </a:r>
          </a:p>
          <a:p>
            <a:pPr algn="ctr">
              <a:lnSpc>
                <a:spcPts val="3359"/>
              </a:lnSpc>
            </a:pPr>
            <a:endParaRPr lang="it-IT" sz="2799" dirty="0">
              <a:solidFill>
                <a:srgbClr val="204D68"/>
              </a:solidFill>
              <a:latin typeface="Arimo Bold" panose="020B0604020202020204" charset="0"/>
              <a:ea typeface="Arimo Bold" panose="020B0604020202020204" charset="0"/>
              <a:cs typeface="Arimo Bold" panose="020B0604020202020204" charset="0"/>
            </a:endParaRPr>
          </a:p>
          <a:p>
            <a:pPr algn="just">
              <a:lnSpc>
                <a:spcPts val="3359"/>
              </a:lnSpc>
            </a:pPr>
            <a:r>
              <a:rPr lang="it-IT" sz="2799" dirty="0">
                <a:solidFill>
                  <a:srgbClr val="DD7373"/>
                </a:solidFill>
                <a:latin typeface="Arimo Bold" panose="020B0604020202020204" charset="0"/>
              </a:rPr>
              <a:t>Affrontare le intersezioni del trauma con la cultura, la storia, la razza, il genere, l'ubicazione e la lingua, </a:t>
            </a:r>
            <a:r>
              <a:rPr lang="it-IT" sz="2799" dirty="0">
                <a:solidFill>
                  <a:srgbClr val="30526A"/>
                </a:solidFill>
                <a:latin typeface="Arimo Bold" panose="020B0604020202020204" charset="0"/>
              </a:rPr>
              <a:t>riconoscere l'impatto delle disuguaglianze strutturali sui rischi e gli effetti del trauma e rispondere ai bisogni specifici dei membri delle diverse comunità.</a:t>
            </a:r>
          </a:p>
          <a:p>
            <a:pPr algn="ctr">
              <a:lnSpc>
                <a:spcPts val="3359"/>
              </a:lnSpc>
            </a:pPr>
            <a:endParaRPr lang="it-IT" sz="2799" dirty="0">
              <a:solidFill>
                <a:srgbClr val="30526A"/>
              </a:solidFill>
              <a:latin typeface="Arimo Bold" panose="020B0604020202020204" charset="0"/>
              <a:ea typeface="Arimo Bold" panose="020B0604020202020204" charset="0"/>
              <a:cs typeface="Arimo Bold" panose="020B0604020202020204" charset="0"/>
            </a:endParaRPr>
          </a:p>
          <a:p>
            <a:pPr algn="just">
              <a:lnSpc>
                <a:spcPts val="3359"/>
              </a:lnSpc>
            </a:pPr>
            <a:r>
              <a:rPr lang="it-IT" sz="2799" dirty="0">
                <a:solidFill>
                  <a:srgbClr val="DD7373"/>
                </a:solidFill>
                <a:latin typeface="Arimo Bold" panose="020B0604020202020204" charset="0"/>
              </a:rPr>
              <a:t>Collaborare con i giovani e le famiglie</a:t>
            </a:r>
            <a:r>
              <a:rPr lang="it-IT" sz="2799" dirty="0">
                <a:solidFill>
                  <a:srgbClr val="30526A"/>
                </a:solidFill>
                <a:latin typeface="Arimo Bold" panose="020B0604020202020204" charset="0"/>
              </a:rPr>
              <a:t>: Costruire processi di collaborazione come operatori e a livello dell’organizzazione, della comunità e dei sistemi di intervento, con l'obiettivo di promuovere il benessere delle persone e creare comunità più sane.</a:t>
            </a:r>
          </a:p>
          <a:p>
            <a:pPr algn="ctr">
              <a:lnSpc>
                <a:spcPts val="3119"/>
              </a:lnSpc>
              <a:spcBef>
                <a:spcPct val="0"/>
              </a:spcBef>
            </a:pPr>
            <a:endParaRPr lang="it-IT" sz="2799" dirty="0">
              <a:solidFill>
                <a:srgbClr val="30526A"/>
              </a:solidFill>
              <a:latin typeface="Arimo"/>
            </a:endParaRP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8650" y="2531311"/>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6228" y="5311164"/>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6228" y="7094232"/>
            <a:ext cx="452472" cy="4542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it-IT" sz="6175" dirty="0">
                <a:solidFill>
                  <a:srgbClr val="204D68"/>
                </a:solidFill>
                <a:effectLst>
                  <a:outerShdw blurRad="38100" dist="38100" dir="2700000" algn="tl">
                    <a:srgbClr val="000000">
                      <a:alpha val="43137"/>
                    </a:srgbClr>
                  </a:outerShdw>
                </a:effectLst>
                <a:latin typeface="Barlow Bold"/>
              </a:rPr>
              <a:t>DISCUSSIONE DI GRUPPO</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5200" y="726567"/>
            <a:ext cx="1473227" cy="1506087"/>
          </a:xfrm>
          <a:prstGeom prst="rect">
            <a:avLst/>
          </a:prstGeom>
        </p:spPr>
      </p:pic>
      <p:grpSp>
        <p:nvGrpSpPr>
          <p:cNvPr id="6" name="Group 6"/>
          <p:cNvGrpSpPr/>
          <p:nvPr/>
        </p:nvGrpSpPr>
        <p:grpSpPr>
          <a:xfrm>
            <a:off x="789391" y="3181707"/>
            <a:ext cx="9821017" cy="4695678"/>
            <a:chOff x="0" y="0"/>
            <a:chExt cx="17780027" cy="8501083"/>
          </a:xfrm>
        </p:grpSpPr>
        <p:sp>
          <p:nvSpPr>
            <p:cNvPr id="7" name="Freeform 7"/>
            <p:cNvSpPr/>
            <p:nvPr/>
          </p:nvSpPr>
          <p:spPr>
            <a:xfrm>
              <a:off x="0" y="0"/>
              <a:ext cx="17780026" cy="8501083"/>
            </a:xfrm>
            <a:custGeom>
              <a:avLst/>
              <a:gdLst/>
              <a:ahLst/>
              <a:cxnLst/>
              <a:rect l="l" t="t" r="r" b="b"/>
              <a:pathLst>
                <a:path w="17780026" h="8501083">
                  <a:moveTo>
                    <a:pt x="496570" y="0"/>
                  </a:moveTo>
                  <a:lnTo>
                    <a:pt x="496570" y="8501083"/>
                  </a:lnTo>
                  <a:lnTo>
                    <a:pt x="16033776" y="8501083"/>
                  </a:lnTo>
                  <a:lnTo>
                    <a:pt x="16033776" y="0"/>
                  </a:lnTo>
                  <a:cubicBezTo>
                    <a:pt x="16033776" y="0"/>
                    <a:pt x="496570" y="0"/>
                    <a:pt x="496570" y="0"/>
                  </a:cubicBezTo>
                  <a:close/>
                  <a:moveTo>
                    <a:pt x="16530348" y="5952193"/>
                  </a:moveTo>
                  <a:lnTo>
                    <a:pt x="16530348" y="563523"/>
                  </a:lnTo>
                  <a:cubicBezTo>
                    <a:pt x="16530348" y="222250"/>
                    <a:pt x="16308098" y="0"/>
                    <a:pt x="16033776" y="0"/>
                  </a:cubicBezTo>
                  <a:lnTo>
                    <a:pt x="16033776" y="8501083"/>
                  </a:lnTo>
                  <a:cubicBezTo>
                    <a:pt x="16308098" y="8501083"/>
                    <a:pt x="16530348" y="8278833"/>
                    <a:pt x="16530348" y="8004513"/>
                  </a:cubicBezTo>
                  <a:lnTo>
                    <a:pt x="16530348" y="6424633"/>
                  </a:lnTo>
                  <a:cubicBezTo>
                    <a:pt x="17038348" y="6439873"/>
                    <a:pt x="17542537" y="6415743"/>
                    <a:pt x="17780026" y="6458923"/>
                  </a:cubicBezTo>
                  <a:cubicBezTo>
                    <a:pt x="17376167" y="6272233"/>
                    <a:pt x="16941826" y="6136343"/>
                    <a:pt x="16530348" y="5952193"/>
                  </a:cubicBezTo>
                  <a:close/>
                  <a:moveTo>
                    <a:pt x="0" y="563523"/>
                  </a:moveTo>
                  <a:lnTo>
                    <a:pt x="0" y="8004513"/>
                  </a:lnTo>
                  <a:cubicBezTo>
                    <a:pt x="0" y="8278833"/>
                    <a:pt x="222250" y="8501083"/>
                    <a:pt x="496570" y="8501083"/>
                  </a:cubicBezTo>
                  <a:lnTo>
                    <a:pt x="496570" y="0"/>
                  </a:lnTo>
                  <a:cubicBezTo>
                    <a:pt x="222250" y="0"/>
                    <a:pt x="0" y="222250"/>
                    <a:pt x="0" y="563523"/>
                  </a:cubicBezTo>
                  <a:close/>
                </a:path>
              </a:pathLst>
            </a:custGeom>
            <a:solidFill>
              <a:srgbClr val="FFFFFF"/>
            </a:solidFill>
          </p:spPr>
        </p:sp>
      </p:grpSp>
      <p:sp>
        <p:nvSpPr>
          <p:cNvPr id="8" name="TextBox 8"/>
          <p:cNvSpPr txBox="1"/>
          <p:nvPr/>
        </p:nvSpPr>
        <p:spPr>
          <a:xfrm>
            <a:off x="789391" y="4113364"/>
            <a:ext cx="9324052" cy="3064942"/>
          </a:xfrm>
          <a:prstGeom prst="rect">
            <a:avLst/>
          </a:prstGeom>
        </p:spPr>
        <p:txBody>
          <a:bodyPr lIns="0" tIns="0" rIns="0" bIns="0" rtlCol="0" anchor="t">
            <a:spAutoFit/>
          </a:bodyPr>
          <a:lstStyle/>
          <a:p>
            <a:pPr algn="ctr">
              <a:lnSpc>
                <a:spcPts val="6460"/>
              </a:lnSpc>
            </a:pPr>
            <a:r>
              <a:rPr lang="it-IT" sz="5400" dirty="0">
                <a:solidFill>
                  <a:schemeClr val="tx2">
                    <a:lumMod val="60000"/>
                    <a:lumOff val="40000"/>
                  </a:schemeClr>
                </a:solidFill>
                <a:effectLst>
                  <a:outerShdw blurRad="38100" dist="38100" dir="2700000" algn="tl">
                    <a:srgbClr val="000000">
                      <a:alpha val="43137"/>
                    </a:srgbClr>
                  </a:outerShdw>
                </a:effectLst>
                <a:latin typeface="Barlow Bold"/>
              </a:rPr>
              <a:t>Come si possono applicare questi principi nel tuo contesto lavorativo? </a:t>
            </a:r>
          </a:p>
          <a:p>
            <a:pPr algn="ctr">
              <a:lnSpc>
                <a:spcPts val="4429"/>
              </a:lnSpc>
              <a:spcBef>
                <a:spcPct val="0"/>
              </a:spcBef>
            </a:pPr>
            <a:endParaRPr lang="it-IT" sz="5383" dirty="0">
              <a:solidFill>
                <a:srgbClr val="30526A"/>
              </a:solidFill>
              <a:latin typeface="Barlow Bold"/>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25200" y="3771900"/>
            <a:ext cx="6172025" cy="584799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790847" y="9543842"/>
            <a:ext cx="16441080" cy="6600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6481292" y="8612289"/>
            <a:ext cx="2336601" cy="1803247"/>
          </a:xfrm>
          <a:prstGeom prst="rect">
            <a:avLst/>
          </a:prstGeom>
        </p:spPr>
      </p:pic>
      <p:sp>
        <p:nvSpPr>
          <p:cNvPr id="7" name="TextBox 7"/>
          <p:cNvSpPr txBox="1"/>
          <p:nvPr/>
        </p:nvSpPr>
        <p:spPr>
          <a:xfrm>
            <a:off x="806414" y="9417195"/>
            <a:ext cx="3033477" cy="371475"/>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7</a:t>
            </a:r>
          </a:p>
        </p:txBody>
      </p:sp>
      <p:sp>
        <p:nvSpPr>
          <p:cNvPr id="8" name="TextBox 8"/>
          <p:cNvSpPr txBox="1"/>
          <p:nvPr/>
        </p:nvSpPr>
        <p:spPr>
          <a:xfrm>
            <a:off x="344434" y="498330"/>
            <a:ext cx="16690056" cy="698909"/>
          </a:xfrm>
          <a:prstGeom prst="rect">
            <a:avLst/>
          </a:prstGeom>
        </p:spPr>
        <p:txBody>
          <a:bodyPr lIns="0" tIns="0" rIns="0" bIns="0" rtlCol="0" anchor="t">
            <a:spAutoFit/>
          </a:bodyPr>
          <a:lstStyle/>
          <a:p>
            <a:pPr algn="ctr">
              <a:lnSpc>
                <a:spcPts val="6239"/>
              </a:lnSpc>
              <a:spcBef>
                <a:spcPct val="0"/>
              </a:spcBef>
            </a:pPr>
            <a:r>
              <a:rPr lang="it-IT" sz="4000" dirty="0">
                <a:solidFill>
                  <a:srgbClr val="2D5974"/>
                </a:solidFill>
                <a:effectLst>
                  <a:outerShdw blurRad="38100" dist="38100" dir="2700000" algn="tl">
                    <a:srgbClr val="000000">
                      <a:alpha val="43137"/>
                    </a:srgbClr>
                  </a:outerShdw>
                </a:effectLst>
                <a:latin typeface="Barlow Bold"/>
              </a:rPr>
              <a:t>Prospettive di intervento: Vantaggi della Trauma - Informed Care  </a:t>
            </a:r>
          </a:p>
        </p:txBody>
      </p:sp>
      <p:sp>
        <p:nvSpPr>
          <p:cNvPr id="9" name="TextBox 9"/>
          <p:cNvSpPr txBox="1"/>
          <p:nvPr/>
        </p:nvSpPr>
        <p:spPr>
          <a:xfrm>
            <a:off x="990600" y="2714955"/>
            <a:ext cx="17827293" cy="6732612"/>
          </a:xfrm>
          <a:prstGeom prst="rect">
            <a:avLst/>
          </a:prstGeom>
        </p:spPr>
        <p:txBody>
          <a:bodyPr wrap="square" lIns="0" tIns="0" rIns="0" bIns="0" rtlCol="0" anchor="t">
            <a:spAutoFit/>
          </a:bodyPr>
          <a:lstStyle/>
          <a:p>
            <a:pPr>
              <a:lnSpc>
                <a:spcPts val="3315"/>
              </a:lnSpc>
            </a:pPr>
            <a:r>
              <a:rPr lang="it-IT" sz="2763" dirty="0">
                <a:solidFill>
                  <a:srgbClr val="EA828D"/>
                </a:solidFill>
                <a:latin typeface="Arimo Bold" panose="020B0604020202020204" charset="0"/>
              </a:rPr>
              <a:t>Costo relativamente basso e investimento ad alto rendimento </a:t>
            </a:r>
            <a:r>
              <a:rPr lang="it-IT" sz="2763" dirty="0">
                <a:solidFill>
                  <a:srgbClr val="30526A"/>
                </a:solidFill>
                <a:latin typeface="Arimo Bold" panose="020B0604020202020204" charset="0"/>
              </a:rPr>
              <a:t>per </a:t>
            </a:r>
            <a:r>
              <a:rPr lang="it-IT" sz="2763" dirty="0">
                <a:solidFill>
                  <a:srgbClr val="EA828D"/>
                </a:solidFill>
                <a:latin typeface="Arimo Bold" panose="020B0604020202020204" charset="0"/>
              </a:rPr>
              <a:t>affrontare </a:t>
            </a:r>
            <a:r>
              <a:rPr lang="it-IT" sz="2763" dirty="0">
                <a:solidFill>
                  <a:srgbClr val="30526A"/>
                </a:solidFill>
                <a:latin typeface="Arimo Bold" panose="020B0604020202020204" charset="0"/>
              </a:rPr>
              <a:t>i bisogni dei clienti e dei pazienti che hanno subito un trauma.</a:t>
            </a:r>
          </a:p>
          <a:p>
            <a:pPr>
              <a:lnSpc>
                <a:spcPts val="3315"/>
              </a:lnSpc>
            </a:pPr>
            <a:endParaRPr lang="it-IT" sz="2763" dirty="0">
              <a:solidFill>
                <a:srgbClr val="30526A"/>
              </a:solidFill>
              <a:latin typeface="Arimo Bold" panose="020B0604020202020204" charset="0"/>
              <a:ea typeface="Arimo Bold" panose="020B0604020202020204" charset="0"/>
              <a:cs typeface="Arimo Bold" panose="020B0604020202020204" charset="0"/>
            </a:endParaRPr>
          </a:p>
          <a:p>
            <a:pPr>
              <a:lnSpc>
                <a:spcPts val="3315"/>
              </a:lnSpc>
            </a:pPr>
            <a:r>
              <a:rPr lang="it-IT" sz="2763" dirty="0">
                <a:solidFill>
                  <a:srgbClr val="30526A"/>
                </a:solidFill>
                <a:latin typeface="Arimo Bold" panose="020B0604020202020204" charset="0"/>
              </a:rPr>
              <a:t>Riconoscendo le implicazioni del trauma, </a:t>
            </a:r>
            <a:r>
              <a:rPr lang="it-IT" sz="2763" dirty="0">
                <a:solidFill>
                  <a:srgbClr val="EA828D"/>
                </a:solidFill>
                <a:latin typeface="Arimo Bold" panose="020B0604020202020204" charset="0"/>
              </a:rPr>
              <a:t>si riducono le diagnosi errate </a:t>
            </a:r>
            <a:r>
              <a:rPr lang="it-IT" sz="2763" dirty="0">
                <a:solidFill>
                  <a:srgbClr val="30526A"/>
                </a:solidFill>
                <a:latin typeface="Arimo Bold" panose="020B0604020202020204" charset="0"/>
              </a:rPr>
              <a:t>e si possono evitare farmaci innecessari</a:t>
            </a:r>
          </a:p>
          <a:p>
            <a:pPr>
              <a:lnSpc>
                <a:spcPts val="3315"/>
              </a:lnSpc>
            </a:pPr>
            <a:endParaRPr lang="it-IT" sz="2763" dirty="0">
              <a:solidFill>
                <a:srgbClr val="30526A"/>
              </a:solidFill>
              <a:latin typeface="Arimo Bold" panose="020B0604020202020204" charset="0"/>
            </a:endParaRPr>
          </a:p>
          <a:p>
            <a:pPr>
              <a:lnSpc>
                <a:spcPts val="3315"/>
              </a:lnSpc>
            </a:pPr>
            <a:r>
              <a:rPr lang="it-IT" sz="2763" dirty="0">
                <a:solidFill>
                  <a:srgbClr val="30526A"/>
                </a:solidFill>
                <a:latin typeface="Arimo Bold" panose="020B0604020202020204" charset="0"/>
              </a:rPr>
              <a:t>L'approccio partecipativo che coinvolge le stesse vittime del trauma permette di adattare meglio i servizi ai bisogni dei clienti e </a:t>
            </a:r>
            <a:r>
              <a:rPr lang="it-IT" sz="2763" dirty="0">
                <a:solidFill>
                  <a:srgbClr val="EA828D"/>
                </a:solidFill>
                <a:latin typeface="Arimo Bold" panose="020B0604020202020204" charset="0"/>
              </a:rPr>
              <a:t>migliorare i tassi di adesione al programma/progetto.</a:t>
            </a:r>
            <a:r>
              <a:rPr lang="it-IT" dirty="0"/>
              <a:t> </a:t>
            </a:r>
          </a:p>
          <a:p>
            <a:pPr>
              <a:lnSpc>
                <a:spcPts val="3315"/>
              </a:lnSpc>
            </a:pPr>
            <a:endParaRPr lang="it-IT" sz="2763" dirty="0">
              <a:solidFill>
                <a:srgbClr val="30526A"/>
              </a:solidFill>
              <a:latin typeface="Arimo Bold" panose="020B0604020202020204" charset="0"/>
              <a:ea typeface="Arimo Bold" panose="020B0604020202020204" charset="0"/>
              <a:cs typeface="Arimo Bold" panose="020B0604020202020204" charset="0"/>
            </a:endParaRPr>
          </a:p>
          <a:p>
            <a:pPr>
              <a:lnSpc>
                <a:spcPts val="3315"/>
              </a:lnSpc>
            </a:pPr>
            <a:r>
              <a:rPr lang="it-IT" sz="2763" dirty="0">
                <a:solidFill>
                  <a:srgbClr val="30526A"/>
                </a:solidFill>
                <a:latin typeface="Arimo Bold" panose="020B0604020202020204" charset="0"/>
              </a:rPr>
              <a:t>L'aumento della cooperazione tra agenzie nella TIC può migliorare </a:t>
            </a:r>
            <a:r>
              <a:rPr lang="it-IT" sz="2763" dirty="0">
                <a:solidFill>
                  <a:srgbClr val="EA828D"/>
                </a:solidFill>
                <a:latin typeface="Arimo Bold" panose="020B0604020202020204" charset="0"/>
              </a:rPr>
              <a:t>l'identificazione precoce del trauma </a:t>
            </a:r>
            <a:r>
              <a:rPr lang="it-IT" sz="2763" dirty="0">
                <a:solidFill>
                  <a:srgbClr val="30526A"/>
                </a:solidFill>
                <a:latin typeface="Arimo Bold" panose="020B0604020202020204" charset="0"/>
              </a:rPr>
              <a:t>ridurre la </a:t>
            </a:r>
            <a:r>
              <a:rPr lang="it-IT" sz="2763" dirty="0" err="1">
                <a:solidFill>
                  <a:srgbClr val="EA828D"/>
                </a:solidFill>
                <a:latin typeface="Arimo Bold" panose="020B0604020202020204" charset="0"/>
              </a:rPr>
              <a:t>ri</a:t>
            </a:r>
            <a:r>
              <a:rPr lang="it-IT" sz="2763" dirty="0">
                <a:solidFill>
                  <a:srgbClr val="EA828D"/>
                </a:solidFill>
                <a:latin typeface="Arimo Bold" panose="020B0604020202020204" charset="0"/>
              </a:rPr>
              <a:t>-traumatizzazione che deriva dal dover ripetere la propria storia </a:t>
            </a:r>
            <a:r>
              <a:rPr lang="it-IT" sz="2763" dirty="0">
                <a:solidFill>
                  <a:srgbClr val="30526A"/>
                </a:solidFill>
                <a:latin typeface="Arimo Bold" panose="020B0604020202020204" charset="0"/>
              </a:rPr>
              <a:t>e dal dover </a:t>
            </a:r>
            <a:r>
              <a:rPr lang="it-IT" sz="2763" dirty="0">
                <a:solidFill>
                  <a:srgbClr val="EA828D"/>
                </a:solidFill>
                <a:latin typeface="Arimo Bold" panose="020B0604020202020204" charset="0"/>
              </a:rPr>
              <a:t>interagire con più servizi/operatori.</a:t>
            </a:r>
          </a:p>
          <a:p>
            <a:pPr>
              <a:lnSpc>
                <a:spcPts val="3315"/>
              </a:lnSpc>
            </a:pPr>
            <a:endParaRPr lang="it-IT" sz="2763" dirty="0">
              <a:solidFill>
                <a:srgbClr val="30526A"/>
              </a:solidFill>
              <a:latin typeface="Arimo Bold" panose="020B0604020202020204" charset="0"/>
              <a:ea typeface="Arimo Bold" panose="020B0604020202020204" charset="0"/>
              <a:cs typeface="Arimo Bold" panose="020B0604020202020204" charset="0"/>
            </a:endParaRPr>
          </a:p>
          <a:p>
            <a:pPr>
              <a:lnSpc>
                <a:spcPts val="3315"/>
              </a:lnSpc>
            </a:pPr>
            <a:r>
              <a:rPr lang="it-IT" sz="2763" dirty="0">
                <a:solidFill>
                  <a:srgbClr val="30526A"/>
                </a:solidFill>
                <a:latin typeface="Arimo Bold" panose="020B0604020202020204" charset="0"/>
              </a:rPr>
              <a:t>Permette di </a:t>
            </a:r>
            <a:r>
              <a:rPr lang="it-IT" sz="2763" dirty="0">
                <a:solidFill>
                  <a:srgbClr val="EA828D"/>
                </a:solidFill>
                <a:latin typeface="Arimo Bold" panose="020B0604020202020204" charset="0"/>
              </a:rPr>
              <a:t>alleviare lo stress emotivo e la traumatizzazione vicaria del personale </a:t>
            </a:r>
            <a:r>
              <a:rPr lang="it-IT" sz="2763" dirty="0">
                <a:solidFill>
                  <a:srgbClr val="30526A"/>
                </a:solidFill>
                <a:latin typeface="Arimo Bold" panose="020B0604020202020204" charset="0"/>
              </a:rPr>
              <a:t>attraverso la formazione e la trasmissione del concetto di responsabilità condivisa tra colleghi e sistemi.</a:t>
            </a:r>
          </a:p>
          <a:p>
            <a:pPr algn="ctr">
              <a:lnSpc>
                <a:spcPts val="2998"/>
              </a:lnSpc>
              <a:spcBef>
                <a:spcPct val="0"/>
              </a:spcBef>
            </a:pPr>
            <a:endParaRPr lang="it-IT" sz="2763" dirty="0">
              <a:solidFill>
                <a:srgbClr val="30526A"/>
              </a:solidFill>
              <a:latin typeface="Barlow Bold"/>
            </a:endParaRPr>
          </a:p>
        </p:txBody>
      </p:sp>
      <p:grpSp>
        <p:nvGrpSpPr>
          <p:cNvPr id="10" name="Group 10"/>
          <p:cNvGrpSpPr/>
          <p:nvPr/>
        </p:nvGrpSpPr>
        <p:grpSpPr>
          <a:xfrm>
            <a:off x="6705599" y="1422712"/>
            <a:ext cx="5317669" cy="1041091"/>
            <a:chOff x="0" y="0"/>
            <a:chExt cx="11381450" cy="2446074"/>
          </a:xfrm>
        </p:grpSpPr>
        <p:sp>
          <p:nvSpPr>
            <p:cNvPr id="11" name="Freeform 11"/>
            <p:cNvSpPr/>
            <p:nvPr/>
          </p:nvSpPr>
          <p:spPr>
            <a:xfrm>
              <a:off x="0" y="0"/>
              <a:ext cx="11381450" cy="2446074"/>
            </a:xfrm>
            <a:custGeom>
              <a:avLst/>
              <a:gdLst/>
              <a:ahLst/>
              <a:cxnLst/>
              <a:rect l="l" t="t" r="r" b="b"/>
              <a:pathLst>
                <a:path w="11381450" h="2446074">
                  <a:moveTo>
                    <a:pt x="11256990" y="2446074"/>
                  </a:moveTo>
                  <a:lnTo>
                    <a:pt x="124460" y="2446074"/>
                  </a:lnTo>
                  <a:cubicBezTo>
                    <a:pt x="55880" y="2446074"/>
                    <a:pt x="0" y="2390194"/>
                    <a:pt x="0" y="2321614"/>
                  </a:cubicBezTo>
                  <a:lnTo>
                    <a:pt x="0" y="124460"/>
                  </a:lnTo>
                  <a:cubicBezTo>
                    <a:pt x="0" y="55880"/>
                    <a:pt x="55880" y="0"/>
                    <a:pt x="124460" y="0"/>
                  </a:cubicBezTo>
                  <a:lnTo>
                    <a:pt x="11256990" y="0"/>
                  </a:lnTo>
                  <a:cubicBezTo>
                    <a:pt x="11325571" y="0"/>
                    <a:pt x="11381450" y="55880"/>
                    <a:pt x="11381450" y="124460"/>
                  </a:cubicBezTo>
                  <a:lnTo>
                    <a:pt x="11381450" y="2321614"/>
                  </a:lnTo>
                  <a:cubicBezTo>
                    <a:pt x="11381450" y="2390194"/>
                    <a:pt x="11325571" y="2446074"/>
                    <a:pt x="11256990" y="2446074"/>
                  </a:cubicBezTo>
                  <a:close/>
                </a:path>
              </a:pathLst>
            </a:custGeom>
            <a:solidFill>
              <a:srgbClr val="DD7373"/>
            </a:solidFill>
          </p:spPr>
        </p:sp>
      </p:grpSp>
      <p:sp>
        <p:nvSpPr>
          <p:cNvPr id="12" name="TextBox 12"/>
          <p:cNvSpPr txBox="1"/>
          <p:nvPr/>
        </p:nvSpPr>
        <p:spPr>
          <a:xfrm>
            <a:off x="7886049" y="1694488"/>
            <a:ext cx="2956768" cy="551433"/>
          </a:xfrm>
          <a:prstGeom prst="rect">
            <a:avLst/>
          </a:prstGeom>
        </p:spPr>
        <p:txBody>
          <a:bodyPr wrap="square" lIns="0" tIns="0" rIns="0" bIns="0" rtlCol="0" anchor="t">
            <a:spAutoFit/>
          </a:bodyPr>
          <a:lstStyle/>
          <a:p>
            <a:pPr algn="ctr">
              <a:lnSpc>
                <a:spcPts val="4320"/>
              </a:lnSpc>
              <a:spcBef>
                <a:spcPct val="0"/>
              </a:spcBef>
            </a:pPr>
            <a:r>
              <a:rPr lang="it-IT" sz="3600" spc="669" dirty="0">
                <a:solidFill>
                  <a:srgbClr val="FFFFFF"/>
                </a:solidFill>
                <a:effectLst>
                  <a:outerShdw blurRad="38100" dist="38100" dir="2700000" algn="tl">
                    <a:srgbClr val="000000">
                      <a:alpha val="43137"/>
                    </a:srgbClr>
                  </a:outerShdw>
                </a:effectLst>
                <a:latin typeface="Barlow Bold"/>
              </a:rPr>
              <a:t>VANTAGGI</a:t>
            </a:r>
          </a:p>
        </p:txBody>
      </p:sp>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434" y="2705100"/>
            <a:ext cx="452472" cy="45428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3942" y="3924300"/>
            <a:ext cx="452472" cy="45428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8375" y="5219700"/>
            <a:ext cx="452472" cy="45428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8375" y="6515100"/>
            <a:ext cx="452472" cy="454281"/>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8375" y="8191500"/>
            <a:ext cx="452472" cy="45428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it-IT" sz="6175" dirty="0">
                <a:solidFill>
                  <a:srgbClr val="204D68"/>
                </a:solidFill>
                <a:effectLst>
                  <a:outerShdw blurRad="38100" dist="38100" dir="2700000" algn="tl">
                    <a:srgbClr val="000000">
                      <a:alpha val="43137"/>
                    </a:srgbClr>
                  </a:outerShdw>
                </a:effectLst>
                <a:latin typeface="Barlow Bold"/>
              </a:rPr>
              <a:t>DISCUSSIONE DI GRUPPO</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57600" y="773515"/>
            <a:ext cx="1473227" cy="1506087"/>
          </a:xfrm>
          <a:prstGeom prst="rect">
            <a:avLst/>
          </a:prstGeom>
        </p:spPr>
      </p:pic>
      <p:grpSp>
        <p:nvGrpSpPr>
          <p:cNvPr id="6" name="Group 6"/>
          <p:cNvGrpSpPr/>
          <p:nvPr/>
        </p:nvGrpSpPr>
        <p:grpSpPr>
          <a:xfrm>
            <a:off x="789391" y="2585506"/>
            <a:ext cx="17422409" cy="7325010"/>
            <a:chOff x="0" y="0"/>
            <a:chExt cx="17780027" cy="7572553"/>
          </a:xfrm>
        </p:grpSpPr>
        <p:sp>
          <p:nvSpPr>
            <p:cNvPr id="7" name="Freeform 7"/>
            <p:cNvSpPr/>
            <p:nvPr/>
          </p:nvSpPr>
          <p:spPr>
            <a:xfrm>
              <a:off x="0" y="0"/>
              <a:ext cx="17780026" cy="7572553"/>
            </a:xfrm>
            <a:custGeom>
              <a:avLst/>
              <a:gdLst/>
              <a:ahLst/>
              <a:cxnLst/>
              <a:rect l="l" t="t" r="r" b="b"/>
              <a:pathLst>
                <a:path w="17780026" h="7572553">
                  <a:moveTo>
                    <a:pt x="496570" y="0"/>
                  </a:moveTo>
                  <a:lnTo>
                    <a:pt x="496570" y="7572553"/>
                  </a:lnTo>
                  <a:lnTo>
                    <a:pt x="16033776" y="7572553"/>
                  </a:lnTo>
                  <a:lnTo>
                    <a:pt x="16033776" y="0"/>
                  </a:lnTo>
                  <a:cubicBezTo>
                    <a:pt x="16033776" y="0"/>
                    <a:pt x="496570" y="0"/>
                    <a:pt x="496570" y="0"/>
                  </a:cubicBezTo>
                  <a:close/>
                  <a:moveTo>
                    <a:pt x="16530348" y="5023664"/>
                  </a:moveTo>
                  <a:lnTo>
                    <a:pt x="16530348" y="545242"/>
                  </a:lnTo>
                  <a:cubicBezTo>
                    <a:pt x="16530348" y="222250"/>
                    <a:pt x="16308098" y="0"/>
                    <a:pt x="16033776" y="0"/>
                  </a:cubicBezTo>
                  <a:lnTo>
                    <a:pt x="16033776" y="7572553"/>
                  </a:lnTo>
                  <a:cubicBezTo>
                    <a:pt x="16308098" y="7572553"/>
                    <a:pt x="16530348" y="7350303"/>
                    <a:pt x="16530348" y="7075984"/>
                  </a:cubicBezTo>
                  <a:lnTo>
                    <a:pt x="16530348" y="5496104"/>
                  </a:lnTo>
                  <a:cubicBezTo>
                    <a:pt x="17038348" y="5511343"/>
                    <a:pt x="17542537" y="5487214"/>
                    <a:pt x="17780026" y="5530393"/>
                  </a:cubicBezTo>
                  <a:cubicBezTo>
                    <a:pt x="17376167" y="5343704"/>
                    <a:pt x="16941826" y="5207814"/>
                    <a:pt x="16530348" y="5023664"/>
                  </a:cubicBezTo>
                  <a:close/>
                  <a:moveTo>
                    <a:pt x="0" y="545242"/>
                  </a:moveTo>
                  <a:lnTo>
                    <a:pt x="0" y="7075984"/>
                  </a:lnTo>
                  <a:cubicBezTo>
                    <a:pt x="0" y="7350303"/>
                    <a:pt x="222250" y="7572553"/>
                    <a:pt x="496570" y="7572553"/>
                  </a:cubicBezTo>
                  <a:lnTo>
                    <a:pt x="496570" y="0"/>
                  </a:lnTo>
                  <a:cubicBezTo>
                    <a:pt x="222250" y="0"/>
                    <a:pt x="0" y="222250"/>
                    <a:pt x="0" y="545242"/>
                  </a:cubicBezTo>
                  <a:close/>
                </a:path>
              </a:pathLst>
            </a:custGeom>
            <a:solidFill>
              <a:srgbClr val="FFFFFF"/>
            </a:solidFill>
          </p:spPr>
        </p:sp>
      </p:grpSp>
      <p:sp>
        <p:nvSpPr>
          <p:cNvPr id="8" name="TextBox 8"/>
          <p:cNvSpPr txBox="1"/>
          <p:nvPr/>
        </p:nvSpPr>
        <p:spPr>
          <a:xfrm>
            <a:off x="3204513" y="3335990"/>
            <a:ext cx="11878974" cy="4301177"/>
          </a:xfrm>
          <a:prstGeom prst="rect">
            <a:avLst/>
          </a:prstGeom>
        </p:spPr>
        <p:txBody>
          <a:bodyPr wrap="square" lIns="0" tIns="0" rIns="0" bIns="0" rtlCol="0" anchor="t">
            <a:spAutoFit/>
          </a:bodyPr>
          <a:lstStyle/>
          <a:p>
            <a:pPr algn="just">
              <a:lnSpc>
                <a:spcPts val="3840"/>
              </a:lnSpc>
            </a:pPr>
            <a:r>
              <a:rPr lang="it-IT" sz="3200" dirty="0">
                <a:solidFill>
                  <a:srgbClr val="30526A"/>
                </a:solidFill>
                <a:latin typeface="Arimo Bold" panose="020B0604020202020204" charset="0"/>
              </a:rPr>
              <a:t>In che misura le tue prassi di lavoro sono trauma </a:t>
            </a:r>
            <a:r>
              <a:rPr lang="it-IT" sz="3200" dirty="0" err="1">
                <a:solidFill>
                  <a:srgbClr val="30526A"/>
                </a:solidFill>
                <a:latin typeface="Arimo Bold" panose="020B0604020202020204" charset="0"/>
              </a:rPr>
              <a:t>informed</a:t>
            </a:r>
            <a:r>
              <a:rPr lang="it-IT" sz="3200" dirty="0">
                <a:solidFill>
                  <a:srgbClr val="30526A"/>
                </a:solidFill>
                <a:latin typeface="Arimo Bold" panose="020B0604020202020204" charset="0"/>
              </a:rPr>
              <a:t>? </a:t>
            </a:r>
          </a:p>
          <a:p>
            <a:pPr algn="just">
              <a:lnSpc>
                <a:spcPts val="3840"/>
              </a:lnSpc>
            </a:pPr>
            <a:r>
              <a:rPr lang="it-IT" sz="3200" dirty="0">
                <a:solidFill>
                  <a:srgbClr val="30526A"/>
                </a:solidFill>
                <a:latin typeface="Arimo Bold" panose="020B0604020202020204" charset="0"/>
              </a:rPr>
              <a:t>(10-15 minuti di lavoro di gruppo)</a:t>
            </a:r>
          </a:p>
          <a:p>
            <a:pPr algn="just">
              <a:lnSpc>
                <a:spcPts val="3840"/>
              </a:lnSpc>
            </a:pPr>
            <a:endParaRPr lang="it-IT" sz="3200" dirty="0">
              <a:solidFill>
                <a:srgbClr val="30526A"/>
              </a:solidFill>
              <a:latin typeface="Arimo Bold" panose="020B0604020202020204" charset="0"/>
            </a:endParaRPr>
          </a:p>
          <a:p>
            <a:pPr algn="just">
              <a:lnSpc>
                <a:spcPts val="6080"/>
              </a:lnSpc>
            </a:pPr>
            <a:r>
              <a:rPr lang="it-IT" sz="3200" dirty="0">
                <a:solidFill>
                  <a:srgbClr val="30526A"/>
                </a:solidFill>
                <a:latin typeface="Arimo Bold" panose="020B0604020202020204" charset="0"/>
              </a:rPr>
              <a:t>Cosa fai, come professionista, per essere </a:t>
            </a:r>
            <a:r>
              <a:rPr lang="it-IT" sz="3200" i="1" dirty="0">
                <a:solidFill>
                  <a:srgbClr val="30526A"/>
                </a:solidFill>
                <a:latin typeface="Arimo Bold" panose="020B0604020202020204" charset="0"/>
              </a:rPr>
              <a:t>trauma </a:t>
            </a:r>
            <a:r>
              <a:rPr lang="it-IT" sz="3200" i="1" dirty="0" err="1">
                <a:solidFill>
                  <a:srgbClr val="30526A"/>
                </a:solidFill>
                <a:latin typeface="Arimo Bold" panose="020B0604020202020204" charset="0"/>
              </a:rPr>
              <a:t>informed</a:t>
            </a:r>
            <a:r>
              <a:rPr lang="it-IT" sz="3200" dirty="0">
                <a:solidFill>
                  <a:srgbClr val="30526A"/>
                </a:solidFill>
                <a:latin typeface="Arimo Bold" panose="020B0604020202020204" charset="0"/>
              </a:rPr>
              <a:t>? </a:t>
            </a:r>
          </a:p>
          <a:p>
            <a:pPr algn="just">
              <a:lnSpc>
                <a:spcPts val="6080"/>
              </a:lnSpc>
            </a:pPr>
            <a:r>
              <a:rPr lang="it-IT" sz="3200" dirty="0">
                <a:solidFill>
                  <a:srgbClr val="30526A"/>
                </a:solidFill>
                <a:latin typeface="Arimo Bold" panose="020B0604020202020204" charset="0"/>
              </a:rPr>
              <a:t>Cosa puoi fare per adeguare le tue prassi di lavoro</a:t>
            </a:r>
          </a:p>
          <a:p>
            <a:pPr algn="just">
              <a:lnSpc>
                <a:spcPts val="6080"/>
              </a:lnSpc>
            </a:pPr>
            <a:r>
              <a:rPr lang="it-IT" sz="3200" dirty="0">
                <a:solidFill>
                  <a:srgbClr val="30526A"/>
                </a:solidFill>
                <a:latin typeface="Arimo Bold" panose="020B0604020202020204" charset="0"/>
              </a:rPr>
              <a:t>Quali sono gli ostacoli che incontri? </a:t>
            </a:r>
          </a:p>
          <a:p>
            <a:pPr algn="just"/>
            <a:endParaRPr lang="it-IT" sz="3200" dirty="0">
              <a:solidFill>
                <a:srgbClr val="30526A"/>
              </a:solidFill>
              <a:latin typeface="Arimo Bold" panose="020B0604020202020204" charset="0"/>
              <a:ea typeface="Arimo Bold" panose="020B0604020202020204" charset="0"/>
              <a:cs typeface="Arimo Bold" panose="020B0604020202020204" charset="0"/>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9328" y="4994019"/>
            <a:ext cx="452472" cy="4542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9328" y="5710999"/>
            <a:ext cx="452472" cy="4542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9328" y="6515100"/>
            <a:ext cx="452472" cy="45428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2393486" cy="5889486"/>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159228" y="1700955"/>
            <a:ext cx="10132429" cy="4953000"/>
          </a:xfrm>
          <a:prstGeom prst="rect">
            <a:avLst/>
          </a:prstGeom>
        </p:spPr>
        <p:txBody>
          <a:bodyPr lIns="0" tIns="0" rIns="0" bIns="0" rtlCol="0" anchor="t">
            <a:spAutoFit/>
          </a:bodyPr>
          <a:lstStyle/>
          <a:p>
            <a:pPr>
              <a:lnSpc>
                <a:spcPts val="7859"/>
              </a:lnSpc>
            </a:pPr>
            <a:r>
              <a:rPr lang="it-IT" sz="6549">
                <a:solidFill>
                  <a:srgbClr val="FF6E79"/>
                </a:solidFill>
                <a:latin typeface="Barlow Bold"/>
              </a:rPr>
              <a:t>Sezione 4: </a:t>
            </a:r>
          </a:p>
          <a:p>
            <a:pPr>
              <a:lnSpc>
                <a:spcPts val="7859"/>
              </a:lnSpc>
            </a:pPr>
            <a:r>
              <a:rPr lang="it-IT" sz="6549">
                <a:solidFill>
                  <a:srgbClr val="FF6E79"/>
                </a:solidFill>
                <a:latin typeface="Barlow Bold"/>
              </a:rPr>
              <a:t>Sistemi integrati e sviluppo di Barnahus</a:t>
            </a:r>
            <a:r>
              <a:rPr lang="en-US" sz="6549">
                <a:solidFill>
                  <a:srgbClr val="FF6E79"/>
                </a:solidFill>
                <a:latin typeface="Barlow Bold"/>
              </a:rPr>
              <a:t>
</a:t>
            </a:r>
            <a:br/>
            <a:endParaRPr/>
          </a:p>
          <a:p>
            <a:pPr>
              <a:lnSpc>
                <a:spcPts val="7859"/>
              </a:lnSpc>
            </a:pPr>
            <a:endParaRPr lang="it-IT" sz="6549">
              <a:solidFill>
                <a:srgbClr val="FF6E79"/>
              </a:solidFill>
              <a:latin typeface="Barlow Bold"/>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1800" y="2963398"/>
            <a:ext cx="6743700" cy="6265511"/>
          </a:xfrm>
          <a:prstGeom prst="rect">
            <a:avLst/>
          </a:prstGeom>
        </p:spPr>
      </p:pic>
      <p:sp>
        <p:nvSpPr>
          <p:cNvPr id="10" name="TextBox 10"/>
          <p:cNvSpPr txBox="1"/>
          <p:nvPr/>
        </p:nvSpPr>
        <p:spPr>
          <a:xfrm>
            <a:off x="2159227" y="1822102"/>
            <a:ext cx="10132429" cy="4953000"/>
          </a:xfrm>
          <a:prstGeom prst="rect">
            <a:avLst/>
          </a:prstGeom>
        </p:spPr>
        <p:txBody>
          <a:bodyPr lIns="0" tIns="0" rIns="0" bIns="0" rtlCol="0" anchor="t">
            <a:spAutoFit/>
          </a:bodyPr>
          <a:lstStyle/>
          <a:p>
            <a:pPr>
              <a:lnSpc>
                <a:spcPts val="7859"/>
              </a:lnSpc>
            </a:pPr>
            <a:r>
              <a:rPr lang="it-IT" sz="6549" dirty="0">
                <a:solidFill>
                  <a:srgbClr val="30526A"/>
                </a:solidFill>
                <a:latin typeface="Barlow Bold"/>
              </a:rPr>
              <a:t>Sezione 4: </a:t>
            </a:r>
          </a:p>
          <a:p>
            <a:pPr>
              <a:lnSpc>
                <a:spcPts val="7859"/>
              </a:lnSpc>
            </a:pPr>
            <a:r>
              <a:rPr lang="it-IT" sz="6549" dirty="0">
                <a:solidFill>
                  <a:srgbClr val="30526A"/>
                </a:solidFill>
                <a:latin typeface="Barlow Bold"/>
              </a:rPr>
              <a:t>Sistemi integrati e sviluppo di Barnahus</a:t>
            </a:r>
          </a:p>
          <a:p>
            <a:pPr>
              <a:lnSpc>
                <a:spcPts val="7859"/>
              </a:lnSpc>
            </a:pPr>
            <a:endParaRPr lang="it-IT" sz="6549" dirty="0">
              <a:solidFill>
                <a:srgbClr val="30526A"/>
              </a:solidFill>
              <a:latin typeface="Barlow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5974"/>
        </a:solidFill>
        <a:effectLst/>
      </p:bgPr>
    </p:bg>
    <p:spTree>
      <p:nvGrpSpPr>
        <p:cNvPr id="1" name=""/>
        <p:cNvGrpSpPr/>
        <p:nvPr/>
      </p:nvGrpSpPr>
      <p:grpSpPr>
        <a:xfrm>
          <a:off x="0" y="0"/>
          <a:ext cx="0" cy="0"/>
          <a:chOff x="0" y="0"/>
          <a:chExt cx="0" cy="0"/>
        </a:xfrm>
      </p:grpSpPr>
      <p:grpSp>
        <p:nvGrpSpPr>
          <p:cNvPr id="2" name="Group 2"/>
          <p:cNvGrpSpPr/>
          <p:nvPr/>
        </p:nvGrpSpPr>
        <p:grpSpPr>
          <a:xfrm>
            <a:off x="5586494" y="1394232"/>
            <a:ext cx="11672806" cy="6379362"/>
            <a:chOff x="0" y="0"/>
            <a:chExt cx="3948579" cy="2157957"/>
          </a:xfrm>
        </p:grpSpPr>
        <p:sp>
          <p:nvSpPr>
            <p:cNvPr id="3" name="Freeform 3"/>
            <p:cNvSpPr/>
            <p:nvPr/>
          </p:nvSpPr>
          <p:spPr>
            <a:xfrm>
              <a:off x="0" y="0"/>
              <a:ext cx="3948579" cy="2157957"/>
            </a:xfrm>
            <a:custGeom>
              <a:avLst/>
              <a:gdLst/>
              <a:ahLst/>
              <a:cxnLst/>
              <a:rect l="l" t="t" r="r" b="b"/>
              <a:pathLst>
                <a:path w="3948579" h="2157957">
                  <a:moveTo>
                    <a:pt x="3824119" y="2157957"/>
                  </a:moveTo>
                  <a:lnTo>
                    <a:pt x="124460" y="2157957"/>
                  </a:lnTo>
                  <a:cubicBezTo>
                    <a:pt x="55880" y="2157957"/>
                    <a:pt x="0" y="2102077"/>
                    <a:pt x="0" y="2033497"/>
                  </a:cubicBezTo>
                  <a:lnTo>
                    <a:pt x="0" y="124460"/>
                  </a:lnTo>
                  <a:cubicBezTo>
                    <a:pt x="0" y="55880"/>
                    <a:pt x="55880" y="0"/>
                    <a:pt x="124460" y="0"/>
                  </a:cubicBezTo>
                  <a:lnTo>
                    <a:pt x="3824119" y="0"/>
                  </a:lnTo>
                  <a:cubicBezTo>
                    <a:pt x="3892699" y="0"/>
                    <a:pt x="3948579" y="55880"/>
                    <a:pt x="3948579" y="124460"/>
                  </a:cubicBezTo>
                  <a:lnTo>
                    <a:pt x="3948579" y="2033497"/>
                  </a:lnTo>
                  <a:cubicBezTo>
                    <a:pt x="3948579" y="2102077"/>
                    <a:pt x="3892699" y="2157957"/>
                    <a:pt x="3824119" y="2157957"/>
                  </a:cubicBezTo>
                  <a:close/>
                </a:path>
              </a:pathLst>
            </a:custGeom>
            <a:solidFill>
              <a:srgbClr val="FFFFFF"/>
            </a:solidFill>
          </p:spPr>
        </p:sp>
      </p:grpSp>
      <p:grpSp>
        <p:nvGrpSpPr>
          <p:cNvPr id="4" name="Group 4"/>
          <p:cNvGrpSpPr/>
          <p:nvPr/>
        </p:nvGrpSpPr>
        <p:grpSpPr>
          <a:xfrm>
            <a:off x="15429070" y="8400219"/>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F6E79"/>
              </a:solidFill>
            </p:spPr>
          </p:sp>
        </p:grpSp>
        <p:grpSp>
          <p:nvGrpSpPr>
            <p:cNvPr id="7" name="Group 7"/>
            <p:cNvGrpSpPr/>
            <p:nvPr/>
          </p:nvGrpSpPr>
          <p:grpSpPr>
            <a:xfrm>
              <a:off x="764557" y="409093"/>
              <a:ext cx="911193" cy="325922"/>
              <a:chOff x="0" y="0"/>
              <a:chExt cx="1200098" cy="429260"/>
            </a:xfrm>
          </p:grpSpPr>
          <p:sp>
            <p:nvSpPr>
              <p:cNvPr id="8" name="Freeform 8"/>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pic>
        <p:nvPicPr>
          <p:cNvPr id="9" name="Picture 9"/>
          <p:cNvPicPr>
            <a:picLocks noChangeAspect="1"/>
          </p:cNvPicPr>
          <p:nvPr/>
        </p:nvPicPr>
        <p:blipFill>
          <a:blip r:embed="rId2"/>
          <a:srcRect/>
          <a:stretch>
            <a:fillRect/>
          </a:stretch>
        </p:blipFill>
        <p:spPr>
          <a:xfrm>
            <a:off x="302063" y="158326"/>
            <a:ext cx="2708339" cy="2090131"/>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4647195"/>
            <a:ext cx="6400799" cy="5344667"/>
          </a:xfrm>
          <a:prstGeom prst="rect">
            <a:avLst/>
          </a:prstGeom>
        </p:spPr>
      </p:pic>
      <p:sp>
        <p:nvSpPr>
          <p:cNvPr id="11" name="TextBox 11"/>
          <p:cNvSpPr txBox="1"/>
          <p:nvPr/>
        </p:nvSpPr>
        <p:spPr>
          <a:xfrm>
            <a:off x="6585462" y="2143712"/>
            <a:ext cx="9314863" cy="4565352"/>
          </a:xfrm>
          <a:prstGeom prst="rect">
            <a:avLst/>
          </a:prstGeom>
        </p:spPr>
        <p:txBody>
          <a:bodyPr lIns="0" tIns="0" rIns="0" bIns="0" rtlCol="0" anchor="t">
            <a:spAutoFit/>
          </a:bodyPr>
          <a:lstStyle/>
          <a:p>
            <a:pPr algn="ctr">
              <a:lnSpc>
                <a:spcPts val="8904"/>
              </a:lnSpc>
            </a:pPr>
            <a:r>
              <a:rPr lang="it-IT" sz="7420" dirty="0">
                <a:solidFill>
                  <a:srgbClr val="FF6E79"/>
                </a:solidFill>
                <a:latin typeface="Barlow Bold"/>
              </a:rPr>
              <a:t>Giorno 2</a:t>
            </a:r>
          </a:p>
          <a:p>
            <a:pPr algn="ctr">
              <a:lnSpc>
                <a:spcPts val="8904"/>
              </a:lnSpc>
            </a:pPr>
            <a:r>
              <a:rPr lang="it-IT" sz="7420" dirty="0">
                <a:solidFill>
                  <a:srgbClr val="FF6E79"/>
                </a:solidFill>
                <a:latin typeface="Barlow Bold"/>
              </a:rPr>
              <a:t>Trauma </a:t>
            </a:r>
            <a:r>
              <a:rPr lang="it-IT" sz="7420" dirty="0" err="1">
                <a:solidFill>
                  <a:srgbClr val="FF6E79"/>
                </a:solidFill>
                <a:latin typeface="Barlow Bold"/>
              </a:rPr>
              <a:t>Informed</a:t>
            </a:r>
            <a:r>
              <a:rPr lang="it-IT" sz="7420" dirty="0">
                <a:solidFill>
                  <a:srgbClr val="FF6E79"/>
                </a:solidFill>
                <a:latin typeface="Barlow Bold"/>
              </a:rPr>
              <a:t> Care e sistemi integrati</a:t>
            </a:r>
          </a:p>
        </p:txBody>
      </p:sp>
      <p:sp>
        <p:nvSpPr>
          <p:cNvPr id="12" name="TextBox 12"/>
          <p:cNvSpPr txBox="1"/>
          <p:nvPr/>
        </p:nvSpPr>
        <p:spPr>
          <a:xfrm>
            <a:off x="6579726" y="2219066"/>
            <a:ext cx="9314863" cy="4565352"/>
          </a:xfrm>
          <a:prstGeom prst="rect">
            <a:avLst/>
          </a:prstGeom>
        </p:spPr>
        <p:txBody>
          <a:bodyPr lIns="0" tIns="0" rIns="0" bIns="0" rtlCol="0" anchor="t">
            <a:spAutoFit/>
          </a:bodyPr>
          <a:lstStyle/>
          <a:p>
            <a:pPr algn="ctr">
              <a:lnSpc>
                <a:spcPts val="8904"/>
              </a:lnSpc>
            </a:pPr>
            <a:r>
              <a:rPr lang="it-IT" sz="7420" dirty="0">
                <a:solidFill>
                  <a:srgbClr val="2D5974"/>
                </a:solidFill>
                <a:latin typeface="Barlow Bold"/>
              </a:rPr>
              <a:t>Giorno 2</a:t>
            </a:r>
          </a:p>
          <a:p>
            <a:pPr algn="ctr">
              <a:lnSpc>
                <a:spcPts val="8904"/>
              </a:lnSpc>
            </a:pPr>
            <a:r>
              <a:rPr lang="it-IT" sz="7420" dirty="0">
                <a:solidFill>
                  <a:srgbClr val="2D5974"/>
                </a:solidFill>
                <a:latin typeface="Barlow Bold"/>
              </a:rPr>
              <a:t>Trauma </a:t>
            </a:r>
            <a:r>
              <a:rPr lang="it-IT" sz="7420" dirty="0" err="1">
                <a:solidFill>
                  <a:srgbClr val="2D5974"/>
                </a:solidFill>
                <a:latin typeface="Barlow Bold"/>
              </a:rPr>
              <a:t>Informed</a:t>
            </a:r>
            <a:r>
              <a:rPr lang="it-IT" sz="7420" dirty="0">
                <a:solidFill>
                  <a:srgbClr val="2D5974"/>
                </a:solidFill>
                <a:latin typeface="Barlow Bold"/>
              </a:rPr>
              <a:t> Care e sistemi integrati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94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1821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3</a:t>
            </a:r>
          </a:p>
        </p:txBody>
      </p:sp>
      <p:sp>
        <p:nvSpPr>
          <p:cNvPr id="8" name="TextBox 8"/>
          <p:cNvSpPr txBox="1"/>
          <p:nvPr/>
        </p:nvSpPr>
        <p:spPr>
          <a:xfrm>
            <a:off x="806414" y="2221545"/>
            <a:ext cx="16452886" cy="4488408"/>
          </a:xfrm>
          <a:prstGeom prst="rect">
            <a:avLst/>
          </a:prstGeom>
        </p:spPr>
        <p:txBody>
          <a:bodyPr wrap="square" lIns="0" tIns="0" rIns="0" bIns="0" rtlCol="0" anchor="t">
            <a:spAutoFit/>
          </a:bodyPr>
          <a:lstStyle/>
          <a:p>
            <a:pPr algn="ctr">
              <a:lnSpc>
                <a:spcPts val="3840"/>
              </a:lnSpc>
              <a:spcBef>
                <a:spcPct val="0"/>
              </a:spcBef>
              <a:spcAft>
                <a:spcPts val="1200"/>
              </a:spcAft>
            </a:pPr>
            <a:r>
              <a:rPr lang="it-IT" sz="3200" i="1" dirty="0">
                <a:solidFill>
                  <a:srgbClr val="204D68"/>
                </a:solidFill>
                <a:latin typeface="Arimo Bold" panose="020B0604020202020204" charset="0"/>
                <a:ea typeface="Arimo Bold" panose="020B0604020202020204" charset="0"/>
                <a:cs typeface="Arimo Bold" panose="020B0604020202020204" charset="0"/>
              </a:rPr>
              <a:t>Che intendiamo?</a:t>
            </a:r>
          </a:p>
          <a:p>
            <a:pPr algn="ctr">
              <a:lnSpc>
                <a:spcPts val="3840"/>
              </a:lnSpc>
              <a:spcBef>
                <a:spcPct val="0"/>
              </a:spcBef>
            </a:pPr>
            <a:r>
              <a:rPr lang="it-IT" sz="3200" dirty="0">
                <a:solidFill>
                  <a:srgbClr val="DD7373"/>
                </a:solidFill>
                <a:latin typeface="Arimo Bold" panose="020B0604020202020204" charset="0"/>
              </a:rPr>
              <a:t>Più servizi o organizzazioni cooperano per fornire alla persona un servizio coerente con i suoi bisogni</a:t>
            </a:r>
            <a:r>
              <a:rPr lang="it-IT" sz="3200" dirty="0">
                <a:solidFill>
                  <a:srgbClr val="204D68"/>
                </a:solidFill>
                <a:latin typeface="Arimo Bold" panose="020B0604020202020204" charset="0"/>
              </a:rPr>
              <a:t>. L'integrazione può avvenire a livello locale, regionale o nazionale. </a:t>
            </a:r>
          </a:p>
          <a:p>
            <a:pPr algn="ctr">
              <a:lnSpc>
                <a:spcPts val="3840"/>
              </a:lnSpc>
              <a:spcBef>
                <a:spcPct val="0"/>
              </a:spcBef>
            </a:pPr>
            <a:endParaRPr lang="it-IT" sz="3200" dirty="0">
              <a:solidFill>
                <a:srgbClr val="204D68"/>
              </a:solidFill>
              <a:latin typeface="Arimo Bold" panose="020B0604020202020204" charset="0"/>
            </a:endParaRPr>
          </a:p>
          <a:p>
            <a:pPr algn="ctr">
              <a:lnSpc>
                <a:spcPts val="3840"/>
              </a:lnSpc>
              <a:spcBef>
                <a:spcPct val="0"/>
              </a:spcBef>
              <a:spcAft>
                <a:spcPts val="1200"/>
              </a:spcAft>
            </a:pPr>
            <a:r>
              <a:rPr lang="it-IT" sz="3200" i="1" dirty="0">
                <a:solidFill>
                  <a:srgbClr val="204D68"/>
                </a:solidFill>
                <a:latin typeface="Arimo Bold" panose="020B0604020202020204" charset="0"/>
                <a:ea typeface="Arimo Bold" panose="020B0604020202020204" charset="0"/>
                <a:cs typeface="Arimo Bold" panose="020B0604020202020204" charset="0"/>
              </a:rPr>
              <a:t>Quali servizi? </a:t>
            </a:r>
          </a:p>
          <a:p>
            <a:pPr algn="ctr">
              <a:lnSpc>
                <a:spcPts val="3479"/>
              </a:lnSpc>
            </a:pPr>
            <a:r>
              <a:rPr lang="it-IT" sz="3200" dirty="0">
                <a:solidFill>
                  <a:srgbClr val="204D68"/>
                </a:solidFill>
                <a:latin typeface="Arimo Bold" panose="020B0604020202020204" charset="0"/>
              </a:rPr>
              <a:t>Un </a:t>
            </a:r>
            <a:r>
              <a:rPr lang="it-IT" sz="3200" dirty="0">
                <a:solidFill>
                  <a:srgbClr val="DD7373"/>
                </a:solidFill>
                <a:latin typeface="Arimo Bold" panose="020B0604020202020204" charset="0"/>
              </a:rPr>
              <a:t>sistema integrato che lavora con i bambini vittime del trauma deve quindi riunire:</a:t>
            </a:r>
            <a:r>
              <a:rPr lang="it-IT" sz="3200" dirty="0"/>
              <a:t> </a:t>
            </a:r>
          </a:p>
          <a:p>
            <a:pPr algn="ctr">
              <a:lnSpc>
                <a:spcPts val="3479"/>
              </a:lnSpc>
            </a:pPr>
            <a:r>
              <a:rPr lang="it-IT" sz="3200" dirty="0">
                <a:solidFill>
                  <a:srgbClr val="204D68"/>
                </a:solidFill>
                <a:latin typeface="Arimo Bold" panose="020B0604020202020204" charset="0"/>
              </a:rPr>
              <a:t>polizia, medici/esperti forensi ed investigatori, Tribunale e Procure Ordinarie e per i Minorenni, Servizi Sociali, Servizi di Salute Mentale, ecc.</a:t>
            </a:r>
            <a:endParaRPr lang="it-IT" sz="3200" dirty="0">
              <a:solidFill>
                <a:srgbClr val="204D68"/>
              </a:solidFill>
              <a:latin typeface="Barlow Bold"/>
            </a:endParaRPr>
          </a:p>
          <a:p>
            <a:pPr algn="ctr">
              <a:lnSpc>
                <a:spcPts val="3119"/>
              </a:lnSpc>
              <a:spcBef>
                <a:spcPct val="0"/>
              </a:spcBef>
            </a:pPr>
            <a:endParaRPr lang="it-IT" sz="3200" dirty="0">
              <a:solidFill>
                <a:srgbClr val="204D68"/>
              </a:solidFill>
              <a:latin typeface="Barlow Bold"/>
            </a:endParaRPr>
          </a:p>
        </p:txBody>
      </p:sp>
      <p:sp>
        <p:nvSpPr>
          <p:cNvPr id="9" name="TextBox 9"/>
          <p:cNvSpPr txBox="1"/>
          <p:nvPr/>
        </p:nvSpPr>
        <p:spPr>
          <a:xfrm>
            <a:off x="1676400" y="418921"/>
            <a:ext cx="15425983" cy="857607"/>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effectLst>
                  <a:outerShdw blurRad="38100" dist="38100" dir="2700000" algn="tl">
                    <a:srgbClr val="000000">
                      <a:alpha val="43137"/>
                    </a:srgbClr>
                  </a:outerShdw>
                </a:effectLst>
                <a:latin typeface="Barlow Bold"/>
              </a:rPr>
              <a:t>Cos'è un sistema integrato?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94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1821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3</a:t>
            </a:r>
          </a:p>
        </p:txBody>
      </p:sp>
      <p:sp>
        <p:nvSpPr>
          <p:cNvPr id="8" name="TextBox 8"/>
          <p:cNvSpPr txBox="1"/>
          <p:nvPr/>
        </p:nvSpPr>
        <p:spPr>
          <a:xfrm>
            <a:off x="917557" y="1718328"/>
            <a:ext cx="16452886" cy="6501780"/>
          </a:xfrm>
          <a:prstGeom prst="rect">
            <a:avLst/>
          </a:prstGeom>
        </p:spPr>
        <p:txBody>
          <a:bodyPr wrap="square" lIns="0" tIns="0" rIns="0" bIns="0" rtlCol="0" anchor="t">
            <a:spAutoFit/>
          </a:bodyPr>
          <a:lstStyle/>
          <a:p>
            <a:pPr algn="ctr">
              <a:lnSpc>
                <a:spcPts val="3840"/>
              </a:lnSpc>
              <a:spcBef>
                <a:spcPct val="0"/>
              </a:spcBef>
              <a:spcAft>
                <a:spcPts val="1200"/>
              </a:spcAft>
            </a:pPr>
            <a:r>
              <a:rPr lang="it-IT" sz="3200" i="1" dirty="0">
                <a:solidFill>
                  <a:srgbClr val="204D68"/>
                </a:solidFill>
                <a:latin typeface="Arimo Bold" panose="020B0604020202020204" charset="0"/>
                <a:ea typeface="Arimo Bold" panose="020B0604020202020204" charset="0"/>
                <a:cs typeface="Arimo Bold" panose="020B0604020202020204" charset="0"/>
              </a:rPr>
              <a:t>Con che obiettivi?</a:t>
            </a:r>
          </a:p>
          <a:p>
            <a:pPr algn="ctr">
              <a:lnSpc>
                <a:spcPts val="3119"/>
              </a:lnSpc>
              <a:spcBef>
                <a:spcPct val="0"/>
              </a:spcBef>
            </a:pPr>
            <a:endParaRPr lang="it-IT" sz="3200" dirty="0">
              <a:solidFill>
                <a:srgbClr val="204D68"/>
              </a:solidFill>
              <a:latin typeface="Arimo Bold" panose="020B0604020202020204" charset="0"/>
            </a:endParaRPr>
          </a:p>
          <a:p>
            <a:pPr marL="514350" indent="-514350" algn="just">
              <a:lnSpc>
                <a:spcPts val="3119"/>
              </a:lnSpc>
              <a:spcBef>
                <a:spcPct val="0"/>
              </a:spcBef>
              <a:spcAft>
                <a:spcPts val="1800"/>
              </a:spcAft>
              <a:buFont typeface="+mj-lt"/>
              <a:buAutoNum type="arabicPeriod"/>
            </a:pPr>
            <a:r>
              <a:rPr lang="it-IT" sz="3200" dirty="0">
                <a:solidFill>
                  <a:srgbClr val="DD7373"/>
                </a:solidFill>
                <a:latin typeface="Arimo Bold" panose="020B0604020202020204" charset="0"/>
              </a:rPr>
              <a:t>Rimuovere le barriere tra i diversi servizi e organizzazioni </a:t>
            </a:r>
            <a:r>
              <a:rPr lang="it-IT" sz="3200" dirty="0">
                <a:solidFill>
                  <a:srgbClr val="204D68"/>
                </a:solidFill>
                <a:latin typeface="Arimo Bold" panose="020B0604020202020204" charset="0"/>
              </a:rPr>
              <a:t>per assicurare la cooperazione e il coordinamento nell’offerta di cure o servizi e migliorare la condivisione delle informazioni.</a:t>
            </a:r>
          </a:p>
          <a:p>
            <a:pPr marL="514350" indent="-514350" algn="just">
              <a:lnSpc>
                <a:spcPts val="3119"/>
              </a:lnSpc>
              <a:spcBef>
                <a:spcPct val="0"/>
              </a:spcBef>
              <a:spcAft>
                <a:spcPts val="1800"/>
              </a:spcAft>
              <a:buFont typeface="+mj-lt"/>
              <a:buAutoNum type="arabicPeriod"/>
            </a:pPr>
            <a:r>
              <a:rPr lang="it-IT" sz="3200" dirty="0">
                <a:solidFill>
                  <a:srgbClr val="204D68"/>
                </a:solidFill>
                <a:latin typeface="Arimo Bold" panose="020B0604020202020204" charset="0"/>
              </a:rPr>
              <a:t>Ridurre la fatica che le persone fanno quando devono interagire con </a:t>
            </a:r>
            <a:r>
              <a:rPr lang="it-IT" sz="3200" dirty="0">
                <a:solidFill>
                  <a:srgbClr val="DD7373"/>
                </a:solidFill>
                <a:latin typeface="Arimo Bold" panose="020B0604020202020204" charset="0"/>
              </a:rPr>
              <a:t>professionalità e servizi diversi</a:t>
            </a:r>
            <a:r>
              <a:rPr lang="it-IT" sz="3200" dirty="0">
                <a:solidFill>
                  <a:srgbClr val="204D68"/>
                </a:solidFill>
                <a:latin typeface="Arimo Bold" panose="020B0604020202020204" charset="0"/>
              </a:rPr>
              <a:t>, avendo a che fare con linguaggi e prassi differenti e anche luoghi diversi, soprattutto in momenti di particolare vulnerabilità. La relazioni dei servizi e dei professionisti con soggetti fragili è sempre sbilanciata e comporta una certa violenza istituzionale.</a:t>
            </a:r>
          </a:p>
          <a:p>
            <a:pPr marL="514350" indent="-514350" algn="just">
              <a:lnSpc>
                <a:spcPts val="3119"/>
              </a:lnSpc>
              <a:spcBef>
                <a:spcPct val="0"/>
              </a:spcBef>
              <a:spcAft>
                <a:spcPts val="1800"/>
              </a:spcAft>
              <a:buFont typeface="+mj-lt"/>
              <a:buAutoNum type="arabicPeriod"/>
            </a:pPr>
            <a:r>
              <a:rPr lang="it-IT" sz="3200" dirty="0">
                <a:solidFill>
                  <a:srgbClr val="DD7373"/>
                </a:solidFill>
                <a:latin typeface="Arimo Bold" panose="020B0604020202020204" charset="0"/>
              </a:rPr>
              <a:t>Ridurre il rischio di </a:t>
            </a:r>
            <a:r>
              <a:rPr lang="it-IT" sz="3200" dirty="0" err="1">
                <a:solidFill>
                  <a:srgbClr val="DD7373"/>
                </a:solidFill>
                <a:latin typeface="Arimo Bold" panose="020B0604020202020204" charset="0"/>
              </a:rPr>
              <a:t>ri</a:t>
            </a:r>
            <a:r>
              <a:rPr lang="it-IT" sz="3200" dirty="0">
                <a:solidFill>
                  <a:srgbClr val="DD7373"/>
                </a:solidFill>
                <a:latin typeface="Arimo Bold" panose="020B0604020202020204" charset="0"/>
              </a:rPr>
              <a:t>-vittimizzazione nei procedimenti volti ad accertare il reato e a perseguirlo </a:t>
            </a:r>
            <a:r>
              <a:rPr lang="it-IT" sz="3200" dirty="0">
                <a:solidFill>
                  <a:srgbClr val="204D68"/>
                </a:solidFill>
                <a:latin typeface="Arimo Bold" panose="020B0604020202020204" charset="0"/>
              </a:rPr>
              <a:t>e i tempi di tali procedure. </a:t>
            </a:r>
          </a:p>
          <a:p>
            <a:pPr marL="514350" indent="-514350" algn="just">
              <a:lnSpc>
                <a:spcPts val="3119"/>
              </a:lnSpc>
              <a:spcBef>
                <a:spcPct val="0"/>
              </a:spcBef>
              <a:spcAft>
                <a:spcPts val="1800"/>
              </a:spcAft>
              <a:buFont typeface="+mj-lt"/>
              <a:buAutoNum type="arabicPeriod"/>
            </a:pPr>
            <a:r>
              <a:rPr lang="it-IT" sz="3200" dirty="0">
                <a:solidFill>
                  <a:srgbClr val="204D68"/>
                </a:solidFill>
                <a:latin typeface="Arimo Bold" panose="020B0604020202020204" charset="0"/>
              </a:rPr>
              <a:t>Permettere ai minorenni e alle loro famiglie di </a:t>
            </a:r>
            <a:r>
              <a:rPr lang="it-IT" sz="3200" dirty="0">
                <a:solidFill>
                  <a:srgbClr val="DD7373"/>
                </a:solidFill>
                <a:latin typeface="Arimo Bold" panose="020B0604020202020204" charset="0"/>
              </a:rPr>
              <a:t>accedere il prima possibile ai servizi psicologici o ad altri servizi necessari a aiutarli ad affrontare il trauma. </a:t>
            </a:r>
            <a:endParaRPr lang="it-IT" sz="3200" dirty="0">
              <a:solidFill>
                <a:srgbClr val="204D68"/>
              </a:solidFill>
              <a:latin typeface="Arimo Bold" panose="020B0604020202020204" charset="0"/>
            </a:endParaRPr>
          </a:p>
        </p:txBody>
      </p:sp>
      <p:sp>
        <p:nvSpPr>
          <p:cNvPr id="9" name="TextBox 9"/>
          <p:cNvSpPr txBox="1"/>
          <p:nvPr/>
        </p:nvSpPr>
        <p:spPr>
          <a:xfrm>
            <a:off x="1676400" y="418921"/>
            <a:ext cx="15425983" cy="857607"/>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effectLst>
                  <a:outerShdw blurRad="38100" dist="38100" dir="2700000" algn="tl">
                    <a:srgbClr val="000000">
                      <a:alpha val="43137"/>
                    </a:srgbClr>
                  </a:outerShdw>
                </a:effectLst>
                <a:latin typeface="Barlow Bold"/>
              </a:rPr>
              <a:t>Cos'è un sistema integrato?</a:t>
            </a:r>
          </a:p>
        </p:txBody>
      </p:sp>
    </p:spTree>
    <p:extLst>
      <p:ext uri="{BB962C8B-B14F-4D97-AF65-F5344CB8AC3E}">
        <p14:creationId xmlns:p14="http://schemas.microsoft.com/office/powerpoint/2010/main" val="4079337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94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1821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3</a:t>
            </a:r>
          </a:p>
        </p:txBody>
      </p:sp>
      <p:sp>
        <p:nvSpPr>
          <p:cNvPr id="8" name="TextBox 8"/>
          <p:cNvSpPr txBox="1"/>
          <p:nvPr/>
        </p:nvSpPr>
        <p:spPr>
          <a:xfrm>
            <a:off x="1162948" y="4384045"/>
            <a:ext cx="16452886" cy="487313"/>
          </a:xfrm>
          <a:prstGeom prst="rect">
            <a:avLst/>
          </a:prstGeom>
        </p:spPr>
        <p:txBody>
          <a:bodyPr wrap="square" lIns="0" tIns="0" rIns="0" bIns="0" rtlCol="0" anchor="t">
            <a:spAutoFit/>
          </a:bodyPr>
          <a:lstStyle/>
          <a:p>
            <a:pPr algn="ctr">
              <a:lnSpc>
                <a:spcPts val="3840"/>
              </a:lnSpc>
              <a:spcBef>
                <a:spcPct val="0"/>
              </a:spcBef>
              <a:spcAft>
                <a:spcPts val="1200"/>
              </a:spcAft>
            </a:pPr>
            <a:endParaRPr lang="it-IT" sz="3200" dirty="0">
              <a:solidFill>
                <a:srgbClr val="204D68"/>
              </a:solidFill>
              <a:latin typeface="Arimo Bold" panose="020B0604020202020204" charset="0"/>
            </a:endParaRPr>
          </a:p>
        </p:txBody>
      </p:sp>
      <p:sp>
        <p:nvSpPr>
          <p:cNvPr id="9" name="TextBox 9"/>
          <p:cNvSpPr txBox="1"/>
          <p:nvPr/>
        </p:nvSpPr>
        <p:spPr>
          <a:xfrm>
            <a:off x="1676400" y="418921"/>
            <a:ext cx="15425983" cy="857607"/>
          </a:xfrm>
          <a:prstGeom prst="rect">
            <a:avLst/>
          </a:prstGeom>
        </p:spPr>
        <p:txBody>
          <a:bodyPr lIns="0" tIns="0" rIns="0" bIns="0" rtlCol="0" anchor="t">
            <a:spAutoFit/>
          </a:bodyPr>
          <a:lstStyle/>
          <a:p>
            <a:pPr algn="ctr">
              <a:lnSpc>
                <a:spcPts val="7274"/>
              </a:lnSpc>
              <a:spcBef>
                <a:spcPct val="0"/>
              </a:spcBef>
            </a:pPr>
            <a:r>
              <a:rPr lang="it-IT" sz="6000" dirty="0" err="1">
                <a:solidFill>
                  <a:srgbClr val="2D5974"/>
                </a:solidFill>
                <a:effectLst>
                  <a:outerShdw blurRad="38100" dist="38100" dir="2700000" algn="tl">
                    <a:srgbClr val="000000">
                      <a:alpha val="43137"/>
                    </a:srgbClr>
                  </a:outerShdw>
                </a:effectLst>
                <a:latin typeface="Barlow Bold"/>
              </a:rPr>
              <a:t>Ri</a:t>
            </a:r>
            <a:r>
              <a:rPr lang="it-IT" sz="6000" dirty="0">
                <a:solidFill>
                  <a:srgbClr val="2D5974"/>
                </a:solidFill>
                <a:effectLst>
                  <a:outerShdw blurRad="38100" dist="38100" dir="2700000" algn="tl">
                    <a:srgbClr val="000000">
                      <a:alpha val="43137"/>
                    </a:srgbClr>
                  </a:outerShdw>
                </a:effectLst>
                <a:latin typeface="Barlow Bold"/>
              </a:rPr>
              <a:t>-traumatizzazione: Cosa ferisce?</a:t>
            </a:r>
          </a:p>
        </p:txBody>
      </p:sp>
      <p:graphicFrame>
        <p:nvGraphicFramePr>
          <p:cNvPr id="11" name="Tabella 10">
            <a:extLst>
              <a:ext uri="{FF2B5EF4-FFF2-40B4-BE49-F238E27FC236}">
                <a16:creationId xmlns:a16="http://schemas.microsoft.com/office/drawing/2014/main" id="{167C3701-2B58-FC36-F7A3-BB110A7A882B}"/>
              </a:ext>
            </a:extLst>
          </p:cNvPr>
          <p:cNvGraphicFramePr>
            <a:graphicFrameLocks noGrp="1"/>
          </p:cNvGraphicFramePr>
          <p:nvPr>
            <p:extLst>
              <p:ext uri="{D42A27DB-BD31-4B8C-83A1-F6EECF244321}">
                <p14:modId xmlns:p14="http://schemas.microsoft.com/office/powerpoint/2010/main" val="4276775949"/>
              </p:ext>
            </p:extLst>
          </p:nvPr>
        </p:nvGraphicFramePr>
        <p:xfrm>
          <a:off x="1828800" y="1782048"/>
          <a:ext cx="14173200" cy="5959597"/>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gridCol w="7086600">
                  <a:extLst>
                    <a:ext uri="{9D8B030D-6E8A-4147-A177-3AD203B41FA5}">
                      <a16:colId xmlns:a16="http://schemas.microsoft.com/office/drawing/2014/main" val="20001"/>
                    </a:ext>
                  </a:extLst>
                </a:gridCol>
              </a:tblGrid>
              <a:tr h="659614">
                <a:tc>
                  <a:txBody>
                    <a:bodyPr/>
                    <a:lstStyle/>
                    <a:p>
                      <a:pPr>
                        <a:lnSpc>
                          <a:spcPct val="115000"/>
                        </a:lnSpc>
                        <a:spcAft>
                          <a:spcPts val="600"/>
                        </a:spcAft>
                        <a:tabLst>
                          <a:tab pos="1483360" algn="ctr"/>
                          <a:tab pos="2967355" algn="r"/>
                        </a:tabLst>
                      </a:pPr>
                      <a:r>
                        <a:rPr lang="it-IT" sz="3200" b="1" dirty="0">
                          <a:solidFill>
                            <a:schemeClr val="tx1"/>
                          </a:solidFill>
                          <a:effectLst/>
                          <a:latin typeface="Calibri"/>
                          <a:ea typeface="Calibri"/>
                          <a:cs typeface="Arial"/>
                        </a:rPr>
                        <a:t>	Sistema (Politiche, procedure, …)	</a:t>
                      </a:r>
                      <a:endParaRPr lang="it-IT" sz="3200" dirty="0">
                        <a:solidFill>
                          <a:schemeClr val="tx1"/>
                        </a:solidFill>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600"/>
                        </a:spcAft>
                      </a:pPr>
                      <a:r>
                        <a:rPr lang="it-IT" sz="3200" b="1" dirty="0">
                          <a:solidFill>
                            <a:schemeClr val="tx1"/>
                          </a:solidFill>
                          <a:effectLst/>
                          <a:latin typeface="Calibri"/>
                          <a:ea typeface="Calibri"/>
                          <a:cs typeface="Arial"/>
                        </a:rPr>
                        <a:t>Relazione (potere, controllo, …)</a:t>
                      </a:r>
                      <a:endParaRPr lang="it-IT" sz="3200" dirty="0">
                        <a:solidFill>
                          <a:schemeClr val="tx1"/>
                        </a:solidFill>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1023057">
                <a:tc>
                  <a:txBody>
                    <a:bodyPr/>
                    <a:lstStyle/>
                    <a:p>
                      <a:pPr>
                        <a:lnSpc>
                          <a:spcPct val="115000"/>
                        </a:lnSpc>
                        <a:spcAft>
                          <a:spcPts val="0"/>
                        </a:spcAft>
                      </a:pPr>
                      <a:r>
                        <a:rPr lang="it-IT" sz="2800" dirty="0">
                          <a:solidFill>
                            <a:schemeClr val="tx1"/>
                          </a:solidFill>
                          <a:effectLst/>
                          <a:latin typeface="Calibri"/>
                          <a:ea typeface="Calibri"/>
                          <a:cs typeface="Arial"/>
                        </a:rPr>
                        <a:t>Dover ripetutamente raccontare la propria storia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it-IT" sz="2800" dirty="0">
                          <a:solidFill>
                            <a:schemeClr val="tx1"/>
                          </a:solidFill>
                          <a:effectLst/>
                          <a:latin typeface="Calibri"/>
                          <a:ea typeface="Calibri"/>
                          <a:cs typeface="Arial"/>
                        </a:rPr>
                        <a:t>Non essere visti/ascoltati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2"/>
                  </a:ext>
                </a:extLst>
              </a:tr>
              <a:tr h="659614">
                <a:tc>
                  <a:txBody>
                    <a:bodyPr/>
                    <a:lstStyle/>
                    <a:p>
                      <a:pPr>
                        <a:lnSpc>
                          <a:spcPct val="115000"/>
                        </a:lnSpc>
                        <a:spcAft>
                          <a:spcPts val="0"/>
                        </a:spcAft>
                      </a:pPr>
                      <a:r>
                        <a:rPr lang="it-IT" sz="2800" dirty="0">
                          <a:solidFill>
                            <a:schemeClr val="tx1"/>
                          </a:solidFill>
                          <a:effectLst/>
                          <a:latin typeface="Calibri"/>
                          <a:ea typeface="Calibri"/>
                          <a:cs typeface="Arial"/>
                        </a:rPr>
                        <a:t>Essere trattati come un numero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it-IT" sz="2800" dirty="0">
                          <a:solidFill>
                            <a:schemeClr val="tx1"/>
                          </a:solidFill>
                          <a:effectLst/>
                          <a:latin typeface="Calibri"/>
                          <a:ea typeface="Calibri"/>
                          <a:cs typeface="Arial"/>
                        </a:rPr>
                        <a:t>Violazione della fiducia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3"/>
                  </a:ext>
                </a:extLst>
              </a:tr>
              <a:tr h="659614">
                <a:tc>
                  <a:txBody>
                    <a:bodyPr/>
                    <a:lstStyle/>
                    <a:p>
                      <a:pPr>
                        <a:lnSpc>
                          <a:spcPct val="115000"/>
                        </a:lnSpc>
                        <a:spcAft>
                          <a:spcPts val="0"/>
                        </a:spcAft>
                      </a:pPr>
                      <a:r>
                        <a:rPr lang="it-IT" sz="2800" dirty="0">
                          <a:solidFill>
                            <a:schemeClr val="tx1"/>
                          </a:solidFill>
                          <a:effectLst/>
                          <a:latin typeface="Calibri"/>
                          <a:ea typeface="Calibri"/>
                          <a:cs typeface="Arial"/>
                        </a:rPr>
                        <a:t>Procedure che richiedono di spogliarsi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it-IT" sz="2800" dirty="0">
                          <a:solidFill>
                            <a:schemeClr val="tx1"/>
                          </a:solidFill>
                          <a:effectLst/>
                          <a:latin typeface="Calibri"/>
                          <a:ea typeface="Calibri"/>
                          <a:cs typeface="Arial"/>
                        </a:rPr>
                        <a:t>La sicurezza emotiva non viene garantita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4"/>
                  </a:ext>
                </a:extLst>
              </a:tr>
              <a:tr h="1023057">
                <a:tc>
                  <a:txBody>
                    <a:bodyPr/>
                    <a:lstStyle/>
                    <a:p>
                      <a:pPr>
                        <a:lnSpc>
                          <a:spcPct val="115000"/>
                        </a:lnSpc>
                        <a:spcAft>
                          <a:spcPts val="0"/>
                        </a:spcAft>
                      </a:pPr>
                      <a:r>
                        <a:rPr lang="it-IT" sz="2800" dirty="0">
                          <a:solidFill>
                            <a:schemeClr val="tx1"/>
                          </a:solidFill>
                          <a:effectLst/>
                          <a:latin typeface="Calibri"/>
                          <a:ea typeface="Calibri"/>
                          <a:cs typeface="Arial"/>
                        </a:rPr>
                        <a:t>Essere etichettati (es. tossicodipendente, schizofrenico)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it-IT" sz="2800" dirty="0">
                          <a:solidFill>
                            <a:schemeClr val="tx1"/>
                          </a:solidFill>
                          <a:effectLst/>
                          <a:latin typeface="Calibri"/>
                          <a:ea typeface="Calibri"/>
                          <a:cs typeface="Arial"/>
                        </a:rPr>
                        <a:t>Mancanza di collaborazione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5"/>
                  </a:ext>
                </a:extLst>
              </a:tr>
              <a:tr h="615410">
                <a:tc>
                  <a:txBody>
                    <a:bodyPr/>
                    <a:lstStyle/>
                    <a:p>
                      <a:pPr>
                        <a:lnSpc>
                          <a:spcPct val="115000"/>
                        </a:lnSpc>
                        <a:spcAft>
                          <a:spcPts val="0"/>
                        </a:spcAft>
                      </a:pPr>
                      <a:r>
                        <a:rPr lang="it-IT" sz="2800" dirty="0">
                          <a:solidFill>
                            <a:schemeClr val="tx1"/>
                          </a:solidFill>
                          <a:effectLst/>
                          <a:latin typeface="Calibri"/>
                          <a:ea typeface="Calibri"/>
                          <a:cs typeface="Arial"/>
                        </a:rPr>
                        <a:t>Nessuna scelta nel servizio o nel trattamento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it-IT" sz="2800" dirty="0">
                          <a:solidFill>
                            <a:schemeClr val="tx1"/>
                          </a:solidFill>
                          <a:effectLst/>
                          <a:latin typeface="Calibri"/>
                          <a:ea typeface="Calibri"/>
                          <a:cs typeface="Arial"/>
                        </a:rPr>
                        <a:t>Fare le cose </a:t>
                      </a:r>
                      <a:r>
                        <a:rPr lang="it-IT" sz="2800" i="1" dirty="0">
                          <a:solidFill>
                            <a:schemeClr val="tx1"/>
                          </a:solidFill>
                          <a:effectLst/>
                          <a:latin typeface="Calibri"/>
                          <a:ea typeface="Calibri"/>
                          <a:cs typeface="Arial"/>
                        </a:rPr>
                        <a:t>per </a:t>
                      </a:r>
                      <a:r>
                        <a:rPr lang="it-IT" sz="2800" dirty="0">
                          <a:solidFill>
                            <a:schemeClr val="tx1"/>
                          </a:solidFill>
                          <a:effectLst/>
                          <a:latin typeface="Calibri"/>
                          <a:ea typeface="Calibri"/>
                          <a:cs typeface="Arial"/>
                        </a:rPr>
                        <a:t>piuttosto che </a:t>
                      </a:r>
                      <a:r>
                        <a:rPr lang="it-IT" sz="2800" i="1" dirty="0">
                          <a:solidFill>
                            <a:schemeClr val="tx1"/>
                          </a:solidFill>
                          <a:effectLst/>
                          <a:latin typeface="Calibri"/>
                          <a:ea typeface="Calibri"/>
                          <a:cs typeface="Arial"/>
                        </a:rPr>
                        <a:t>con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6"/>
                  </a:ext>
                </a:extLst>
              </a:tr>
              <a:tr h="1319231">
                <a:tc>
                  <a:txBody>
                    <a:bodyPr/>
                    <a:lstStyle/>
                    <a:p>
                      <a:pPr>
                        <a:lnSpc>
                          <a:spcPct val="115000"/>
                        </a:lnSpc>
                        <a:spcAft>
                          <a:spcPts val="0"/>
                        </a:spcAft>
                      </a:pPr>
                      <a:r>
                        <a:rPr lang="it-IT" sz="2800" dirty="0">
                          <a:solidFill>
                            <a:schemeClr val="tx1"/>
                          </a:solidFill>
                          <a:effectLst/>
                          <a:latin typeface="Calibri"/>
                          <a:ea typeface="Calibri"/>
                          <a:cs typeface="Arial"/>
                        </a:rPr>
                        <a:t>Nessuna opportunità di dare un feedback sulla propria esperienza con il servizio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it-IT" sz="2800" dirty="0">
                          <a:solidFill>
                            <a:schemeClr val="tx1"/>
                          </a:solidFill>
                          <a:effectLst/>
                          <a:latin typeface="Calibri"/>
                          <a:ea typeface="Calibri"/>
                          <a:cs typeface="Arial"/>
                        </a:rPr>
                        <a:t>Atteggiamenti punitivi, coercitivi, linguaggio oppressivo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7"/>
                  </a:ext>
                </a:extLst>
              </a:tr>
            </a:tbl>
          </a:graphicData>
        </a:graphic>
      </p:graphicFrame>
      <p:sp>
        <p:nvSpPr>
          <p:cNvPr id="13" name="CasellaDiTesto 12">
            <a:extLst>
              <a:ext uri="{FF2B5EF4-FFF2-40B4-BE49-F238E27FC236}">
                <a16:creationId xmlns:a16="http://schemas.microsoft.com/office/drawing/2014/main" id="{F23CC542-739A-A732-DF47-6BBCA2A061DC}"/>
              </a:ext>
            </a:extLst>
          </p:cNvPr>
          <p:cNvSpPr txBox="1"/>
          <p:nvPr/>
        </p:nvSpPr>
        <p:spPr>
          <a:xfrm>
            <a:off x="780590" y="7872215"/>
            <a:ext cx="15219551" cy="738664"/>
          </a:xfrm>
          <a:prstGeom prst="rect">
            <a:avLst/>
          </a:prstGeom>
          <a:noFill/>
        </p:spPr>
        <p:txBody>
          <a:bodyPr wrap="square">
            <a:spAutoFit/>
          </a:bodyPr>
          <a:lstStyle/>
          <a:p>
            <a:r>
              <a:rPr lang="en-US" sz="2400" i="1" dirty="0">
                <a:latin typeface="Sofia"/>
              </a:rPr>
              <a:t>Chart by the Institute on Trauma and Trauma-Informed Care (2015)</a:t>
            </a:r>
          </a:p>
          <a:p>
            <a:r>
              <a:rPr lang="en-US" i="1" dirty="0">
                <a:latin typeface="Sofia"/>
              </a:rPr>
              <a:t> </a:t>
            </a:r>
            <a:r>
              <a:rPr lang="it-IT" i="1" dirty="0"/>
              <a:t>http://socialwork.buffalo.edu/social-research/institutes-centers/institute-on-trauma-and-trauma-informed-care/what-is-trauma-informed-care.html</a:t>
            </a:r>
          </a:p>
        </p:txBody>
      </p:sp>
    </p:spTree>
    <p:extLst>
      <p:ext uri="{BB962C8B-B14F-4D97-AF65-F5344CB8AC3E}">
        <p14:creationId xmlns:p14="http://schemas.microsoft.com/office/powerpoint/2010/main" val="329191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15831859" y="8829259"/>
            <a:ext cx="1830230" cy="858081"/>
            <a:chOff x="0" y="0"/>
            <a:chExt cx="2440306" cy="1144108"/>
          </a:xfrm>
        </p:grpSpPr>
        <p:grpSp>
          <p:nvGrpSpPr>
            <p:cNvPr id="3" name="Group 3"/>
            <p:cNvGrpSpPr/>
            <p:nvPr/>
          </p:nvGrpSpPr>
          <p:grpSpPr>
            <a:xfrm>
              <a:off x="0" y="0"/>
              <a:ext cx="2440306" cy="1144108"/>
              <a:chOff x="0" y="0"/>
              <a:chExt cx="933897" cy="406400"/>
            </a:xfrm>
          </p:grpSpPr>
          <p:sp>
            <p:nvSpPr>
              <p:cNvPr id="4" name="Freeform 4"/>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grpSp>
        <p:nvGrpSpPr>
          <p:cNvPr id="6" name="Group 6"/>
          <p:cNvGrpSpPr/>
          <p:nvPr/>
        </p:nvGrpSpPr>
        <p:grpSpPr>
          <a:xfrm>
            <a:off x="3081709" y="383241"/>
            <a:ext cx="12750151" cy="2202265"/>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it-IT" sz="6175" dirty="0">
                <a:solidFill>
                  <a:srgbClr val="204D68"/>
                </a:solidFill>
                <a:effectLst>
                  <a:outerShdw blurRad="38100" dist="38100" dir="2700000" algn="tl">
                    <a:srgbClr val="000000">
                      <a:alpha val="43137"/>
                    </a:srgbClr>
                  </a:outerShdw>
                </a:effectLst>
                <a:latin typeface="Barlow Bold"/>
              </a:rPr>
              <a:t>DISCUSSIONE DI GRUPPO</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9751" y="731330"/>
            <a:ext cx="1473227" cy="1506087"/>
          </a:xfrm>
          <a:prstGeom prst="rect">
            <a:avLst/>
          </a:prstGeom>
        </p:spPr>
      </p:pic>
      <p:grpSp>
        <p:nvGrpSpPr>
          <p:cNvPr id="10" name="Group 10"/>
          <p:cNvGrpSpPr/>
          <p:nvPr/>
        </p:nvGrpSpPr>
        <p:grpSpPr>
          <a:xfrm>
            <a:off x="1245534" y="3013149"/>
            <a:ext cx="16737666" cy="4001775"/>
            <a:chOff x="0" y="0"/>
            <a:chExt cx="16330776" cy="4137012"/>
          </a:xfrm>
        </p:grpSpPr>
        <p:sp>
          <p:nvSpPr>
            <p:cNvPr id="11" name="Freeform 11"/>
            <p:cNvSpPr/>
            <p:nvPr/>
          </p:nvSpPr>
          <p:spPr>
            <a:xfrm>
              <a:off x="0" y="0"/>
              <a:ext cx="16330777" cy="4137012"/>
            </a:xfrm>
            <a:custGeom>
              <a:avLst/>
              <a:gdLst/>
              <a:ahLst/>
              <a:cxnLst/>
              <a:rect l="l" t="t" r="r" b="b"/>
              <a:pathLst>
                <a:path w="16330777" h="4137012">
                  <a:moveTo>
                    <a:pt x="496570" y="0"/>
                  </a:moveTo>
                  <a:lnTo>
                    <a:pt x="496570" y="4137012"/>
                  </a:lnTo>
                  <a:lnTo>
                    <a:pt x="14584527" y="4137012"/>
                  </a:lnTo>
                  <a:lnTo>
                    <a:pt x="14584527" y="0"/>
                  </a:lnTo>
                  <a:cubicBezTo>
                    <a:pt x="14584527" y="0"/>
                    <a:pt x="496570" y="0"/>
                    <a:pt x="496570" y="0"/>
                  </a:cubicBezTo>
                  <a:close/>
                  <a:moveTo>
                    <a:pt x="15081097" y="1588122"/>
                  </a:moveTo>
                  <a:lnTo>
                    <a:pt x="15081097" y="477605"/>
                  </a:lnTo>
                  <a:cubicBezTo>
                    <a:pt x="15081097" y="222250"/>
                    <a:pt x="14858847" y="0"/>
                    <a:pt x="14584527" y="0"/>
                  </a:cubicBezTo>
                  <a:lnTo>
                    <a:pt x="14584527" y="4137012"/>
                  </a:lnTo>
                  <a:cubicBezTo>
                    <a:pt x="14858847" y="4137012"/>
                    <a:pt x="15081097" y="3914762"/>
                    <a:pt x="15081097" y="3640443"/>
                  </a:cubicBezTo>
                  <a:lnTo>
                    <a:pt x="15081097" y="2060562"/>
                  </a:lnTo>
                  <a:cubicBezTo>
                    <a:pt x="15589097" y="2075802"/>
                    <a:pt x="16093286" y="2051672"/>
                    <a:pt x="16330777" y="2094852"/>
                  </a:cubicBezTo>
                  <a:cubicBezTo>
                    <a:pt x="15926916" y="1908162"/>
                    <a:pt x="15492577" y="1772272"/>
                    <a:pt x="15081097" y="1588122"/>
                  </a:cubicBezTo>
                  <a:close/>
                  <a:moveTo>
                    <a:pt x="0" y="477605"/>
                  </a:moveTo>
                  <a:lnTo>
                    <a:pt x="0" y="3640442"/>
                  </a:lnTo>
                  <a:cubicBezTo>
                    <a:pt x="0" y="3914762"/>
                    <a:pt x="222250" y="4137012"/>
                    <a:pt x="496570" y="4137012"/>
                  </a:cubicBezTo>
                  <a:lnTo>
                    <a:pt x="496570" y="0"/>
                  </a:lnTo>
                  <a:cubicBezTo>
                    <a:pt x="222250" y="0"/>
                    <a:pt x="0" y="222250"/>
                    <a:pt x="0" y="477605"/>
                  </a:cubicBezTo>
                  <a:close/>
                </a:path>
              </a:pathLst>
            </a:custGeom>
            <a:solidFill>
              <a:srgbClr val="FFFFFF"/>
            </a:solidFill>
          </p:spPr>
        </p:sp>
      </p:grpSp>
      <p:sp>
        <p:nvSpPr>
          <p:cNvPr id="12" name="TextBox 12"/>
          <p:cNvSpPr txBox="1"/>
          <p:nvPr/>
        </p:nvSpPr>
        <p:spPr>
          <a:xfrm>
            <a:off x="1752600" y="3124951"/>
            <a:ext cx="14393016" cy="4347344"/>
          </a:xfrm>
          <a:prstGeom prst="rect">
            <a:avLst/>
          </a:prstGeom>
        </p:spPr>
        <p:txBody>
          <a:bodyPr lIns="0" tIns="0" rIns="0" bIns="0" rtlCol="0" anchor="t">
            <a:spAutoFit/>
          </a:bodyPr>
          <a:lstStyle/>
          <a:p>
            <a:pPr algn="ctr">
              <a:lnSpc>
                <a:spcPts val="8647"/>
              </a:lnSpc>
            </a:pPr>
            <a:r>
              <a:rPr lang="it-IT" sz="3743" dirty="0">
                <a:latin typeface="Arimo Bold" panose="020B0604020202020204" charset="0"/>
              </a:rPr>
              <a:t>In che misura la tua organizzazione è integrata con altre?</a:t>
            </a:r>
          </a:p>
          <a:p>
            <a:pPr algn="ctr">
              <a:lnSpc>
                <a:spcPts val="8647"/>
              </a:lnSpc>
            </a:pPr>
            <a:r>
              <a:rPr lang="it-IT" sz="3743" dirty="0">
                <a:latin typeface="Arimo Bold" panose="020B0604020202020204" charset="0"/>
              </a:rPr>
              <a:t>In che modo questo influenza la tua capacità di lavorare e offrire il miglior servizio ai bambini con i quali lavori?</a:t>
            </a:r>
          </a:p>
          <a:p>
            <a:pPr algn="ctr">
              <a:lnSpc>
                <a:spcPts val="4492"/>
              </a:lnSpc>
            </a:pPr>
            <a:endParaRPr lang="it-IT" sz="3743" dirty="0">
              <a:solidFill>
                <a:srgbClr val="FC3D5F"/>
              </a:solidFill>
              <a:latin typeface="Barlow Bold"/>
            </a:endParaRPr>
          </a:p>
          <a:p>
            <a:pPr algn="ctr">
              <a:lnSpc>
                <a:spcPts val="3636"/>
              </a:lnSpc>
              <a:spcBef>
                <a:spcPct val="0"/>
              </a:spcBef>
            </a:pPr>
            <a:endParaRPr lang="it-IT" sz="3743" dirty="0">
              <a:solidFill>
                <a:srgbClr val="FC3D5F"/>
              </a:solidFill>
              <a:latin typeface="Barlow Bold"/>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06594" y="6286500"/>
            <a:ext cx="3874812" cy="367138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914400" y="1441276"/>
            <a:ext cx="16676464" cy="7811113"/>
          </a:xfrm>
          <a:prstGeom prst="rect">
            <a:avLst/>
          </a:prstGeom>
        </p:spPr>
        <p:txBody>
          <a:bodyPr wrap="square" lIns="0" tIns="0" rIns="0" bIns="0" rtlCol="0" anchor="t">
            <a:spAutoFit/>
          </a:bodyPr>
          <a:lstStyle/>
          <a:p>
            <a:pPr algn="just">
              <a:lnSpc>
                <a:spcPts val="3359"/>
              </a:lnSpc>
              <a:spcBef>
                <a:spcPct val="0"/>
              </a:spcBef>
            </a:pPr>
            <a:r>
              <a:rPr lang="it-IT" sz="2799" dirty="0">
                <a:solidFill>
                  <a:srgbClr val="204D68"/>
                </a:solidFill>
                <a:latin typeface="Arimo Bold" panose="020B0604020202020204" charset="0"/>
              </a:rPr>
              <a:t>La necessità di un processo penale integrato per i minori vittime di violenza è stata affrontata per la prima volta con lo sviluppo dei «Child Advocacy Centers» (</a:t>
            </a:r>
            <a:r>
              <a:rPr lang="it-IT" sz="2799" dirty="0" err="1">
                <a:solidFill>
                  <a:srgbClr val="204D68"/>
                </a:solidFill>
                <a:latin typeface="Arimo Bold" panose="020B0604020202020204" charset="0"/>
              </a:rPr>
              <a:t>CSCs</a:t>
            </a:r>
            <a:r>
              <a:rPr lang="it-IT" sz="2799" dirty="0">
                <a:solidFill>
                  <a:srgbClr val="204D68"/>
                </a:solidFill>
                <a:latin typeface="Arimo Bold" panose="020B0604020202020204" charset="0"/>
              </a:rPr>
              <a:t> – Centri per la tutela/difesa dei bambini, il primo Centro nasce nel 1985 in Alabama) negli Stati Uniti, progettati per diminuire il rischio di ri-traumatizzazione per i bambini vittime di violenza sessuale. </a:t>
            </a:r>
          </a:p>
          <a:p>
            <a:pPr algn="just">
              <a:lnSpc>
                <a:spcPts val="3359"/>
              </a:lnSpc>
              <a:spcBef>
                <a:spcPct val="0"/>
              </a:spcBef>
            </a:pPr>
            <a:endParaRPr lang="it-IT" sz="2799" dirty="0">
              <a:solidFill>
                <a:srgbClr val="204D68"/>
              </a:solidFill>
              <a:latin typeface="Arimo Bold" panose="020B0604020202020204" charset="0"/>
              <a:ea typeface="Arimo Bold" panose="020B0604020202020204" charset="0"/>
              <a:cs typeface="Arimo Bold" panose="020B0604020202020204" charset="0"/>
            </a:endParaRPr>
          </a:p>
          <a:p>
            <a:pPr algn="just">
              <a:lnSpc>
                <a:spcPts val="3359"/>
              </a:lnSpc>
              <a:spcBef>
                <a:spcPct val="0"/>
              </a:spcBef>
            </a:pPr>
            <a:r>
              <a:rPr lang="it-IT" sz="2799" dirty="0">
                <a:solidFill>
                  <a:srgbClr val="204D68"/>
                </a:solidFill>
                <a:latin typeface="Arimo Bold" panose="020B0604020202020204" charset="0"/>
              </a:rPr>
              <a:t>L'idea era di riunire tutti i servizi investigativi e di altro tipo sotto lo stesso tetto per semplificare il processo di raccolta delle prove nell'interesse del bambino. </a:t>
            </a:r>
          </a:p>
          <a:p>
            <a:pPr algn="just">
              <a:lnSpc>
                <a:spcPts val="3359"/>
              </a:lnSpc>
              <a:spcBef>
                <a:spcPct val="0"/>
              </a:spcBef>
            </a:pPr>
            <a:endParaRPr lang="it-IT" sz="2799" dirty="0">
              <a:solidFill>
                <a:srgbClr val="204D68"/>
              </a:solidFill>
              <a:latin typeface="Arimo Bold" panose="020B0604020202020204" charset="0"/>
              <a:ea typeface="Arimo Bold" panose="020B0604020202020204" charset="0"/>
              <a:cs typeface="Arimo Bold" panose="020B0604020202020204" charset="0"/>
            </a:endParaRPr>
          </a:p>
          <a:p>
            <a:pPr algn="just">
              <a:lnSpc>
                <a:spcPts val="3359"/>
              </a:lnSpc>
              <a:spcBef>
                <a:spcPct val="0"/>
              </a:spcBef>
            </a:pPr>
            <a:r>
              <a:rPr lang="it-IT" sz="2799" dirty="0">
                <a:solidFill>
                  <a:srgbClr val="204D68"/>
                </a:solidFill>
                <a:latin typeface="Arimo Bold" panose="020B0604020202020204" charset="0"/>
              </a:rPr>
              <a:t>Il modello è arrivato per la prima volta in </a:t>
            </a:r>
            <a:r>
              <a:rPr lang="it-IT" sz="2799" dirty="0">
                <a:solidFill>
                  <a:srgbClr val="DD7373"/>
                </a:solidFill>
                <a:latin typeface="Arimo Bold" panose="020B0604020202020204" charset="0"/>
              </a:rPr>
              <a:t>Europa attraverso l'Islanda (1998) che ha adottato il modello </a:t>
            </a:r>
            <a:r>
              <a:rPr lang="it-IT" sz="2799" dirty="0" err="1">
                <a:solidFill>
                  <a:srgbClr val="DD7373"/>
                </a:solidFill>
                <a:latin typeface="Arimo Bold" panose="020B0604020202020204" charset="0"/>
              </a:rPr>
              <a:t>Barnahus</a:t>
            </a:r>
            <a:r>
              <a:rPr lang="it-IT" sz="2799" dirty="0">
                <a:solidFill>
                  <a:srgbClr val="204D68"/>
                </a:solidFill>
                <a:latin typeface="Arimo Bold" panose="020B0604020202020204" charset="0"/>
              </a:rPr>
              <a:t> «</a:t>
            </a:r>
            <a:r>
              <a:rPr lang="it-IT" sz="2799" dirty="0" err="1">
                <a:solidFill>
                  <a:srgbClr val="204D68"/>
                </a:solidFill>
                <a:latin typeface="Arimo Bold" panose="020B0604020202020204" charset="0"/>
              </a:rPr>
              <a:t>Children’s</a:t>
            </a:r>
            <a:r>
              <a:rPr lang="it-IT" sz="2799" dirty="0">
                <a:solidFill>
                  <a:srgbClr val="204D68"/>
                </a:solidFill>
                <a:latin typeface="Arimo Bold" panose="020B0604020202020204" charset="0"/>
              </a:rPr>
              <a:t> House) e da allora si è diffuso in tutta Europa. </a:t>
            </a:r>
          </a:p>
          <a:p>
            <a:pPr algn="ctr">
              <a:lnSpc>
                <a:spcPts val="3359"/>
              </a:lnSpc>
              <a:spcBef>
                <a:spcPct val="0"/>
              </a:spcBef>
            </a:pPr>
            <a:endParaRPr lang="it-IT" sz="2799" dirty="0">
              <a:solidFill>
                <a:srgbClr val="204D68"/>
              </a:solidFill>
              <a:latin typeface="Arimo Bold" panose="020B0604020202020204" charset="0"/>
              <a:ea typeface="Arimo Bold" panose="020B0604020202020204" charset="0"/>
              <a:cs typeface="Arimo Bold" panose="020B0604020202020204" charset="0"/>
            </a:endParaRPr>
          </a:p>
          <a:p>
            <a:pPr algn="just">
              <a:lnSpc>
                <a:spcPts val="3359"/>
              </a:lnSpc>
              <a:spcBef>
                <a:spcPct val="0"/>
              </a:spcBef>
            </a:pPr>
            <a:r>
              <a:rPr lang="it-IT" sz="2799" dirty="0">
                <a:solidFill>
                  <a:srgbClr val="DD7373"/>
                </a:solidFill>
                <a:latin typeface="Arimo Bold" panose="020B0604020202020204" charset="0"/>
              </a:rPr>
              <a:t>Il Barnahus, o casa dei bambini,</a:t>
            </a:r>
            <a:r>
              <a:rPr lang="it-IT" sz="2799" dirty="0">
                <a:solidFill>
                  <a:srgbClr val="204D68"/>
                </a:solidFill>
                <a:latin typeface="Arimo Bold" panose="020B0604020202020204" charset="0"/>
              </a:rPr>
              <a:t> rappresenta un insieme di servizi riuniti sotto lo stesso tetto, progettato per garantire un approccio alla giustizia che tenga conto del trauma del bambino.</a:t>
            </a:r>
          </a:p>
          <a:p>
            <a:pPr algn="just">
              <a:lnSpc>
                <a:spcPts val="3359"/>
              </a:lnSpc>
              <a:spcBef>
                <a:spcPct val="0"/>
              </a:spcBef>
            </a:pPr>
            <a:endParaRPr lang="it-IT" sz="2799" dirty="0">
              <a:solidFill>
                <a:srgbClr val="204D68"/>
              </a:solidFill>
              <a:latin typeface="Arimo Bold" panose="020B0604020202020204" charset="0"/>
            </a:endParaRPr>
          </a:p>
          <a:p>
            <a:pPr algn="just">
              <a:lnSpc>
                <a:spcPts val="3359"/>
              </a:lnSpc>
              <a:spcBef>
                <a:spcPct val="0"/>
              </a:spcBef>
            </a:pPr>
            <a:r>
              <a:rPr lang="it-IT" sz="2799" dirty="0">
                <a:solidFill>
                  <a:srgbClr val="204D68"/>
                </a:solidFill>
                <a:latin typeface="Arimo Bold" panose="020B0604020202020204" charset="0"/>
              </a:rPr>
              <a:t>È un </a:t>
            </a:r>
            <a:r>
              <a:rPr lang="it-IT" sz="2799" dirty="0">
                <a:solidFill>
                  <a:srgbClr val="DD7373"/>
                </a:solidFill>
                <a:latin typeface="Arimo Bold" panose="020B0604020202020204" charset="0"/>
              </a:rPr>
              <a:t>servizio specializzato </a:t>
            </a:r>
            <a:r>
              <a:rPr lang="it-IT" sz="2799" dirty="0">
                <a:solidFill>
                  <a:srgbClr val="204D68"/>
                </a:solidFill>
                <a:latin typeface="Arimo Bold" panose="020B0604020202020204" charset="0"/>
              </a:rPr>
              <a:t>e un’«</a:t>
            </a:r>
            <a:r>
              <a:rPr lang="it-IT" sz="2799" dirty="0">
                <a:solidFill>
                  <a:srgbClr val="DD7373"/>
                </a:solidFill>
                <a:latin typeface="Arimo Bold" panose="020B0604020202020204" charset="0"/>
              </a:rPr>
              <a:t>organizzazione ibrida</a:t>
            </a:r>
            <a:r>
              <a:rPr lang="it-IT" sz="2799" dirty="0">
                <a:solidFill>
                  <a:srgbClr val="204D68"/>
                </a:solidFill>
                <a:latin typeface="Arimo Bold" panose="020B0604020202020204" charset="0"/>
              </a:rPr>
              <a:t>»: Il </a:t>
            </a:r>
            <a:r>
              <a:rPr lang="it-IT" sz="2799" dirty="0" err="1">
                <a:solidFill>
                  <a:srgbClr val="204D68"/>
                </a:solidFill>
                <a:latin typeface="Arimo Bold" panose="020B0604020202020204" charset="0"/>
              </a:rPr>
              <a:t>Barnahus</a:t>
            </a:r>
            <a:r>
              <a:rPr lang="it-IT" sz="2799" dirty="0">
                <a:solidFill>
                  <a:srgbClr val="204D68"/>
                </a:solidFill>
                <a:latin typeface="Arimo Bold" panose="020B0604020202020204" charset="0"/>
              </a:rPr>
              <a:t> fa riferimento a diversi ambiti normativi e a logiche istituzionali differenti (dalle norme a cui rispondono i servizi sociali, al diritto penale-processuale) ma la risposta è coordinata ed offerta «</a:t>
            </a:r>
            <a:r>
              <a:rPr lang="it-IT" sz="2799" dirty="0">
                <a:solidFill>
                  <a:srgbClr val="DD7373"/>
                </a:solidFill>
                <a:latin typeface="Arimo Bold" panose="020B0604020202020204" charset="0"/>
              </a:rPr>
              <a:t>sotto lo stesso tetto</a:t>
            </a:r>
            <a:r>
              <a:rPr lang="it-IT" sz="2799" dirty="0">
                <a:solidFill>
                  <a:srgbClr val="204D68"/>
                </a:solidFill>
                <a:latin typeface="Arimo Bold" panose="020B0604020202020204" charset="0"/>
              </a:rPr>
              <a:t>»</a:t>
            </a:r>
          </a:p>
          <a:p>
            <a:pPr algn="ctr">
              <a:lnSpc>
                <a:spcPts val="3359"/>
              </a:lnSpc>
              <a:spcBef>
                <a:spcPct val="0"/>
              </a:spcBef>
            </a:pPr>
            <a:endParaRPr lang="it-IT" sz="2799" dirty="0">
              <a:solidFill>
                <a:srgbClr val="204D68"/>
              </a:solidFill>
              <a:latin typeface="Barlow Bold"/>
            </a:endParaRPr>
          </a:p>
        </p:txBody>
      </p:sp>
      <p:sp>
        <p:nvSpPr>
          <p:cNvPr id="9" name="TextBox 9"/>
          <p:cNvSpPr txBox="1"/>
          <p:nvPr/>
        </p:nvSpPr>
        <p:spPr>
          <a:xfrm>
            <a:off x="838841" y="320788"/>
            <a:ext cx="15425983" cy="857607"/>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effectLst>
                  <a:outerShdw blurRad="38100" dist="38100" dir="2700000" algn="tl">
                    <a:srgbClr val="000000">
                      <a:alpha val="43137"/>
                    </a:srgbClr>
                  </a:outerShdw>
                </a:effectLst>
                <a:latin typeface="Barlow Bold"/>
              </a:rPr>
              <a:t>Centri di assistenza ai minori e Barnahus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609600" y="2339336"/>
            <a:ext cx="16676464" cy="5461367"/>
          </a:xfrm>
          <a:prstGeom prst="rect">
            <a:avLst/>
          </a:prstGeom>
        </p:spPr>
        <p:txBody>
          <a:bodyPr wrap="square" lIns="0" tIns="0" rIns="0" bIns="0" rtlCol="0" anchor="t">
            <a:spAutoFit/>
          </a:bodyPr>
          <a:lstStyle/>
          <a:p>
            <a:pPr algn="ctr">
              <a:lnSpc>
                <a:spcPts val="3359"/>
              </a:lnSpc>
              <a:spcBef>
                <a:spcPct val="0"/>
              </a:spcBef>
            </a:pPr>
            <a:r>
              <a:rPr lang="it-IT" sz="2799" dirty="0">
                <a:solidFill>
                  <a:srgbClr val="204D68"/>
                </a:solidFill>
                <a:latin typeface="Arimo Bold" panose="020B0604020202020204" charset="0"/>
              </a:rPr>
              <a:t>Il </a:t>
            </a:r>
            <a:r>
              <a:rPr lang="it-IT" sz="2799" dirty="0" err="1">
                <a:solidFill>
                  <a:srgbClr val="DD7373"/>
                </a:solidFill>
                <a:latin typeface="Arimo Bold" panose="020B0604020202020204" charset="0"/>
              </a:rPr>
              <a:t>Barnahus</a:t>
            </a:r>
            <a:r>
              <a:rPr lang="it-IT" sz="2799" dirty="0">
                <a:solidFill>
                  <a:srgbClr val="204D68"/>
                </a:solidFill>
                <a:latin typeface="Arimo Bold" panose="020B0604020202020204" charset="0"/>
              </a:rPr>
              <a:t> risponde all’esigenza di raggiungere i seguenti </a:t>
            </a:r>
            <a:r>
              <a:rPr lang="it-IT" sz="2799" dirty="0">
                <a:solidFill>
                  <a:srgbClr val="DD7373"/>
                </a:solidFill>
                <a:latin typeface="Arimo Bold" panose="020B0604020202020204" charset="0"/>
              </a:rPr>
              <a:t>obiettivi generali e interconnessi</a:t>
            </a:r>
            <a:r>
              <a:rPr lang="it-IT" sz="2799" dirty="0">
                <a:solidFill>
                  <a:srgbClr val="204D68"/>
                </a:solidFill>
                <a:latin typeface="Arimo Bold" panose="020B0604020202020204" charset="0"/>
              </a:rPr>
              <a:t>:</a:t>
            </a:r>
          </a:p>
          <a:p>
            <a:pPr algn="ctr">
              <a:lnSpc>
                <a:spcPts val="3359"/>
              </a:lnSpc>
              <a:spcBef>
                <a:spcPct val="0"/>
              </a:spcBef>
            </a:pPr>
            <a:endParaRPr lang="it-IT" sz="2799" dirty="0">
              <a:solidFill>
                <a:srgbClr val="204D68"/>
              </a:solidFill>
              <a:latin typeface="Arimo Bold" panose="020B0604020202020204" charset="0"/>
            </a:endParaRPr>
          </a:p>
          <a:p>
            <a:pPr marL="984250" indent="-541338">
              <a:lnSpc>
                <a:spcPts val="3359"/>
              </a:lnSpc>
              <a:spcBef>
                <a:spcPct val="0"/>
              </a:spcBef>
              <a:spcAft>
                <a:spcPts val="1800"/>
              </a:spcAft>
              <a:buFont typeface="+mj-lt"/>
              <a:buAutoNum type="arabicPeriod"/>
            </a:pPr>
            <a:r>
              <a:rPr lang="it-IT" sz="2799" dirty="0">
                <a:solidFill>
                  <a:srgbClr val="204D68"/>
                </a:solidFill>
                <a:latin typeface="Arimo Bold" panose="020B0604020202020204" charset="0"/>
              </a:rPr>
              <a:t>Tutelare il minore vittima riducendo al minimo le tensioni che derivano dalla </a:t>
            </a:r>
            <a:r>
              <a:rPr lang="it-IT" sz="2799" dirty="0">
                <a:solidFill>
                  <a:srgbClr val="DD7373"/>
                </a:solidFill>
                <a:latin typeface="Arimo Bold" panose="020B0604020202020204" charset="0"/>
              </a:rPr>
              <a:t>partecipazione </a:t>
            </a:r>
            <a:r>
              <a:rPr lang="it-IT" sz="2799" dirty="0">
                <a:solidFill>
                  <a:srgbClr val="204D68"/>
                </a:solidFill>
                <a:latin typeface="Arimo Bold" panose="020B0604020202020204" charset="0"/>
              </a:rPr>
              <a:t>al </a:t>
            </a:r>
            <a:r>
              <a:rPr lang="it-IT" sz="2799" dirty="0">
                <a:solidFill>
                  <a:srgbClr val="DD7373"/>
                </a:solidFill>
                <a:latin typeface="Arimo Bold" panose="020B0604020202020204" charset="0"/>
              </a:rPr>
              <a:t>processo penale </a:t>
            </a:r>
            <a:r>
              <a:rPr lang="it-IT" sz="2799" dirty="0">
                <a:solidFill>
                  <a:srgbClr val="204D68"/>
                </a:solidFill>
                <a:latin typeface="Arimo Bold" panose="020B0604020202020204" charset="0"/>
              </a:rPr>
              <a:t>(rispondendo le esigenze specifiche di accompagnamento), </a:t>
            </a:r>
          </a:p>
          <a:p>
            <a:pPr marL="984250" indent="-541338">
              <a:lnSpc>
                <a:spcPts val="3359"/>
              </a:lnSpc>
              <a:spcBef>
                <a:spcPct val="0"/>
              </a:spcBef>
              <a:spcAft>
                <a:spcPts val="1800"/>
              </a:spcAft>
              <a:buFont typeface="+mj-lt"/>
              <a:buAutoNum type="arabicPeriod"/>
            </a:pPr>
            <a:r>
              <a:rPr lang="it-IT" sz="2799" dirty="0">
                <a:solidFill>
                  <a:srgbClr val="DD7373"/>
                </a:solidFill>
                <a:latin typeface="Arimo Bold" panose="020B0604020202020204" charset="0"/>
              </a:rPr>
              <a:t>Facilitare il processo investigativo</a:t>
            </a:r>
            <a:r>
              <a:rPr lang="it-IT" sz="2799" dirty="0">
                <a:solidFill>
                  <a:srgbClr val="204D68"/>
                </a:solidFill>
                <a:latin typeface="Arimo Bold" panose="020B0604020202020204" charset="0"/>
              </a:rPr>
              <a:t>, possibilmente portando a una maggiore un tasso più elevato di casi perseguiti e di condanne (procedure di ascolto e esame medico), </a:t>
            </a:r>
          </a:p>
          <a:p>
            <a:pPr marL="984250" indent="-541338">
              <a:lnSpc>
                <a:spcPts val="3359"/>
              </a:lnSpc>
              <a:spcBef>
                <a:spcPct val="0"/>
              </a:spcBef>
              <a:spcAft>
                <a:spcPts val="1800"/>
              </a:spcAft>
              <a:buFont typeface="+mj-lt"/>
              <a:buAutoNum type="arabicPeriod"/>
            </a:pPr>
            <a:r>
              <a:rPr lang="it-IT" sz="2799" dirty="0">
                <a:solidFill>
                  <a:srgbClr val="204D68"/>
                </a:solidFill>
                <a:latin typeface="Arimo Bold" panose="020B0604020202020204" charset="0"/>
              </a:rPr>
              <a:t>Evitare che venga data priorità alla procedura penale rispetto alla </a:t>
            </a:r>
            <a:r>
              <a:rPr lang="it-IT" sz="2799" dirty="0">
                <a:solidFill>
                  <a:srgbClr val="DD7373"/>
                </a:solidFill>
                <a:latin typeface="Arimo Bold" panose="020B0604020202020204" charset="0"/>
              </a:rPr>
              <a:t>necessità di trattamento dei minorenni vittima di abuso sessuale e violenza </a:t>
            </a:r>
            <a:r>
              <a:rPr lang="it-IT" sz="2799" dirty="0">
                <a:solidFill>
                  <a:srgbClr val="204D68"/>
                </a:solidFill>
                <a:latin typeface="Arimo Bold" panose="020B0604020202020204" charset="0"/>
              </a:rPr>
              <a:t>(accesso al trattamento e al sostegno per il minorenne e i suoi familiari). </a:t>
            </a:r>
          </a:p>
          <a:p>
            <a:pPr marL="984250" indent="-541338">
              <a:lnSpc>
                <a:spcPts val="3359"/>
              </a:lnSpc>
              <a:spcBef>
                <a:spcPct val="0"/>
              </a:spcBef>
              <a:spcAft>
                <a:spcPts val="1800"/>
              </a:spcAft>
              <a:buFont typeface="+mj-lt"/>
              <a:buAutoNum type="arabicPeriod"/>
            </a:pPr>
            <a:r>
              <a:rPr lang="it-IT" sz="2799" dirty="0">
                <a:solidFill>
                  <a:srgbClr val="204D68"/>
                </a:solidFill>
                <a:latin typeface="Arimo Bold" panose="020B0604020202020204" charset="0"/>
              </a:rPr>
              <a:t>Evitare al minorenne lo stress derivante da interviste ripetute e contatti con servizi diversi, al fine di </a:t>
            </a:r>
            <a:r>
              <a:rPr lang="it-IT" sz="2799" dirty="0">
                <a:solidFill>
                  <a:srgbClr val="DD7373"/>
                </a:solidFill>
                <a:latin typeface="Arimo Bold" panose="020B0604020202020204" charset="0"/>
              </a:rPr>
              <a:t>ridurre al minimo il rischio di «vittimizzazione secondaria». </a:t>
            </a:r>
          </a:p>
        </p:txBody>
      </p:sp>
      <p:sp>
        <p:nvSpPr>
          <p:cNvPr id="9" name="TextBox 9"/>
          <p:cNvSpPr txBox="1"/>
          <p:nvPr/>
        </p:nvSpPr>
        <p:spPr>
          <a:xfrm>
            <a:off x="806414" y="507855"/>
            <a:ext cx="15425983" cy="857607"/>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effectLst>
                  <a:outerShdw blurRad="38100" dist="38100" dir="2700000" algn="tl">
                    <a:srgbClr val="000000">
                      <a:alpha val="43137"/>
                    </a:srgbClr>
                  </a:outerShdw>
                </a:effectLst>
                <a:latin typeface="Barlow Bold"/>
              </a:rPr>
              <a:t>Centri di assistenza ai minori e Barnahus</a:t>
            </a:r>
          </a:p>
        </p:txBody>
      </p:sp>
    </p:spTree>
    <p:extLst>
      <p:ext uri="{BB962C8B-B14F-4D97-AF65-F5344CB8AC3E}">
        <p14:creationId xmlns:p14="http://schemas.microsoft.com/office/powerpoint/2010/main" val="149988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sp>
        <p:nvSpPr>
          <p:cNvPr id="2" name="TextBox 2"/>
          <p:cNvSpPr txBox="1"/>
          <p:nvPr/>
        </p:nvSpPr>
        <p:spPr>
          <a:xfrm>
            <a:off x="2966807" y="2628900"/>
            <a:ext cx="12354384" cy="7305333"/>
          </a:xfrm>
          <a:prstGeom prst="rect">
            <a:avLst/>
          </a:prstGeom>
        </p:spPr>
        <p:txBody>
          <a:bodyPr lIns="0" tIns="0" rIns="0" bIns="0" rtlCol="0" anchor="t">
            <a:spAutoFit/>
          </a:bodyPr>
          <a:lstStyle/>
          <a:p>
            <a:pPr algn="ctr">
              <a:lnSpc>
                <a:spcPts val="4783"/>
              </a:lnSpc>
            </a:pPr>
            <a:r>
              <a:rPr lang="it-IT" sz="2800" dirty="0">
                <a:solidFill>
                  <a:srgbClr val="E8A590"/>
                </a:solidFill>
                <a:latin typeface="Arimo Bold" panose="020B0604020202020204" charset="0"/>
              </a:rPr>
              <a:t>1: </a:t>
            </a:r>
            <a:r>
              <a:rPr lang="it-IT" sz="2800" dirty="0">
                <a:solidFill>
                  <a:srgbClr val="FFFFFF"/>
                </a:solidFill>
                <a:latin typeface="Arimo Bold" panose="020B0604020202020204" charset="0"/>
              </a:rPr>
              <a:t>Principi chiave e attività trasversali</a:t>
            </a:r>
          </a:p>
          <a:p>
            <a:pPr algn="ctr">
              <a:lnSpc>
                <a:spcPts val="4783"/>
              </a:lnSpc>
            </a:pPr>
            <a:r>
              <a:rPr lang="it-IT" sz="2800" dirty="0">
                <a:solidFill>
                  <a:srgbClr val="E8A590"/>
                </a:solidFill>
                <a:latin typeface="Arimo Bold" panose="020B0604020202020204" charset="0"/>
              </a:rPr>
              <a:t>2:</a:t>
            </a:r>
            <a:r>
              <a:rPr lang="it-IT" sz="2800" dirty="0">
                <a:solidFill>
                  <a:srgbClr val="FFFFFF"/>
                </a:solidFill>
                <a:latin typeface="Arimo Bold" panose="020B0604020202020204" charset="0"/>
              </a:rPr>
              <a:t> Collaborazione multidisciplinare e interagenzie</a:t>
            </a:r>
          </a:p>
          <a:p>
            <a:pPr algn="ctr">
              <a:lnSpc>
                <a:spcPts val="4783"/>
              </a:lnSpc>
            </a:pPr>
            <a:r>
              <a:rPr lang="it-IT" sz="2800" dirty="0">
                <a:solidFill>
                  <a:srgbClr val="E8A590"/>
                </a:solidFill>
                <a:latin typeface="Arimo Bold" panose="020B0604020202020204" charset="0"/>
              </a:rPr>
              <a:t> 3: </a:t>
            </a:r>
            <a:r>
              <a:rPr lang="it-IT" sz="2800" dirty="0">
                <a:solidFill>
                  <a:srgbClr val="FFFFFF"/>
                </a:solidFill>
                <a:latin typeface="Arimo Bold" panose="020B0604020202020204" charset="0"/>
              </a:rPr>
              <a:t>Gruppo target inclusivo</a:t>
            </a:r>
          </a:p>
          <a:p>
            <a:pPr algn="ctr">
              <a:lnSpc>
                <a:spcPts val="4783"/>
              </a:lnSpc>
            </a:pPr>
            <a:r>
              <a:rPr lang="it-IT" sz="2800" dirty="0">
                <a:solidFill>
                  <a:srgbClr val="E8A590"/>
                </a:solidFill>
                <a:latin typeface="Arimo Bold" panose="020B0604020202020204" charset="0"/>
              </a:rPr>
              <a:t> 4: </a:t>
            </a:r>
            <a:r>
              <a:rPr lang="it-IT" sz="2800" dirty="0">
                <a:solidFill>
                  <a:srgbClr val="FFFFFF"/>
                </a:solidFill>
                <a:latin typeface="Arimo Bold" panose="020B0604020202020204" charset="0"/>
              </a:rPr>
              <a:t>Ambiente favorevole ai bambini</a:t>
            </a:r>
          </a:p>
          <a:p>
            <a:pPr algn="ctr">
              <a:lnSpc>
                <a:spcPts val="4783"/>
              </a:lnSpc>
            </a:pPr>
            <a:r>
              <a:rPr lang="it-IT" sz="2800" dirty="0">
                <a:solidFill>
                  <a:srgbClr val="E8A590"/>
                </a:solidFill>
                <a:latin typeface="Arimo Bold" panose="020B0604020202020204" charset="0"/>
              </a:rPr>
              <a:t>5:</a:t>
            </a:r>
            <a:r>
              <a:rPr lang="it-IT" sz="2800" dirty="0">
                <a:solidFill>
                  <a:srgbClr val="FFFFFF"/>
                </a:solidFill>
                <a:latin typeface="Arimo Bold" panose="020B0604020202020204" charset="0"/>
              </a:rPr>
              <a:t> Gestione dei casi tra agenzie </a:t>
            </a:r>
          </a:p>
          <a:p>
            <a:pPr algn="ctr">
              <a:lnSpc>
                <a:spcPts val="4783"/>
              </a:lnSpc>
            </a:pPr>
            <a:r>
              <a:rPr lang="it-IT" sz="2800" dirty="0">
                <a:solidFill>
                  <a:srgbClr val="E8A590"/>
                </a:solidFill>
                <a:latin typeface="Arimo Bold" panose="020B0604020202020204" charset="0"/>
              </a:rPr>
              <a:t> 6: </a:t>
            </a:r>
            <a:r>
              <a:rPr lang="it-IT" sz="2800" dirty="0">
                <a:solidFill>
                  <a:srgbClr val="FFFFFF"/>
                </a:solidFill>
                <a:latin typeface="Arimo Bold" panose="020B0604020202020204" charset="0"/>
              </a:rPr>
              <a:t>Colloquio forense</a:t>
            </a:r>
          </a:p>
          <a:p>
            <a:pPr algn="ctr">
              <a:lnSpc>
                <a:spcPts val="4783"/>
              </a:lnSpc>
            </a:pPr>
            <a:r>
              <a:rPr lang="it-IT" sz="2800" dirty="0">
                <a:solidFill>
                  <a:srgbClr val="E8A590"/>
                </a:solidFill>
                <a:latin typeface="Arimo Bold" panose="020B0604020202020204" charset="0"/>
              </a:rPr>
              <a:t>7: </a:t>
            </a:r>
            <a:r>
              <a:rPr lang="it-IT" sz="2800" dirty="0">
                <a:solidFill>
                  <a:srgbClr val="FFFFFF"/>
                </a:solidFill>
                <a:latin typeface="Arimo Bold" panose="020B0604020202020204" charset="0"/>
              </a:rPr>
              <a:t>Esame medico</a:t>
            </a:r>
          </a:p>
          <a:p>
            <a:pPr algn="ctr">
              <a:lnSpc>
                <a:spcPts val="4783"/>
              </a:lnSpc>
            </a:pPr>
            <a:r>
              <a:rPr lang="it-IT" sz="2800" dirty="0">
                <a:solidFill>
                  <a:srgbClr val="E8A590"/>
                </a:solidFill>
                <a:latin typeface="Arimo Bold" panose="020B0604020202020204" charset="0"/>
              </a:rPr>
              <a:t>8:</a:t>
            </a:r>
            <a:r>
              <a:rPr lang="it-IT" sz="2800" dirty="0">
                <a:solidFill>
                  <a:srgbClr val="FFFFFF"/>
                </a:solidFill>
                <a:latin typeface="Arimo Bold" panose="020B0604020202020204" charset="0"/>
              </a:rPr>
              <a:t> Servizi terapeutici</a:t>
            </a:r>
          </a:p>
          <a:p>
            <a:pPr algn="ctr">
              <a:lnSpc>
                <a:spcPts val="4783"/>
              </a:lnSpc>
            </a:pPr>
            <a:r>
              <a:rPr lang="it-IT" sz="2800" dirty="0">
                <a:solidFill>
                  <a:srgbClr val="E8A590"/>
                </a:solidFill>
                <a:latin typeface="Arimo Bold" panose="020B0604020202020204" charset="0"/>
              </a:rPr>
              <a:t>9:</a:t>
            </a:r>
            <a:r>
              <a:rPr lang="it-IT" sz="2800" dirty="0">
                <a:solidFill>
                  <a:srgbClr val="FFFFFF"/>
                </a:solidFill>
                <a:latin typeface="Arimo Bold" panose="020B0604020202020204" charset="0"/>
              </a:rPr>
              <a:t> Capacity building</a:t>
            </a:r>
          </a:p>
          <a:p>
            <a:pPr algn="ctr">
              <a:lnSpc>
                <a:spcPts val="4783"/>
              </a:lnSpc>
            </a:pPr>
            <a:r>
              <a:rPr lang="it-IT" sz="2800" dirty="0">
                <a:solidFill>
                  <a:srgbClr val="E8A590"/>
                </a:solidFill>
                <a:latin typeface="Arimo Bold" panose="020B0604020202020204" charset="0"/>
              </a:rPr>
              <a:t> 10: </a:t>
            </a:r>
            <a:r>
              <a:rPr lang="it-IT" sz="2800" dirty="0">
                <a:solidFill>
                  <a:srgbClr val="FFFFFF"/>
                </a:solidFill>
                <a:latin typeface="Arimo Bold" panose="020B0604020202020204" charset="0"/>
              </a:rPr>
              <a:t>Prevenzione: condivisione delle informazioni</a:t>
            </a:r>
          </a:p>
          <a:p>
            <a:pPr algn="ctr">
              <a:lnSpc>
                <a:spcPts val="4783"/>
              </a:lnSpc>
            </a:pPr>
            <a:r>
              <a:rPr lang="it-IT" sz="2800" dirty="0">
                <a:solidFill>
                  <a:srgbClr val="E8A590"/>
                </a:solidFill>
                <a:latin typeface="Arimo Bold" panose="020B0604020202020204" charset="0"/>
              </a:rPr>
              <a:t>11:</a:t>
            </a:r>
            <a:r>
              <a:rPr lang="it-IT" dirty="0"/>
              <a:t> </a:t>
            </a:r>
            <a:r>
              <a:rPr lang="it-IT" sz="2800" dirty="0">
                <a:solidFill>
                  <a:srgbClr val="FFFFFF"/>
                </a:solidFill>
                <a:latin typeface="Arimo Bold" panose="020B0604020202020204" charset="0"/>
              </a:rPr>
              <a:t>Sensibilizzazione e sviluppo di competenze esterne</a:t>
            </a:r>
          </a:p>
          <a:p>
            <a:pPr algn="ctr">
              <a:lnSpc>
                <a:spcPts val="4783"/>
              </a:lnSpc>
            </a:pPr>
            <a:endParaRPr lang="it-IT" sz="2830" dirty="0">
              <a:solidFill>
                <a:srgbClr val="FFFFFF"/>
              </a:solidFill>
              <a:latin typeface="Barlow Bold"/>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4305300"/>
            <a:ext cx="4114800" cy="3890356"/>
          </a:xfrm>
          <a:prstGeom prst="rect">
            <a:avLst/>
          </a:prstGeom>
        </p:spPr>
      </p:pic>
      <p:sp>
        <p:nvSpPr>
          <p:cNvPr id="4" name="TextBox 4"/>
          <p:cNvSpPr txBox="1"/>
          <p:nvPr/>
        </p:nvSpPr>
        <p:spPr>
          <a:xfrm>
            <a:off x="1431008" y="339418"/>
            <a:ext cx="15425983" cy="857607"/>
          </a:xfrm>
          <a:prstGeom prst="rect">
            <a:avLst/>
          </a:prstGeom>
        </p:spPr>
        <p:txBody>
          <a:bodyPr lIns="0" tIns="0" rIns="0" bIns="0" rtlCol="0" anchor="t">
            <a:spAutoFit/>
          </a:bodyPr>
          <a:lstStyle/>
          <a:p>
            <a:pPr algn="ctr">
              <a:lnSpc>
                <a:spcPts val="7274"/>
              </a:lnSpc>
              <a:spcBef>
                <a:spcPct val="0"/>
              </a:spcBef>
            </a:pPr>
            <a:r>
              <a:rPr lang="it-IT" sz="6000" dirty="0">
                <a:solidFill>
                  <a:srgbClr val="E8A590"/>
                </a:solidFill>
                <a:effectLst>
                  <a:outerShdw blurRad="38100" dist="38100" dir="2700000" algn="tl">
                    <a:srgbClr val="000000">
                      <a:alpha val="43137"/>
                    </a:srgbClr>
                  </a:outerShdw>
                </a:effectLst>
                <a:latin typeface="Barlow Bold"/>
              </a:rPr>
              <a:t>Standard di qualità del Barnahus</a:t>
            </a:r>
          </a:p>
        </p:txBody>
      </p:sp>
      <p:sp>
        <p:nvSpPr>
          <p:cNvPr id="5" name="TextBox 5"/>
          <p:cNvSpPr txBox="1"/>
          <p:nvPr/>
        </p:nvSpPr>
        <p:spPr>
          <a:xfrm>
            <a:off x="307162" y="1630342"/>
            <a:ext cx="17673674" cy="733425"/>
          </a:xfrm>
          <a:prstGeom prst="rect">
            <a:avLst/>
          </a:prstGeom>
        </p:spPr>
        <p:txBody>
          <a:bodyPr lIns="0" tIns="0" rIns="0" bIns="0" rtlCol="0" anchor="t">
            <a:spAutoFit/>
          </a:bodyPr>
          <a:lstStyle/>
          <a:p>
            <a:pPr algn="ctr">
              <a:lnSpc>
                <a:spcPts val="2879"/>
              </a:lnSpc>
              <a:spcBef>
                <a:spcPct val="0"/>
              </a:spcBef>
            </a:pPr>
            <a:r>
              <a:rPr lang="it-IT" sz="2400" dirty="0">
                <a:solidFill>
                  <a:srgbClr val="F4CAAC"/>
                </a:solidFill>
                <a:latin typeface="Arimo Bold" panose="020B0604020202020204" charset="0"/>
              </a:rPr>
              <a:t>Mentre ogni Barnahus opera in modo diverso ed è, in alcuni paesi, limitato dalla legislazione nazionale che regola le fasi di acquisizione e deposizione delle testimonianza, esistono dei principi fondamentali a cui un Barnahus dovrebbe aderire: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990601" y="1707890"/>
            <a:ext cx="16078200" cy="6398675"/>
          </a:xfrm>
          <a:prstGeom prst="rect">
            <a:avLst/>
          </a:prstGeom>
        </p:spPr>
        <p:txBody>
          <a:bodyPr wrap="square" lIns="0" tIns="0" rIns="0" bIns="0" rtlCol="0" anchor="t">
            <a:spAutoFit/>
          </a:bodyPr>
          <a:lstStyle/>
          <a:p>
            <a:pPr>
              <a:lnSpc>
                <a:spcPts val="3359"/>
              </a:lnSpc>
              <a:spcBef>
                <a:spcPct val="0"/>
              </a:spcBef>
              <a:spcAft>
                <a:spcPts val="1200"/>
              </a:spcAft>
            </a:pPr>
            <a:r>
              <a:rPr lang="it-IT" sz="2799" dirty="0">
                <a:solidFill>
                  <a:srgbClr val="204D68"/>
                </a:solidFill>
                <a:latin typeface="Arimo Bold" panose="020B0604020202020204" charset="0"/>
              </a:rPr>
              <a:t>I bambini e i loro familiari/caregiver/persone con funzioni di sostegno (non autori della violenza) hanno accesso a informazioni adeguate in qualsiasi momento.</a:t>
            </a:r>
          </a:p>
          <a:p>
            <a:pPr>
              <a:lnSpc>
                <a:spcPts val="3359"/>
              </a:lnSpc>
              <a:spcBef>
                <a:spcPct val="0"/>
              </a:spcBef>
              <a:spcAft>
                <a:spcPts val="1200"/>
              </a:spcAft>
            </a:pPr>
            <a:r>
              <a:rPr lang="it-IT" sz="2799" dirty="0">
                <a:solidFill>
                  <a:srgbClr val="204D68"/>
                </a:solidFill>
                <a:latin typeface="Arimo Bold" panose="020B0604020202020204" charset="0"/>
              </a:rPr>
              <a:t>I bambini e i loro familiari/caregiver/persone di sostegno non autori di reato possono influenzare i tempi, il luogo e l'impostazione degli interventi del servizio.</a:t>
            </a:r>
          </a:p>
          <a:p>
            <a:pPr>
              <a:lnSpc>
                <a:spcPts val="3359"/>
              </a:lnSpc>
              <a:spcBef>
                <a:spcPct val="0"/>
              </a:spcBef>
              <a:spcAft>
                <a:spcPts val="1200"/>
              </a:spcAft>
            </a:pPr>
            <a:r>
              <a:rPr lang="it-IT" sz="2799" dirty="0">
                <a:solidFill>
                  <a:srgbClr val="204D68"/>
                </a:solidFill>
                <a:latin typeface="Arimo Bold" panose="020B0604020202020204" charset="0"/>
              </a:rPr>
              <a:t>I bambini hanno l'opportunità di esprimersi e le loro opinioni, esigenze e preoccupazioni sono alla base delle valutazioni e degli interventi per il loro miglior interesse.</a:t>
            </a:r>
          </a:p>
          <a:p>
            <a:pPr>
              <a:lnSpc>
                <a:spcPts val="3359"/>
              </a:lnSpc>
              <a:spcBef>
                <a:spcPct val="0"/>
              </a:spcBef>
              <a:spcAft>
                <a:spcPts val="600"/>
              </a:spcAft>
            </a:pPr>
            <a:r>
              <a:rPr lang="it-IT" sz="2799" dirty="0">
                <a:solidFill>
                  <a:srgbClr val="204D68"/>
                </a:solidFill>
                <a:latin typeface="Arimo Bold" panose="020B0604020202020204" charset="0"/>
              </a:rPr>
              <a:t>Vengono adottate misure per evitare ritardi ingiustificati, ossia volte a:</a:t>
            </a:r>
          </a:p>
          <a:p>
            <a:pPr marL="342900" indent="-342900">
              <a:lnSpc>
                <a:spcPts val="3359"/>
              </a:lnSpc>
              <a:spcBef>
                <a:spcPct val="0"/>
              </a:spcBef>
              <a:spcAft>
                <a:spcPts val="600"/>
              </a:spcAft>
              <a:buFont typeface="Arimo Bold" panose="020B0604020202020204" charset="0"/>
              <a:buChar char="−"/>
            </a:pPr>
            <a:r>
              <a:rPr lang="it-IT" sz="2400" dirty="0">
                <a:solidFill>
                  <a:srgbClr val="204D68"/>
                </a:solidFill>
                <a:latin typeface="Arimo Bold" panose="020B0604020202020204" charset="0"/>
              </a:rPr>
              <a:t>Garantire che i colloqui forensi si svolgano entro un periodo di tempo stabilito</a:t>
            </a:r>
          </a:p>
          <a:p>
            <a:pPr marL="342900" indent="-342900">
              <a:lnSpc>
                <a:spcPts val="3359"/>
              </a:lnSpc>
              <a:spcBef>
                <a:spcPct val="0"/>
              </a:spcBef>
              <a:spcAft>
                <a:spcPts val="600"/>
              </a:spcAft>
              <a:buFont typeface="Arimo Bold" panose="020B0604020202020204" charset="0"/>
              <a:buChar char="−"/>
            </a:pPr>
            <a:r>
              <a:rPr lang="it-IT" sz="2400" dirty="0">
                <a:solidFill>
                  <a:srgbClr val="204D68"/>
                </a:solidFill>
                <a:latin typeface="Arimo Bold" panose="020B0604020202020204" charset="0"/>
              </a:rPr>
              <a:t>Garantire che le valutazioni delle esigenze di protezione dei minori avvengano entro un periodo di tempo stabilito</a:t>
            </a:r>
          </a:p>
          <a:p>
            <a:pPr marL="342900" indent="-342900">
              <a:lnSpc>
                <a:spcPts val="3359"/>
              </a:lnSpc>
              <a:spcBef>
                <a:spcPct val="0"/>
              </a:spcBef>
              <a:spcAft>
                <a:spcPts val="600"/>
              </a:spcAft>
              <a:buFont typeface="Arimo Bold" panose="020B0604020202020204" charset="0"/>
              <a:buChar char="−"/>
            </a:pPr>
            <a:r>
              <a:rPr lang="it-IT" sz="2400" dirty="0">
                <a:solidFill>
                  <a:srgbClr val="204D68"/>
                </a:solidFill>
                <a:latin typeface="Arimo Bold" panose="020B0604020202020204" charset="0"/>
              </a:rPr>
              <a:t>Garantire che i bambini beneficino di una valutazione medica e psicologica tempestiva;</a:t>
            </a:r>
          </a:p>
          <a:p>
            <a:pPr marL="342900" indent="-342900">
              <a:lnSpc>
                <a:spcPts val="3359"/>
              </a:lnSpc>
              <a:spcBef>
                <a:spcPct val="0"/>
              </a:spcBef>
              <a:spcAft>
                <a:spcPts val="600"/>
              </a:spcAft>
              <a:buFont typeface="Arimo Bold" panose="020B0604020202020204" charset="0"/>
              <a:buChar char="−"/>
            </a:pPr>
            <a:r>
              <a:rPr lang="it-IT" sz="2400" dirty="0">
                <a:solidFill>
                  <a:srgbClr val="204D68"/>
                </a:solidFill>
                <a:latin typeface="Arimo Bold" panose="020B0604020202020204" charset="0"/>
              </a:rPr>
              <a:t>Garantire che gli interventi per il bambino e per la sua famiglia/i caregiver possano essere avviati il prima possibile.</a:t>
            </a:r>
          </a:p>
        </p:txBody>
      </p:sp>
      <p:sp>
        <p:nvSpPr>
          <p:cNvPr id="9" name="TextBox 9"/>
          <p:cNvSpPr txBox="1"/>
          <p:nvPr/>
        </p:nvSpPr>
        <p:spPr>
          <a:xfrm>
            <a:off x="806414" y="507855"/>
            <a:ext cx="15425983" cy="804707"/>
          </a:xfrm>
          <a:prstGeom prst="rect">
            <a:avLst/>
          </a:prstGeom>
        </p:spPr>
        <p:txBody>
          <a:bodyPr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1: Principi chiave e attività trasversali</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28" y="1793619"/>
            <a:ext cx="452472" cy="454281"/>
          </a:xfrm>
          <a:prstGeom prst="rect">
            <a:avLst/>
          </a:prstGeom>
        </p:spPr>
      </p:pic>
      <p:pic>
        <p:nvPicPr>
          <p:cNvPr id="11" name="Picture 10">
            <a:extLst>
              <a:ext uri="{FF2B5EF4-FFF2-40B4-BE49-F238E27FC236}">
                <a16:creationId xmlns:a16="http://schemas.microsoft.com/office/drawing/2014/main" id="{1B9FBC0C-ACA3-B17F-9647-7B6D131776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28" y="4689219"/>
            <a:ext cx="452472" cy="454281"/>
          </a:xfrm>
          <a:prstGeom prst="rect">
            <a:avLst/>
          </a:prstGeom>
        </p:spPr>
      </p:pic>
      <p:pic>
        <p:nvPicPr>
          <p:cNvPr id="12" name="Picture 10">
            <a:extLst>
              <a:ext uri="{FF2B5EF4-FFF2-40B4-BE49-F238E27FC236}">
                <a16:creationId xmlns:a16="http://schemas.microsoft.com/office/drawing/2014/main" id="{9F25F5A9-D50F-6081-E043-3398378BDF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28" y="2781300"/>
            <a:ext cx="452472" cy="454281"/>
          </a:xfrm>
          <a:prstGeom prst="rect">
            <a:avLst/>
          </a:prstGeom>
        </p:spPr>
      </p:pic>
      <p:pic>
        <p:nvPicPr>
          <p:cNvPr id="13" name="Picture 10">
            <a:extLst>
              <a:ext uri="{FF2B5EF4-FFF2-40B4-BE49-F238E27FC236}">
                <a16:creationId xmlns:a16="http://schemas.microsoft.com/office/drawing/2014/main" id="{86EFB9CF-42DC-2EAA-E4F4-D05C03A28A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28" y="3774819"/>
            <a:ext cx="452472" cy="454281"/>
          </a:xfrm>
          <a:prstGeom prst="rect">
            <a:avLst/>
          </a:prstGeom>
        </p:spPr>
      </p:pic>
    </p:spTree>
    <p:extLst>
      <p:ext uri="{BB962C8B-B14F-4D97-AF65-F5344CB8AC3E}">
        <p14:creationId xmlns:p14="http://schemas.microsoft.com/office/powerpoint/2010/main" val="4284291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524000" y="2150077"/>
            <a:ext cx="16078200" cy="3332579"/>
          </a:xfrm>
          <a:prstGeom prst="rect">
            <a:avLst/>
          </a:prstGeom>
        </p:spPr>
        <p:txBody>
          <a:bodyPr wrap="square" lIns="0" tIns="0" rIns="0" bIns="0" rtlCol="0" anchor="t">
            <a:spAutoFit/>
          </a:bodyPr>
          <a:lstStyle/>
          <a:p>
            <a:pPr>
              <a:lnSpc>
                <a:spcPts val="3359"/>
              </a:lnSpc>
              <a:spcBef>
                <a:spcPct val="0"/>
              </a:spcBef>
              <a:spcAft>
                <a:spcPts val="1200"/>
              </a:spcAft>
            </a:pPr>
            <a:r>
              <a:rPr lang="it-IT" sz="2799" dirty="0">
                <a:solidFill>
                  <a:srgbClr val="204D68"/>
                </a:solidFill>
                <a:latin typeface="Arimo Bold" panose="020B0604020202020204" charset="0"/>
              </a:rPr>
              <a:t>Un accordo formale tra agenzie, che includa una chiara definizione dei rispettivi ruoli e responsabilità, è stato firmato da rappresentanti autorizzati e impegna i servizi alla collaborazione multidisciplinare e interdisciplinare nel servizio.</a:t>
            </a:r>
          </a:p>
          <a:p>
            <a:pPr>
              <a:lnSpc>
                <a:spcPts val="3359"/>
              </a:lnSpc>
              <a:spcBef>
                <a:spcPct val="0"/>
              </a:spcBef>
              <a:spcAft>
                <a:spcPts val="1200"/>
              </a:spcAft>
            </a:pPr>
            <a:endParaRPr lang="it-IT" sz="2799" dirty="0">
              <a:solidFill>
                <a:srgbClr val="204D68"/>
              </a:solidFill>
              <a:latin typeface="Arimo Bold" panose="020B0604020202020204" charset="0"/>
            </a:endParaRPr>
          </a:p>
          <a:p>
            <a:pPr>
              <a:lnSpc>
                <a:spcPts val="3359"/>
              </a:lnSpc>
              <a:spcBef>
                <a:spcPct val="0"/>
              </a:spcBef>
              <a:spcAft>
                <a:spcPts val="1200"/>
              </a:spcAft>
            </a:pPr>
            <a:r>
              <a:rPr lang="it-IT" sz="2799" dirty="0">
                <a:solidFill>
                  <a:srgbClr val="204D68"/>
                </a:solidFill>
                <a:latin typeface="Arimo Bold" panose="020B0604020202020204" charset="0"/>
              </a:rPr>
              <a:t>Il servizio è riconosciuto e regolamentato da un servizio sociale o di protezione dell'infanzia nazionale o locale, da un sistema di applicazione della legge/giudiziario o dal sistema sanitario nazionale attraverso una legge o un accordo formale.</a:t>
            </a:r>
          </a:p>
        </p:txBody>
      </p:sp>
      <p:sp>
        <p:nvSpPr>
          <p:cNvPr id="9" name="TextBox 9"/>
          <p:cNvSpPr txBox="1"/>
          <p:nvPr/>
        </p:nvSpPr>
        <p:spPr>
          <a:xfrm>
            <a:off x="806414" y="507855"/>
            <a:ext cx="15425983" cy="804707"/>
          </a:xfrm>
          <a:prstGeom prst="rect">
            <a:avLst/>
          </a:prstGeom>
        </p:spPr>
        <p:txBody>
          <a:bodyPr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2: Collaborazione multidisciplinare e interdisciplinare</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6414" y="2111379"/>
            <a:ext cx="452472" cy="454281"/>
          </a:xfrm>
          <a:prstGeom prst="rect">
            <a:avLst/>
          </a:prstGeom>
        </p:spPr>
      </p:pic>
      <p:pic>
        <p:nvPicPr>
          <p:cNvPr id="12" name="Picture 10">
            <a:extLst>
              <a:ext uri="{FF2B5EF4-FFF2-40B4-BE49-F238E27FC236}">
                <a16:creationId xmlns:a16="http://schemas.microsoft.com/office/drawing/2014/main" id="{9F25F5A9-D50F-6081-E043-3398378BDF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679" y="4129901"/>
            <a:ext cx="452472" cy="454281"/>
          </a:xfrm>
          <a:prstGeom prst="rect">
            <a:avLst/>
          </a:prstGeom>
        </p:spPr>
      </p:pic>
    </p:spTree>
    <p:extLst>
      <p:ext uri="{BB962C8B-B14F-4D97-AF65-F5344CB8AC3E}">
        <p14:creationId xmlns:p14="http://schemas.microsoft.com/office/powerpoint/2010/main" val="4247696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15242" y="-494275"/>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524000" y="1824653"/>
            <a:ext cx="16078200" cy="1870640"/>
          </a:xfrm>
          <a:prstGeom prst="rect">
            <a:avLst/>
          </a:prstGeom>
        </p:spPr>
        <p:txBody>
          <a:bodyPr wrap="square" lIns="0" tIns="0" rIns="0" bIns="0" rtlCol="0" anchor="t">
            <a:spAutoFit/>
          </a:bodyPr>
          <a:lstStyle/>
          <a:p>
            <a:pPr>
              <a:lnSpc>
                <a:spcPts val="3359"/>
              </a:lnSpc>
              <a:spcBef>
                <a:spcPct val="0"/>
              </a:spcBef>
              <a:spcAft>
                <a:spcPts val="1200"/>
              </a:spcAft>
            </a:pPr>
            <a:r>
              <a:rPr lang="it-IT" sz="2799" dirty="0">
                <a:solidFill>
                  <a:srgbClr val="204D68"/>
                </a:solidFill>
                <a:latin typeface="Arimo Bold" panose="020B0604020202020204" charset="0"/>
              </a:rPr>
              <a:t>Tutti i bambini vittime e/o testimoni di violenza, indipendentemente dalla forma di violenza, hanno uguale accesso al servizio e viene loro offerta una risposta multidisciplinare. </a:t>
            </a:r>
          </a:p>
          <a:p>
            <a:pPr>
              <a:lnSpc>
                <a:spcPts val="3359"/>
              </a:lnSpc>
              <a:spcBef>
                <a:spcPct val="0"/>
              </a:spcBef>
              <a:spcAft>
                <a:spcPts val="1200"/>
              </a:spcAft>
            </a:pPr>
            <a:r>
              <a:rPr lang="it-IT" sz="2799" dirty="0">
                <a:solidFill>
                  <a:srgbClr val="204D68"/>
                </a:solidFill>
                <a:latin typeface="Arimo Bold" panose="020B0604020202020204" charset="0"/>
              </a:rPr>
              <a:t>Uno sforzo particolare viene fatto per raggiungere tutti i bambini vittime e testimoni, indipendentemente dalla forma di violenza.</a:t>
            </a:r>
          </a:p>
        </p:txBody>
      </p:sp>
      <p:sp>
        <p:nvSpPr>
          <p:cNvPr id="9" name="TextBox 9"/>
          <p:cNvSpPr txBox="1"/>
          <p:nvPr/>
        </p:nvSpPr>
        <p:spPr>
          <a:xfrm>
            <a:off x="2330079" y="408936"/>
            <a:ext cx="12071386"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3: Gruppo target inclusivo</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928" y="1804816"/>
            <a:ext cx="452472" cy="454281"/>
          </a:xfrm>
          <a:prstGeom prst="rect">
            <a:avLst/>
          </a:prstGeom>
        </p:spPr>
      </p:pic>
      <p:pic>
        <p:nvPicPr>
          <p:cNvPr id="12" name="Picture 10">
            <a:extLst>
              <a:ext uri="{FF2B5EF4-FFF2-40B4-BE49-F238E27FC236}">
                <a16:creationId xmlns:a16="http://schemas.microsoft.com/office/drawing/2014/main" id="{9F25F5A9-D50F-6081-E043-3398378BDF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928" y="2857500"/>
            <a:ext cx="452472" cy="454281"/>
          </a:xfrm>
          <a:prstGeom prst="rect">
            <a:avLst/>
          </a:prstGeom>
        </p:spPr>
      </p:pic>
      <p:sp>
        <p:nvSpPr>
          <p:cNvPr id="13" name="TextBox 9">
            <a:extLst>
              <a:ext uri="{FF2B5EF4-FFF2-40B4-BE49-F238E27FC236}">
                <a16:creationId xmlns:a16="http://schemas.microsoft.com/office/drawing/2014/main" id="{998CFA9D-772A-22C8-78EE-19D849E8E983}"/>
              </a:ext>
            </a:extLst>
          </p:cNvPr>
          <p:cNvSpPr txBox="1"/>
          <p:nvPr/>
        </p:nvSpPr>
        <p:spPr>
          <a:xfrm>
            <a:off x="949036" y="4146104"/>
            <a:ext cx="14815697"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4: Ambiente favorevole ai bambini</a:t>
            </a:r>
          </a:p>
        </p:txBody>
      </p:sp>
      <p:sp>
        <p:nvSpPr>
          <p:cNvPr id="14" name="CasellaDiTesto 13">
            <a:extLst>
              <a:ext uri="{FF2B5EF4-FFF2-40B4-BE49-F238E27FC236}">
                <a16:creationId xmlns:a16="http://schemas.microsoft.com/office/drawing/2014/main" id="{459DB977-FB7B-382E-3F36-0FECBA55B3CB}"/>
              </a:ext>
            </a:extLst>
          </p:cNvPr>
          <p:cNvSpPr txBox="1"/>
          <p:nvPr/>
        </p:nvSpPr>
        <p:spPr>
          <a:xfrm>
            <a:off x="1524000" y="5078903"/>
            <a:ext cx="15752091" cy="2988895"/>
          </a:xfrm>
          <a:prstGeom prst="rect">
            <a:avLst/>
          </a:prstGeom>
          <a:noFill/>
        </p:spPr>
        <p:txBody>
          <a:bodyPr wrap="square">
            <a:spAutoFit/>
          </a:bodyPr>
          <a:lstStyle/>
          <a:p>
            <a:pPr lvl="0">
              <a:lnSpc>
                <a:spcPts val="3359"/>
              </a:lnSpc>
              <a:spcBef>
                <a:spcPct val="0"/>
              </a:spcBef>
              <a:spcAft>
                <a:spcPts val="1200"/>
              </a:spcAft>
              <a:buSzPts val="1000"/>
              <a:tabLst>
                <a:tab pos="457200" algn="l"/>
              </a:tabLst>
            </a:pPr>
            <a:r>
              <a:rPr lang="it-IT" sz="2799" dirty="0">
                <a:solidFill>
                  <a:srgbClr val="204D68"/>
                </a:solidFill>
                <a:latin typeface="Arimo Bold" panose="020B0604020202020204" charset="0"/>
              </a:rPr>
              <a:t>La sede è allestita garantendo standard di sicurezza, adeguata all’accoglienza di bambini in base all’età: arredamento della sala d'attesa e della sala colloqui, materiali (ad esempio giocattoli, letture e attività); stanze insonorizzate che garantiscono la privacy.</a:t>
            </a:r>
          </a:p>
          <a:p>
            <a:pPr lvl="0">
              <a:lnSpc>
                <a:spcPts val="3359"/>
              </a:lnSpc>
              <a:spcBef>
                <a:spcPct val="0"/>
              </a:spcBef>
              <a:spcAft>
                <a:spcPts val="1200"/>
              </a:spcAft>
              <a:buSzPts val="1000"/>
              <a:tabLst>
                <a:tab pos="457200" algn="l"/>
              </a:tabLst>
            </a:pPr>
            <a:r>
              <a:rPr lang="it-IT" sz="2799" dirty="0">
                <a:solidFill>
                  <a:srgbClr val="204D68"/>
                </a:solidFill>
                <a:latin typeface="Arimo Bold" panose="020B0604020202020204" charset="0"/>
              </a:rPr>
              <a:t>Il contatto tra la vittima e il presunto colpevole viene sempre evitato.</a:t>
            </a:r>
          </a:p>
          <a:p>
            <a:pPr lvl="0">
              <a:lnSpc>
                <a:spcPts val="3359"/>
              </a:lnSpc>
              <a:spcBef>
                <a:spcPct val="0"/>
              </a:spcBef>
              <a:spcAft>
                <a:spcPts val="1200"/>
              </a:spcAft>
              <a:buSzPts val="1000"/>
              <a:tabLst>
                <a:tab pos="457200" algn="l"/>
              </a:tabLst>
            </a:pPr>
            <a:r>
              <a:rPr lang="it-IT" sz="2799" dirty="0">
                <a:solidFill>
                  <a:srgbClr val="204D68"/>
                </a:solidFill>
                <a:latin typeface="Arimo Bold" panose="020B0604020202020204" charset="0"/>
              </a:rPr>
              <a:t>I servizi sono (fisicamente) accessibili a tutti i bambini indipendentemente dal luogo di residenza (compresi i bambini con disabilità e/o esigenze speciali).</a:t>
            </a:r>
          </a:p>
        </p:txBody>
      </p:sp>
      <p:pic>
        <p:nvPicPr>
          <p:cNvPr id="15" name="Picture 10">
            <a:extLst>
              <a:ext uri="{FF2B5EF4-FFF2-40B4-BE49-F238E27FC236}">
                <a16:creationId xmlns:a16="http://schemas.microsoft.com/office/drawing/2014/main" id="{8FAEA5E9-6AA0-BC16-C495-2A2E1DDA4F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5146419"/>
            <a:ext cx="452472" cy="454281"/>
          </a:xfrm>
          <a:prstGeom prst="rect">
            <a:avLst/>
          </a:prstGeom>
        </p:spPr>
      </p:pic>
      <p:pic>
        <p:nvPicPr>
          <p:cNvPr id="16" name="Picture 10">
            <a:extLst>
              <a:ext uri="{FF2B5EF4-FFF2-40B4-BE49-F238E27FC236}">
                <a16:creationId xmlns:a16="http://schemas.microsoft.com/office/drawing/2014/main" id="{12CC97D8-C6C4-18C4-341B-61A5C899AA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6514747"/>
            <a:ext cx="452472" cy="454281"/>
          </a:xfrm>
          <a:prstGeom prst="rect">
            <a:avLst/>
          </a:prstGeom>
        </p:spPr>
      </p:pic>
      <p:pic>
        <p:nvPicPr>
          <p:cNvPr id="17" name="Picture 10">
            <a:extLst>
              <a:ext uri="{FF2B5EF4-FFF2-40B4-BE49-F238E27FC236}">
                <a16:creationId xmlns:a16="http://schemas.microsoft.com/office/drawing/2014/main" id="{86A90847-48F7-0C39-7C3E-47DF20E179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7192699"/>
            <a:ext cx="452472" cy="454281"/>
          </a:xfrm>
          <a:prstGeom prst="rect">
            <a:avLst/>
          </a:prstGeom>
        </p:spPr>
      </p:pic>
    </p:spTree>
    <p:extLst>
      <p:ext uri="{BB962C8B-B14F-4D97-AF65-F5344CB8AC3E}">
        <p14:creationId xmlns:p14="http://schemas.microsoft.com/office/powerpoint/2010/main" val="374040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0400" y="8009558"/>
            <a:ext cx="3458620" cy="2094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3783" y="6672804"/>
            <a:ext cx="3643537" cy="5170992"/>
          </a:xfrm>
          <a:prstGeom prst="rect">
            <a:avLst/>
          </a:prstGeom>
        </p:spPr>
      </p:pic>
      <p:grpSp>
        <p:nvGrpSpPr>
          <p:cNvPr id="4" name="Group 4"/>
          <p:cNvGrpSpPr/>
          <p:nvPr/>
        </p:nvGrpSpPr>
        <p:grpSpPr>
          <a:xfrm rot="-8100000">
            <a:off x="-2088488" y="7103307"/>
            <a:ext cx="9171852" cy="2270618"/>
            <a:chOff x="0" y="0"/>
            <a:chExt cx="33252581" cy="8232133"/>
          </a:xfrm>
        </p:grpSpPr>
        <p:sp>
          <p:nvSpPr>
            <p:cNvPr id="5" name="Freeform 5"/>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6" name="TextBox 6"/>
          <p:cNvSpPr txBox="1"/>
          <p:nvPr/>
        </p:nvSpPr>
        <p:spPr>
          <a:xfrm>
            <a:off x="737985" y="2251627"/>
            <a:ext cx="16339816" cy="7925246"/>
          </a:xfrm>
          <a:prstGeom prst="rect">
            <a:avLst/>
          </a:prstGeom>
        </p:spPr>
        <p:txBody>
          <a:bodyPr lIns="0" tIns="0" rIns="0" bIns="0" rtlCol="0" anchor="t">
            <a:spAutoFit/>
          </a:bodyPr>
          <a:lstStyle/>
          <a:p>
            <a:pPr algn="ctr">
              <a:lnSpc>
                <a:spcPts val="4839"/>
              </a:lnSpc>
            </a:pPr>
            <a:r>
              <a:rPr lang="it-IT" sz="3200" dirty="0">
                <a:solidFill>
                  <a:srgbClr val="FFFFFF"/>
                </a:solidFill>
                <a:latin typeface="Arimo Bold" panose="020B0604020202020204" charset="0"/>
              </a:rPr>
              <a:t>Oggi passeremo dal parlare di cosa sia il trauma e di come riconoscerlo nei bambini all’analizzare cosa noi - come professionisti - possiamo fare per lavorare meglio con i bambini con cui entriamo in contatto e per assicurarci che le nostre azioni non causino ulteriori danni. </a:t>
            </a:r>
          </a:p>
          <a:p>
            <a:pPr algn="ctr">
              <a:lnSpc>
                <a:spcPts val="4839"/>
              </a:lnSpc>
            </a:pPr>
            <a:endParaRPr lang="it-IT" sz="3200" dirty="0">
              <a:solidFill>
                <a:srgbClr val="FFFFFF"/>
              </a:solidFill>
              <a:latin typeface="Arimo Bold" panose="020B0604020202020204" charset="0"/>
              <a:ea typeface="Arimo Bold" panose="020B0604020202020204" charset="0"/>
              <a:cs typeface="Arimo Bold" panose="020B0604020202020204" charset="0"/>
            </a:endParaRPr>
          </a:p>
          <a:p>
            <a:pPr algn="ctr">
              <a:lnSpc>
                <a:spcPts val="4839"/>
              </a:lnSpc>
            </a:pPr>
            <a:r>
              <a:rPr lang="it-IT" sz="3200" dirty="0">
                <a:solidFill>
                  <a:srgbClr val="FC3D5F"/>
                </a:solidFill>
                <a:latin typeface="Arimo Bold" panose="020B0604020202020204" charset="0"/>
              </a:rPr>
              <a:t>Ci concentreremo su 4 questioni chiave:</a:t>
            </a:r>
          </a:p>
          <a:p>
            <a:pPr algn="ctr">
              <a:lnSpc>
                <a:spcPts val="4839"/>
              </a:lnSpc>
            </a:pPr>
            <a:r>
              <a:rPr lang="it-IT" sz="3200" dirty="0">
                <a:solidFill>
                  <a:srgbClr val="30526A"/>
                </a:solidFill>
                <a:latin typeface="Arimo Bold" panose="020B0604020202020204" charset="0"/>
              </a:rPr>
              <a:t>1. Trauma informed care, analisi del suo sviluppo, cosa significa e come si può implementare.</a:t>
            </a:r>
          </a:p>
          <a:p>
            <a:pPr algn="ctr">
              <a:lnSpc>
                <a:spcPts val="4839"/>
              </a:lnSpc>
            </a:pPr>
            <a:r>
              <a:rPr lang="it-IT" sz="3200" dirty="0">
                <a:solidFill>
                  <a:srgbClr val="30526A"/>
                </a:solidFill>
                <a:latin typeface="Arimo Bold" panose="020B0604020202020204" charset="0"/>
              </a:rPr>
              <a:t>2. Diritti fondamentali dei bambini e Child friendly Justice (Giustizia a misura di bambino).</a:t>
            </a:r>
          </a:p>
          <a:p>
            <a:pPr algn="ctr">
              <a:lnSpc>
                <a:spcPts val="4839"/>
              </a:lnSpc>
            </a:pPr>
            <a:r>
              <a:rPr lang="it-IT" sz="3200" dirty="0">
                <a:solidFill>
                  <a:srgbClr val="30526A"/>
                </a:solidFill>
                <a:latin typeface="Arimo Bold" panose="020B0604020202020204" charset="0"/>
              </a:rPr>
              <a:t>3. Cooperazione tra più agenzie e integrazione dei servizi.</a:t>
            </a:r>
          </a:p>
          <a:p>
            <a:pPr algn="ctr">
              <a:lnSpc>
                <a:spcPts val="4839"/>
              </a:lnSpc>
            </a:pPr>
            <a:r>
              <a:rPr lang="it-IT" sz="3200" dirty="0">
                <a:solidFill>
                  <a:srgbClr val="30526A"/>
                </a:solidFill>
                <a:latin typeface="Arimo Bold" panose="020B0604020202020204" charset="0"/>
              </a:rPr>
              <a:t>4. Competenze chiave per i professionisti.</a:t>
            </a:r>
          </a:p>
          <a:p>
            <a:pPr algn="ctr">
              <a:lnSpc>
                <a:spcPts val="4238"/>
              </a:lnSpc>
            </a:pPr>
            <a:endParaRPr lang="it-IT" sz="3532" dirty="0">
              <a:solidFill>
                <a:srgbClr val="30526A"/>
              </a:solidFill>
              <a:latin typeface="Barlow Bold"/>
            </a:endParaRPr>
          </a:p>
        </p:txBody>
      </p:sp>
      <p:grpSp>
        <p:nvGrpSpPr>
          <p:cNvPr id="7" name="Group 7"/>
          <p:cNvGrpSpPr/>
          <p:nvPr/>
        </p:nvGrpSpPr>
        <p:grpSpPr>
          <a:xfrm>
            <a:off x="4327228" y="340684"/>
            <a:ext cx="10128148" cy="1749381"/>
            <a:chOff x="0" y="0"/>
            <a:chExt cx="2534938" cy="406400"/>
          </a:xfrm>
        </p:grpSpPr>
        <p:sp>
          <p:nvSpPr>
            <p:cNvPr id="8" name="Freeform 8"/>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9" name="TextBox 9"/>
          <p:cNvSpPr txBox="1"/>
          <p:nvPr/>
        </p:nvSpPr>
        <p:spPr>
          <a:xfrm>
            <a:off x="2550207" y="757946"/>
            <a:ext cx="13682190" cy="936154"/>
          </a:xfrm>
          <a:prstGeom prst="rect">
            <a:avLst/>
          </a:prstGeom>
        </p:spPr>
        <p:txBody>
          <a:bodyPr lIns="0" tIns="0" rIns="0" bIns="0" rtlCol="0" anchor="t">
            <a:spAutoFit/>
          </a:bodyPr>
          <a:lstStyle/>
          <a:p>
            <a:pPr algn="ctr">
              <a:lnSpc>
                <a:spcPts val="7274"/>
              </a:lnSpc>
              <a:spcBef>
                <a:spcPct val="0"/>
              </a:spcBef>
            </a:pPr>
            <a:r>
              <a:rPr lang="it-IT" sz="6600" dirty="0">
                <a:solidFill>
                  <a:srgbClr val="2D5974"/>
                </a:solidFill>
                <a:latin typeface="Barlow Bold Bold" panose="020B0604020202020204" charset="0"/>
              </a:rPr>
              <a:t>INTRODUZIONE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15242" y="-494275"/>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569641" y="1759768"/>
            <a:ext cx="15468600" cy="5461367"/>
          </a:xfrm>
          <a:prstGeom prst="rect">
            <a:avLst/>
          </a:prstGeom>
        </p:spPr>
        <p:txBody>
          <a:bodyPr wrap="square" lIns="0" tIns="0" rIns="0" bIns="0" rtlCol="0" anchor="t">
            <a:spAutoFit/>
          </a:bodyPr>
          <a:lstStyle/>
          <a:p>
            <a:pPr>
              <a:lnSpc>
                <a:spcPts val="3359"/>
              </a:lnSpc>
              <a:spcBef>
                <a:spcPct val="0"/>
              </a:spcBef>
              <a:spcAft>
                <a:spcPts val="1800"/>
              </a:spcAft>
            </a:pPr>
            <a:r>
              <a:rPr lang="it-IT" sz="2799" dirty="0">
                <a:solidFill>
                  <a:srgbClr val="204D68"/>
                </a:solidFill>
                <a:latin typeface="Arimo Bold" panose="020B0604020202020204" charset="0"/>
              </a:rPr>
              <a:t>L'équipe interprofessionale e le rispettive agenzie condividono le informazioni rilevanti sul caso durante l'indagine penale e il procedimento giudiziario, nell'interesse del bambino.</a:t>
            </a:r>
          </a:p>
          <a:p>
            <a:pPr>
              <a:lnSpc>
                <a:spcPts val="3359"/>
              </a:lnSpc>
              <a:spcBef>
                <a:spcPct val="0"/>
              </a:spcBef>
              <a:spcAft>
                <a:spcPts val="1800"/>
              </a:spcAft>
            </a:pPr>
            <a:r>
              <a:rPr lang="it-IT" sz="2799" dirty="0">
                <a:solidFill>
                  <a:srgbClr val="204D68"/>
                </a:solidFill>
                <a:latin typeface="Arimo Bold" panose="020B0604020202020204" charset="0"/>
              </a:rPr>
              <a:t>Un professionista designato dell'équipe monitora e coordina la risposta multidisciplinare, comprese le valutazioni muti-agenzia dei casi, le quali costituiscono la base per la definizione di piani individuali per ciascun bambino.</a:t>
            </a:r>
          </a:p>
          <a:p>
            <a:pPr>
              <a:lnSpc>
                <a:spcPts val="3359"/>
              </a:lnSpc>
              <a:spcBef>
                <a:spcPct val="0"/>
              </a:spcBef>
              <a:spcAft>
                <a:spcPts val="1800"/>
              </a:spcAft>
            </a:pPr>
            <a:r>
              <a:rPr lang="it-IT" sz="2799" dirty="0">
                <a:solidFill>
                  <a:srgbClr val="204D68"/>
                </a:solidFill>
                <a:latin typeface="Arimo Bold" panose="020B0604020202020204" charset="0"/>
              </a:rPr>
              <a:t>Il servizio garantisce ai componenti del team inter-agenzia l’aggiornamento continuo della documentazione sul caso e l'accesso alle informazioni rilevanti sul suo andamento fino alla sua chiusura dello stesso.</a:t>
            </a:r>
          </a:p>
          <a:p>
            <a:pPr>
              <a:lnSpc>
                <a:spcPts val="3359"/>
              </a:lnSpc>
              <a:spcBef>
                <a:spcPct val="0"/>
              </a:spcBef>
              <a:spcAft>
                <a:spcPts val="1800"/>
              </a:spcAft>
            </a:pPr>
            <a:r>
              <a:rPr lang="it-IT" sz="2799" dirty="0">
                <a:solidFill>
                  <a:srgbClr val="204D68"/>
                </a:solidFill>
                <a:latin typeface="Arimo Bold" panose="020B0604020202020204" charset="0"/>
              </a:rPr>
              <a:t>La privacy del bambino è garantita. Esiste un piano chiaro di gestione delle informazioni riservate sui casi, di archiviazione di tali informazioni e relativamente ai soggetti che vi hanno accesso.</a:t>
            </a:r>
          </a:p>
        </p:txBody>
      </p:sp>
      <p:sp>
        <p:nvSpPr>
          <p:cNvPr id="9" name="TextBox 9"/>
          <p:cNvSpPr txBox="1"/>
          <p:nvPr/>
        </p:nvSpPr>
        <p:spPr>
          <a:xfrm>
            <a:off x="2330079" y="408936"/>
            <a:ext cx="12071386"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5: Gestione dei casi inter-agenzia</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928" y="1804816"/>
            <a:ext cx="452472" cy="454281"/>
          </a:xfrm>
          <a:prstGeom prst="rect">
            <a:avLst/>
          </a:prstGeom>
        </p:spPr>
      </p:pic>
      <p:pic>
        <p:nvPicPr>
          <p:cNvPr id="12" name="Picture 10">
            <a:extLst>
              <a:ext uri="{FF2B5EF4-FFF2-40B4-BE49-F238E27FC236}">
                <a16:creationId xmlns:a16="http://schemas.microsoft.com/office/drawing/2014/main" id="{9F25F5A9-D50F-6081-E043-3398378BDF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6414" y="2927222"/>
            <a:ext cx="452472" cy="454281"/>
          </a:xfrm>
          <a:prstGeom prst="rect">
            <a:avLst/>
          </a:prstGeom>
        </p:spPr>
      </p:pic>
      <p:pic>
        <p:nvPicPr>
          <p:cNvPr id="15" name="Picture 10">
            <a:extLst>
              <a:ext uri="{FF2B5EF4-FFF2-40B4-BE49-F238E27FC236}">
                <a16:creationId xmlns:a16="http://schemas.microsoft.com/office/drawing/2014/main" id="{8FAEA5E9-6AA0-BC16-C495-2A2E1DDA4F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3097" y="4373558"/>
            <a:ext cx="452472" cy="454281"/>
          </a:xfrm>
          <a:prstGeom prst="rect">
            <a:avLst/>
          </a:prstGeom>
        </p:spPr>
      </p:pic>
      <p:pic>
        <p:nvPicPr>
          <p:cNvPr id="16" name="Picture 10">
            <a:extLst>
              <a:ext uri="{FF2B5EF4-FFF2-40B4-BE49-F238E27FC236}">
                <a16:creationId xmlns:a16="http://schemas.microsoft.com/office/drawing/2014/main" id="{12CC97D8-C6C4-18C4-341B-61A5C899AA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5865620"/>
            <a:ext cx="452472" cy="454281"/>
          </a:xfrm>
          <a:prstGeom prst="rect">
            <a:avLst/>
          </a:prstGeom>
        </p:spPr>
      </p:pic>
    </p:spTree>
    <p:extLst>
      <p:ext uri="{BB962C8B-B14F-4D97-AF65-F5344CB8AC3E}">
        <p14:creationId xmlns:p14="http://schemas.microsoft.com/office/powerpoint/2010/main" val="2553344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22170" y="-559924"/>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199683" y="1890568"/>
            <a:ext cx="16230601" cy="2460545"/>
          </a:xfrm>
          <a:prstGeom prst="rect">
            <a:avLst/>
          </a:prstGeom>
        </p:spPr>
        <p:txBody>
          <a:bodyPr wrap="square" lIns="0" tIns="0" rIns="0" bIns="0" rtlCol="0" anchor="t">
            <a:spAutoFit/>
          </a:bodyPr>
          <a:lstStyle/>
          <a:p>
            <a:pPr>
              <a:lnSpc>
                <a:spcPts val="3359"/>
              </a:lnSpc>
              <a:spcBef>
                <a:spcPct val="0"/>
              </a:spcBef>
              <a:spcAft>
                <a:spcPts val="1200"/>
              </a:spcAft>
            </a:pPr>
            <a:r>
              <a:rPr lang="it-IT" sz="2799" dirty="0">
                <a:solidFill>
                  <a:srgbClr val="204D68"/>
                </a:solidFill>
                <a:latin typeface="Arimo Bold" panose="020B0604020202020204" charset="0"/>
              </a:rPr>
              <a:t>Per garantire la qualità delle evidenze raccolte e ridurre al minimo l'influenza dell'intervistatore:</a:t>
            </a:r>
          </a:p>
          <a:p>
            <a:pPr marL="457200" indent="-457200">
              <a:lnSpc>
                <a:spcPts val="3359"/>
              </a:lnSpc>
              <a:spcBef>
                <a:spcPct val="0"/>
              </a:spcBef>
              <a:spcAft>
                <a:spcPts val="600"/>
              </a:spcAft>
              <a:buFont typeface="Arimo Bold" panose="020B0604020202020204" charset="0"/>
              <a:buChar char="−"/>
            </a:pPr>
            <a:r>
              <a:rPr lang="it-IT" sz="2799" dirty="0">
                <a:solidFill>
                  <a:srgbClr val="204D68"/>
                </a:solidFill>
                <a:latin typeface="Arimo Bold" panose="020B0604020202020204" charset="0"/>
              </a:rPr>
              <a:t>I colloqui forensi sono condotti da personale specializzato.</a:t>
            </a:r>
          </a:p>
          <a:p>
            <a:pPr marL="457200" indent="-457200">
              <a:lnSpc>
                <a:spcPts val="3359"/>
              </a:lnSpc>
              <a:spcBef>
                <a:spcPct val="0"/>
              </a:spcBef>
              <a:spcAft>
                <a:spcPts val="600"/>
              </a:spcAft>
              <a:buFont typeface="Arimo Bold" panose="020B0604020202020204" charset="0"/>
              <a:buChar char="−"/>
            </a:pPr>
            <a:r>
              <a:rPr lang="it-IT" sz="2799" dirty="0">
                <a:solidFill>
                  <a:srgbClr val="204D68"/>
                </a:solidFill>
                <a:latin typeface="Arimo Bold" panose="020B0604020202020204" charset="0"/>
              </a:rPr>
              <a:t>I colloqui forensi sono condotti in base a pratiche e protocolli basati sull'evidenza.</a:t>
            </a:r>
          </a:p>
          <a:p>
            <a:pPr marL="457200" indent="-457200">
              <a:lnSpc>
                <a:spcPts val="3359"/>
              </a:lnSpc>
              <a:spcBef>
                <a:spcPct val="0"/>
              </a:spcBef>
              <a:spcAft>
                <a:spcPts val="600"/>
              </a:spcAft>
              <a:buFont typeface="Arimo Bold" panose="020B0604020202020204" charset="0"/>
              <a:buChar char="−"/>
            </a:pPr>
            <a:r>
              <a:rPr lang="it-IT" sz="2799" dirty="0">
                <a:solidFill>
                  <a:srgbClr val="204D68"/>
                </a:solidFill>
                <a:latin typeface="Arimo Bold" panose="020B0604020202020204" charset="0"/>
              </a:rPr>
              <a:t>L'intervista forense è adattata sulla base delle caratteristiche specifiche del bambino (ad esempio: età,  grado di sviluppo, background culturale, esigenze particolari)</a:t>
            </a:r>
          </a:p>
        </p:txBody>
      </p:sp>
      <p:sp>
        <p:nvSpPr>
          <p:cNvPr id="9" name="TextBox 9"/>
          <p:cNvSpPr txBox="1"/>
          <p:nvPr/>
        </p:nvSpPr>
        <p:spPr>
          <a:xfrm>
            <a:off x="2330079" y="408936"/>
            <a:ext cx="12071386"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6: Colloquio forense</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1804816"/>
            <a:ext cx="452472" cy="454281"/>
          </a:xfrm>
          <a:prstGeom prst="rect">
            <a:avLst/>
          </a:prstGeom>
        </p:spPr>
      </p:pic>
      <p:pic>
        <p:nvPicPr>
          <p:cNvPr id="15" name="Picture 10">
            <a:extLst>
              <a:ext uri="{FF2B5EF4-FFF2-40B4-BE49-F238E27FC236}">
                <a16:creationId xmlns:a16="http://schemas.microsoft.com/office/drawing/2014/main" id="{8FAEA5E9-6AA0-BC16-C495-2A2E1DDA4F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0999" y="5879202"/>
            <a:ext cx="452472" cy="454281"/>
          </a:xfrm>
          <a:prstGeom prst="rect">
            <a:avLst/>
          </a:prstGeom>
        </p:spPr>
      </p:pic>
      <p:pic>
        <p:nvPicPr>
          <p:cNvPr id="16" name="Picture 10">
            <a:extLst>
              <a:ext uri="{FF2B5EF4-FFF2-40B4-BE49-F238E27FC236}">
                <a16:creationId xmlns:a16="http://schemas.microsoft.com/office/drawing/2014/main" id="{12CC97D8-C6C4-18C4-341B-61A5C899AA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1168" y="7246360"/>
            <a:ext cx="452472" cy="454281"/>
          </a:xfrm>
          <a:prstGeom prst="rect">
            <a:avLst/>
          </a:prstGeom>
        </p:spPr>
      </p:pic>
      <p:sp>
        <p:nvSpPr>
          <p:cNvPr id="14" name="TextBox 9">
            <a:extLst>
              <a:ext uri="{FF2B5EF4-FFF2-40B4-BE49-F238E27FC236}">
                <a16:creationId xmlns:a16="http://schemas.microsoft.com/office/drawing/2014/main" id="{4FC2D8AF-A7B5-F767-3AC1-42E47B662440}"/>
              </a:ext>
            </a:extLst>
          </p:cNvPr>
          <p:cNvSpPr txBox="1"/>
          <p:nvPr/>
        </p:nvSpPr>
        <p:spPr>
          <a:xfrm>
            <a:off x="2337006" y="4675499"/>
            <a:ext cx="12071386"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7: La visita medica</a:t>
            </a:r>
          </a:p>
        </p:txBody>
      </p:sp>
      <p:sp>
        <p:nvSpPr>
          <p:cNvPr id="18" name="CasellaDiTesto 17">
            <a:extLst>
              <a:ext uri="{FF2B5EF4-FFF2-40B4-BE49-F238E27FC236}">
                <a16:creationId xmlns:a16="http://schemas.microsoft.com/office/drawing/2014/main" id="{625E2820-E872-FA6F-7917-9A3D8C2F1535}"/>
              </a:ext>
            </a:extLst>
          </p:cNvPr>
          <p:cNvSpPr txBox="1"/>
          <p:nvPr/>
        </p:nvSpPr>
        <p:spPr>
          <a:xfrm>
            <a:off x="1358681" y="5802427"/>
            <a:ext cx="16874836" cy="2830775"/>
          </a:xfrm>
          <a:prstGeom prst="rect">
            <a:avLst/>
          </a:prstGeom>
          <a:noFill/>
        </p:spPr>
        <p:txBody>
          <a:bodyPr wrap="square">
            <a:spAutoFit/>
          </a:bodyPr>
          <a:lstStyle/>
          <a:p>
            <a:pPr>
              <a:spcAft>
                <a:spcPts val="1200"/>
              </a:spcAft>
            </a:pPr>
            <a:r>
              <a:rPr lang="it-IT" sz="2799" dirty="0">
                <a:solidFill>
                  <a:srgbClr val="204D68"/>
                </a:solidFill>
                <a:latin typeface="Arimo Bold" panose="020B0604020202020204" charset="0"/>
              </a:rPr>
              <a:t>Le</a:t>
            </a:r>
            <a:r>
              <a:rPr lang="it-IT" dirty="0"/>
              <a:t> </a:t>
            </a:r>
            <a:r>
              <a:rPr lang="it-IT" sz="2799" dirty="0">
                <a:solidFill>
                  <a:srgbClr val="204D68"/>
                </a:solidFill>
                <a:latin typeface="Arimo Bold" panose="020B0604020202020204" charset="0"/>
              </a:rPr>
              <a:t>visite e le cure mediche vengono effettuate di routine nei locali del servizio (salvo in casi con carattere di urgenza e particolare complessità che richiedano interventi o attrezzature speciali in un ambiente ospedaliero, in regime ambulatoriale o di ricovero).</a:t>
            </a:r>
          </a:p>
          <a:p>
            <a:pPr>
              <a:spcAft>
                <a:spcPts val="1200"/>
              </a:spcAft>
            </a:pPr>
            <a:r>
              <a:rPr lang="it-IT" sz="2799" dirty="0">
                <a:solidFill>
                  <a:srgbClr val="204D68"/>
                </a:solidFill>
                <a:latin typeface="Arimo Bold" panose="020B0604020202020204" charset="0"/>
              </a:rPr>
              <a:t>Le valutazioni mediche vengono effettuate, per quanto possibile, nello stesso giorno del colloquio forense. L'esame medico è effettuato da personale specializzato che è stato formato  a riconoscere gli indicatori di abuso fisico, sessuale ed emotivo, nonché dell’incuria.</a:t>
            </a:r>
          </a:p>
        </p:txBody>
      </p:sp>
    </p:spTree>
    <p:extLst>
      <p:ext uri="{BB962C8B-B14F-4D97-AF65-F5344CB8AC3E}">
        <p14:creationId xmlns:p14="http://schemas.microsoft.com/office/powerpoint/2010/main" val="3947493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49878" y="-494275"/>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524000" y="1638300"/>
            <a:ext cx="15697200" cy="2896562"/>
          </a:xfrm>
          <a:prstGeom prst="rect">
            <a:avLst/>
          </a:prstGeom>
        </p:spPr>
        <p:txBody>
          <a:bodyPr wrap="square" lIns="0" tIns="0" rIns="0" bIns="0" rtlCol="0" anchor="t">
            <a:spAutoFit/>
          </a:bodyPr>
          <a:lstStyle/>
          <a:p>
            <a:pPr>
              <a:lnSpc>
                <a:spcPts val="3359"/>
              </a:lnSpc>
              <a:spcBef>
                <a:spcPct val="0"/>
              </a:spcBef>
              <a:spcAft>
                <a:spcPts val="1200"/>
              </a:spcAft>
            </a:pPr>
            <a:r>
              <a:rPr lang="it-IT" sz="2799" dirty="0">
                <a:solidFill>
                  <a:srgbClr val="204D68"/>
                </a:solidFill>
                <a:latin typeface="Arimo Bold" panose="020B0604020202020204" charset="0"/>
              </a:rPr>
              <a:t>I servizi di sostegno psicologico e trattamentali sono forniti da professionisti con formazione e competenze specialistiche.</a:t>
            </a:r>
          </a:p>
          <a:p>
            <a:pPr>
              <a:lnSpc>
                <a:spcPts val="3359"/>
              </a:lnSpc>
              <a:spcBef>
                <a:spcPct val="0"/>
              </a:spcBef>
              <a:spcAft>
                <a:spcPts val="1200"/>
              </a:spcAft>
            </a:pPr>
            <a:r>
              <a:rPr lang="it-IT" sz="2799" dirty="0">
                <a:solidFill>
                  <a:srgbClr val="204D68"/>
                </a:solidFill>
                <a:latin typeface="Arimo Bold" panose="020B0604020202020204" charset="0"/>
              </a:rPr>
              <a:t>I servizi di valutazione e trattamento sono disponibili di routine per i minorenni vittime e i testimoni che si rivolgono al servizio.</a:t>
            </a:r>
          </a:p>
          <a:p>
            <a:pPr>
              <a:lnSpc>
                <a:spcPts val="3359"/>
              </a:lnSpc>
              <a:spcBef>
                <a:spcPct val="0"/>
              </a:spcBef>
              <a:spcAft>
                <a:spcPts val="1200"/>
              </a:spcAft>
            </a:pPr>
            <a:r>
              <a:rPr lang="it-IT" sz="2799" dirty="0">
                <a:solidFill>
                  <a:srgbClr val="204D68"/>
                </a:solidFill>
                <a:latin typeface="Arimo Bold" panose="020B0604020202020204" charset="0"/>
              </a:rPr>
              <a:t>Gli interventi rivolti tanto al bambino quanto alla sua famiglia, e ad altri caregiver o personale di sostegno iniziano il prima possibile.</a:t>
            </a:r>
          </a:p>
        </p:txBody>
      </p:sp>
      <p:sp>
        <p:nvSpPr>
          <p:cNvPr id="9" name="TextBox 9"/>
          <p:cNvSpPr txBox="1"/>
          <p:nvPr/>
        </p:nvSpPr>
        <p:spPr>
          <a:xfrm>
            <a:off x="2330079" y="408936"/>
            <a:ext cx="12071386"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8: Servizi terapeutici</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928" y="1638300"/>
            <a:ext cx="452472" cy="454281"/>
          </a:xfrm>
          <a:prstGeom prst="rect">
            <a:avLst/>
          </a:prstGeom>
        </p:spPr>
      </p:pic>
      <p:pic>
        <p:nvPicPr>
          <p:cNvPr id="12" name="Picture 10">
            <a:extLst>
              <a:ext uri="{FF2B5EF4-FFF2-40B4-BE49-F238E27FC236}">
                <a16:creationId xmlns:a16="http://schemas.microsoft.com/office/drawing/2014/main" id="{9F25F5A9-D50F-6081-E043-3398378BDF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7974" y="2705100"/>
            <a:ext cx="452472" cy="454281"/>
          </a:xfrm>
          <a:prstGeom prst="rect">
            <a:avLst/>
          </a:prstGeom>
        </p:spPr>
      </p:pic>
      <p:pic>
        <p:nvPicPr>
          <p:cNvPr id="15" name="Picture 10">
            <a:extLst>
              <a:ext uri="{FF2B5EF4-FFF2-40B4-BE49-F238E27FC236}">
                <a16:creationId xmlns:a16="http://schemas.microsoft.com/office/drawing/2014/main" id="{8FAEA5E9-6AA0-BC16-C495-2A2E1DDA4F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200" y="5829300"/>
            <a:ext cx="452472" cy="454281"/>
          </a:xfrm>
          <a:prstGeom prst="rect">
            <a:avLst/>
          </a:prstGeom>
        </p:spPr>
      </p:pic>
      <p:pic>
        <p:nvPicPr>
          <p:cNvPr id="16" name="Picture 10">
            <a:extLst>
              <a:ext uri="{FF2B5EF4-FFF2-40B4-BE49-F238E27FC236}">
                <a16:creationId xmlns:a16="http://schemas.microsoft.com/office/drawing/2014/main" id="{12CC97D8-C6C4-18C4-341B-61A5C899AA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200" y="6422001"/>
            <a:ext cx="472211" cy="474099"/>
          </a:xfrm>
          <a:prstGeom prst="rect">
            <a:avLst/>
          </a:prstGeom>
        </p:spPr>
      </p:pic>
      <p:sp>
        <p:nvSpPr>
          <p:cNvPr id="17" name="CasellaDiTesto 16">
            <a:extLst>
              <a:ext uri="{FF2B5EF4-FFF2-40B4-BE49-F238E27FC236}">
                <a16:creationId xmlns:a16="http://schemas.microsoft.com/office/drawing/2014/main" id="{FD42390E-46AA-3021-17C6-BF8C38403349}"/>
              </a:ext>
            </a:extLst>
          </p:cNvPr>
          <p:cNvSpPr txBox="1"/>
          <p:nvPr/>
        </p:nvSpPr>
        <p:spPr>
          <a:xfrm>
            <a:off x="1524000" y="5829300"/>
            <a:ext cx="17293893" cy="2706767"/>
          </a:xfrm>
          <a:prstGeom prst="rect">
            <a:avLst/>
          </a:prstGeom>
          <a:noFill/>
        </p:spPr>
        <p:txBody>
          <a:bodyPr wrap="square">
            <a:spAutoFit/>
          </a:bodyPr>
          <a:lstStyle/>
          <a:p>
            <a:pPr>
              <a:lnSpc>
                <a:spcPts val="3359"/>
              </a:lnSpc>
              <a:spcBef>
                <a:spcPct val="0"/>
              </a:spcBef>
              <a:spcAft>
                <a:spcPts val="1200"/>
              </a:spcAft>
            </a:pPr>
            <a:r>
              <a:rPr lang="it-IT" sz="2799" dirty="0">
                <a:solidFill>
                  <a:srgbClr val="204D68"/>
                </a:solidFill>
                <a:latin typeface="Arimo Bold" panose="020B0604020202020204" charset="0"/>
              </a:rPr>
              <a:t>Il personale riceve regolarmente una formazione di gruppo e individuale.</a:t>
            </a:r>
          </a:p>
          <a:p>
            <a:pPr>
              <a:lnSpc>
                <a:spcPts val="3359"/>
              </a:lnSpc>
              <a:spcBef>
                <a:spcPct val="0"/>
              </a:spcBef>
              <a:spcAft>
                <a:spcPts val="1200"/>
              </a:spcAft>
            </a:pPr>
            <a:r>
              <a:rPr lang="it-IT" sz="2799" dirty="0">
                <a:solidFill>
                  <a:srgbClr val="204D68"/>
                </a:solidFill>
                <a:latin typeface="Arimo Bold" panose="020B0604020202020204" charset="0"/>
              </a:rPr>
              <a:t>Al personale viene offerto sostegno e partecipa ad attività di supervisione tra pari</a:t>
            </a:r>
          </a:p>
          <a:p>
            <a:pPr>
              <a:lnSpc>
                <a:spcPts val="3359"/>
              </a:lnSpc>
              <a:spcBef>
                <a:spcPct val="0"/>
              </a:spcBef>
              <a:spcAft>
                <a:spcPts val="1200"/>
              </a:spcAft>
            </a:pPr>
            <a:r>
              <a:rPr lang="it-IT" sz="2799" dirty="0">
                <a:solidFill>
                  <a:srgbClr val="204D68"/>
                </a:solidFill>
                <a:latin typeface="Arimo Bold" panose="020B0604020202020204" charset="0"/>
              </a:rPr>
              <a:t>Il personale sviluppa regolarmente le proprie competenze e ha accesso alla formazione in diversi modi: orientamento, consulenza, supervisione, visite di studio, incontri informativi, lezioni.</a:t>
            </a:r>
          </a:p>
          <a:p>
            <a:pPr>
              <a:lnSpc>
                <a:spcPts val="3359"/>
              </a:lnSpc>
              <a:spcBef>
                <a:spcPct val="0"/>
              </a:spcBef>
              <a:spcAft>
                <a:spcPts val="1200"/>
              </a:spcAft>
            </a:pPr>
            <a:r>
              <a:rPr lang="it-IT" sz="2799" dirty="0">
                <a:solidFill>
                  <a:srgbClr val="204D68"/>
                </a:solidFill>
                <a:latin typeface="Arimo Bold" panose="020B0604020202020204" charset="0"/>
              </a:rPr>
              <a:t>I progressi sono monitorati: esiste un chiaro sistema di valutazione e revisione delle prassi di lavoro.</a:t>
            </a:r>
          </a:p>
        </p:txBody>
      </p:sp>
      <p:sp>
        <p:nvSpPr>
          <p:cNvPr id="18" name="TextBox 9">
            <a:extLst>
              <a:ext uri="{FF2B5EF4-FFF2-40B4-BE49-F238E27FC236}">
                <a16:creationId xmlns:a16="http://schemas.microsoft.com/office/drawing/2014/main" id="{E4C99D87-A166-B63D-5016-4799D11484B0}"/>
              </a:ext>
            </a:extLst>
          </p:cNvPr>
          <p:cNvSpPr txBox="1"/>
          <p:nvPr/>
        </p:nvSpPr>
        <p:spPr>
          <a:xfrm>
            <a:off x="2323152" y="4762500"/>
            <a:ext cx="12071386" cy="804707"/>
          </a:xfrm>
          <a:prstGeom prst="rect">
            <a:avLst/>
          </a:prstGeom>
        </p:spPr>
        <p:txBody>
          <a:bodyPr wrap="square" lIns="0" tIns="0" rIns="0" bIns="0" rtlCol="0" anchor="t">
            <a:spAutoFit/>
          </a:bodyPr>
          <a:lstStyle/>
          <a:p>
            <a:pPr algn="ctr">
              <a:lnSpc>
                <a:spcPts val="7274"/>
              </a:lnSpc>
              <a:spcBef>
                <a:spcPct val="0"/>
              </a:spcBef>
            </a:pPr>
            <a:r>
              <a:rPr lang="it-IT" sz="4000" dirty="0">
                <a:solidFill>
                  <a:srgbClr val="2D5974"/>
                </a:solidFill>
                <a:effectLst>
                  <a:outerShdw blurRad="38100" dist="38100" dir="2700000" algn="tl">
                    <a:srgbClr val="000000">
                      <a:alpha val="43137"/>
                    </a:srgbClr>
                  </a:outerShdw>
                </a:effectLst>
                <a:latin typeface="Barlow Bold"/>
              </a:rPr>
              <a:t>Standard 9: Servizi terapeutici</a:t>
            </a:r>
          </a:p>
        </p:txBody>
      </p:sp>
      <p:pic>
        <p:nvPicPr>
          <p:cNvPr id="19" name="Picture 10">
            <a:extLst>
              <a:ext uri="{FF2B5EF4-FFF2-40B4-BE49-F238E27FC236}">
                <a16:creationId xmlns:a16="http://schemas.microsoft.com/office/drawing/2014/main" id="{E68FE612-1CBD-800F-2FBE-B0C107E17E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200" y="7107801"/>
            <a:ext cx="472211" cy="474099"/>
          </a:xfrm>
          <a:prstGeom prst="rect">
            <a:avLst/>
          </a:prstGeom>
        </p:spPr>
      </p:pic>
      <p:pic>
        <p:nvPicPr>
          <p:cNvPr id="20" name="Picture 10">
            <a:extLst>
              <a:ext uri="{FF2B5EF4-FFF2-40B4-BE49-F238E27FC236}">
                <a16:creationId xmlns:a16="http://schemas.microsoft.com/office/drawing/2014/main" id="{764380AF-167B-5537-5EB0-852ACF952A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8069" y="8061968"/>
            <a:ext cx="472211" cy="474099"/>
          </a:xfrm>
          <a:prstGeom prst="rect">
            <a:avLst/>
          </a:prstGeom>
        </p:spPr>
      </p:pic>
      <p:pic>
        <p:nvPicPr>
          <p:cNvPr id="21" name="Picture 10">
            <a:extLst>
              <a:ext uri="{FF2B5EF4-FFF2-40B4-BE49-F238E27FC236}">
                <a16:creationId xmlns:a16="http://schemas.microsoft.com/office/drawing/2014/main" id="{867B7D76-829F-CA83-C951-AA162E79FB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7939" y="3695700"/>
            <a:ext cx="452472" cy="454281"/>
          </a:xfrm>
          <a:prstGeom prst="rect">
            <a:avLst/>
          </a:prstGeom>
        </p:spPr>
      </p:pic>
    </p:spTree>
    <p:extLst>
      <p:ext uri="{BB962C8B-B14F-4D97-AF65-F5344CB8AC3E}">
        <p14:creationId xmlns:p14="http://schemas.microsoft.com/office/powerpoint/2010/main" val="3172456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15242" y="-494275"/>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2330078" y="2105947"/>
            <a:ext cx="13824322" cy="4050724"/>
          </a:xfrm>
          <a:prstGeom prst="rect">
            <a:avLst/>
          </a:prstGeom>
        </p:spPr>
        <p:txBody>
          <a:bodyPr wrap="square" lIns="0" tIns="0" rIns="0" bIns="0" rtlCol="0" anchor="t">
            <a:spAutoFit/>
          </a:bodyPr>
          <a:lstStyle/>
          <a:p>
            <a:pPr>
              <a:lnSpc>
                <a:spcPts val="3359"/>
              </a:lnSpc>
              <a:spcBef>
                <a:spcPct val="0"/>
              </a:spcBef>
              <a:spcAft>
                <a:spcPts val="1200"/>
              </a:spcAft>
            </a:pPr>
            <a:r>
              <a:rPr lang="it-IT" sz="2799" dirty="0">
                <a:solidFill>
                  <a:srgbClr val="204D68"/>
                </a:solidFill>
                <a:latin typeface="Arimo Bold" panose="020B0604020202020204" charset="0"/>
              </a:rPr>
              <a:t>Sviluppo di competenze esterne: il servizio offre azioni mirate per migliorare le competenze e le conoscenze dei professionisti che lavorano per e con i bambini, ad esempio organizzando visite di studio, incontri informativi, conferenze e producendo materiale scritto.</a:t>
            </a:r>
          </a:p>
          <a:p>
            <a:pPr>
              <a:lnSpc>
                <a:spcPts val="3359"/>
              </a:lnSpc>
              <a:spcBef>
                <a:spcPct val="0"/>
              </a:spcBef>
              <a:spcAft>
                <a:spcPts val="1200"/>
              </a:spcAft>
            </a:pPr>
            <a:r>
              <a:rPr lang="it-IT" sz="2799" dirty="0">
                <a:solidFill>
                  <a:srgbClr val="204D68"/>
                </a:solidFill>
                <a:latin typeface="Arimo Bold" panose="020B0604020202020204" charset="0"/>
              </a:rPr>
              <a:t>Il servizio contribuisce alla raccolta dei dati e alla condivisione delle informazioni: i dati e le statistiche aggregati e disaggregati vengono raccolti e condivisi con gli stakeholder, compresi i responsabili delle policy di settore, il mondo accademico, i professionisti che intervengono per la tutela dell'infanzia e il pubblico in generale.</a:t>
            </a:r>
          </a:p>
        </p:txBody>
      </p:sp>
      <p:sp>
        <p:nvSpPr>
          <p:cNvPr id="9" name="TextBox 9"/>
          <p:cNvSpPr txBox="1"/>
          <p:nvPr/>
        </p:nvSpPr>
        <p:spPr>
          <a:xfrm>
            <a:off x="2330078" y="408936"/>
            <a:ext cx="14891121" cy="1231106"/>
          </a:xfrm>
          <a:prstGeom prst="rect">
            <a:avLst/>
          </a:prstGeom>
        </p:spPr>
        <p:txBody>
          <a:bodyPr wrap="square" lIns="0" tIns="0" rIns="0" bIns="0" rtlCol="0" anchor="t">
            <a:spAutoFit/>
          </a:bodyPr>
          <a:lstStyle/>
          <a:p>
            <a:pPr algn="ctr">
              <a:spcBef>
                <a:spcPct val="0"/>
              </a:spcBef>
            </a:pPr>
            <a:r>
              <a:rPr lang="it-IT" sz="4000" dirty="0">
                <a:solidFill>
                  <a:srgbClr val="2D5974"/>
                </a:solidFill>
                <a:effectLst>
                  <a:outerShdw blurRad="38100" dist="38100" dir="2700000" algn="tl">
                    <a:srgbClr val="000000">
                      <a:alpha val="43137"/>
                    </a:srgbClr>
                  </a:outerShdw>
                </a:effectLst>
                <a:latin typeface="Barlow Bold"/>
              </a:rPr>
              <a:t>Standard 10 Prevenzione: condivisione delle informazioni, sensibilizzazione e creazione di competenze esterne</a:t>
            </a:r>
          </a:p>
        </p:txBody>
      </p:sp>
      <p:pic>
        <p:nvPicPr>
          <p:cNvPr id="10" name="Picture 10">
            <a:extLst>
              <a:ext uri="{FF2B5EF4-FFF2-40B4-BE49-F238E27FC236}">
                <a16:creationId xmlns:a16="http://schemas.microsoft.com/office/drawing/2014/main" id="{6DEEE86C-54C0-FF21-320E-3E34AAFE6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928" y="2095500"/>
            <a:ext cx="452472" cy="454281"/>
          </a:xfrm>
          <a:prstGeom prst="rect">
            <a:avLst/>
          </a:prstGeom>
        </p:spPr>
      </p:pic>
      <p:pic>
        <p:nvPicPr>
          <p:cNvPr id="12" name="Picture 10">
            <a:extLst>
              <a:ext uri="{FF2B5EF4-FFF2-40B4-BE49-F238E27FC236}">
                <a16:creationId xmlns:a16="http://schemas.microsoft.com/office/drawing/2014/main" id="{9F25F5A9-D50F-6081-E043-3398378BDF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928" y="4000500"/>
            <a:ext cx="452472" cy="454281"/>
          </a:xfrm>
          <a:prstGeom prst="rect">
            <a:avLst/>
          </a:prstGeom>
        </p:spPr>
      </p:pic>
    </p:spTree>
    <p:extLst>
      <p:ext uri="{BB962C8B-B14F-4D97-AF65-F5344CB8AC3E}">
        <p14:creationId xmlns:p14="http://schemas.microsoft.com/office/powerpoint/2010/main" val="2258903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15242" y="-494275"/>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9" name="TextBox 9"/>
          <p:cNvSpPr txBox="1"/>
          <p:nvPr/>
        </p:nvSpPr>
        <p:spPr>
          <a:xfrm>
            <a:off x="881388" y="94642"/>
            <a:ext cx="14891121" cy="1231106"/>
          </a:xfrm>
          <a:prstGeom prst="rect">
            <a:avLst/>
          </a:prstGeom>
        </p:spPr>
        <p:txBody>
          <a:bodyPr wrap="square" lIns="0" tIns="0" rIns="0" bIns="0" rtlCol="0" anchor="t">
            <a:spAutoFit/>
          </a:bodyPr>
          <a:lstStyle/>
          <a:p>
            <a:pPr algn="ctr">
              <a:spcBef>
                <a:spcPct val="0"/>
              </a:spcBef>
            </a:pPr>
            <a:r>
              <a:rPr lang="it-IT" sz="4000" dirty="0">
                <a:solidFill>
                  <a:srgbClr val="2D5974"/>
                </a:solidFill>
                <a:effectLst>
                  <a:outerShdw blurRad="38100" dist="38100" dir="2700000" algn="tl">
                    <a:srgbClr val="000000">
                      <a:alpha val="43137"/>
                    </a:srgbClr>
                  </a:outerShdw>
                </a:effectLst>
                <a:latin typeface="Barlow Bold"/>
              </a:rPr>
              <a:t>Materiale prodotto dal Servizio Giada dell’U.O.S.D. Psicologia dell’Ospedale Pediatrico Giovanni XXIII (Puglia)</a:t>
            </a:r>
          </a:p>
        </p:txBody>
      </p:sp>
      <p:pic>
        <p:nvPicPr>
          <p:cNvPr id="13" name="Immagine 12">
            <a:extLst>
              <a:ext uri="{FF2B5EF4-FFF2-40B4-BE49-F238E27FC236}">
                <a16:creationId xmlns:a16="http://schemas.microsoft.com/office/drawing/2014/main" id="{E19CA0A3-5D87-C561-AC0C-CC8D7DD43062}"/>
              </a:ext>
            </a:extLst>
          </p:cNvPr>
          <p:cNvPicPr>
            <a:picLocks noChangeAspect="1"/>
          </p:cNvPicPr>
          <p:nvPr/>
        </p:nvPicPr>
        <p:blipFill>
          <a:blip r:embed="rId5"/>
          <a:stretch>
            <a:fillRect/>
          </a:stretch>
        </p:blipFill>
        <p:spPr>
          <a:xfrm>
            <a:off x="268717" y="1643986"/>
            <a:ext cx="4950734" cy="6894421"/>
          </a:xfrm>
          <a:prstGeom prst="rect">
            <a:avLst/>
          </a:prstGeom>
        </p:spPr>
      </p:pic>
      <p:pic>
        <p:nvPicPr>
          <p:cNvPr id="17" name="Immagine 16">
            <a:extLst>
              <a:ext uri="{FF2B5EF4-FFF2-40B4-BE49-F238E27FC236}">
                <a16:creationId xmlns:a16="http://schemas.microsoft.com/office/drawing/2014/main" id="{3E9CDAF2-D5E5-5B63-E431-2F4AE5A4224D}"/>
              </a:ext>
            </a:extLst>
          </p:cNvPr>
          <p:cNvPicPr>
            <a:picLocks noChangeAspect="1"/>
          </p:cNvPicPr>
          <p:nvPr/>
        </p:nvPicPr>
        <p:blipFill>
          <a:blip r:embed="rId6"/>
          <a:stretch>
            <a:fillRect/>
          </a:stretch>
        </p:blipFill>
        <p:spPr>
          <a:xfrm>
            <a:off x="11596613" y="1566766"/>
            <a:ext cx="4977678" cy="6984524"/>
          </a:xfrm>
          <a:prstGeom prst="rect">
            <a:avLst/>
          </a:prstGeom>
        </p:spPr>
      </p:pic>
      <p:pic>
        <p:nvPicPr>
          <p:cNvPr id="19" name="Immagine 18">
            <a:extLst>
              <a:ext uri="{FF2B5EF4-FFF2-40B4-BE49-F238E27FC236}">
                <a16:creationId xmlns:a16="http://schemas.microsoft.com/office/drawing/2014/main" id="{B1B7B7A1-0340-7430-041B-EA7354FE4D89}"/>
              </a:ext>
            </a:extLst>
          </p:cNvPr>
          <p:cNvPicPr>
            <a:picLocks noChangeAspect="1"/>
          </p:cNvPicPr>
          <p:nvPr/>
        </p:nvPicPr>
        <p:blipFill>
          <a:blip r:embed="rId7"/>
          <a:stretch>
            <a:fillRect/>
          </a:stretch>
        </p:blipFill>
        <p:spPr>
          <a:xfrm>
            <a:off x="5867765" y="1611818"/>
            <a:ext cx="4918369" cy="6894421"/>
          </a:xfrm>
          <a:prstGeom prst="rect">
            <a:avLst/>
          </a:prstGeom>
        </p:spPr>
      </p:pic>
    </p:spTree>
    <p:extLst>
      <p:ext uri="{BB962C8B-B14F-4D97-AF65-F5344CB8AC3E}">
        <p14:creationId xmlns:p14="http://schemas.microsoft.com/office/powerpoint/2010/main" val="357402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1278277" y="-193391"/>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9" name="TextBox 9"/>
          <p:cNvSpPr txBox="1"/>
          <p:nvPr/>
        </p:nvSpPr>
        <p:spPr>
          <a:xfrm>
            <a:off x="0" y="153814"/>
            <a:ext cx="14859000" cy="1231106"/>
          </a:xfrm>
          <a:prstGeom prst="rect">
            <a:avLst/>
          </a:prstGeom>
        </p:spPr>
        <p:txBody>
          <a:bodyPr wrap="square" lIns="0" tIns="0" rIns="0" bIns="0" rtlCol="0" anchor="t">
            <a:spAutoFit/>
          </a:bodyPr>
          <a:lstStyle/>
          <a:p>
            <a:pPr algn="ctr">
              <a:spcBef>
                <a:spcPct val="0"/>
              </a:spcBef>
            </a:pPr>
            <a:r>
              <a:rPr lang="it-IT" sz="4000" dirty="0">
                <a:solidFill>
                  <a:srgbClr val="2D5974"/>
                </a:solidFill>
                <a:effectLst>
                  <a:outerShdw blurRad="38100" dist="38100" dir="2700000" algn="tl">
                    <a:srgbClr val="000000">
                      <a:alpha val="43137"/>
                    </a:srgbClr>
                  </a:outerShdw>
                </a:effectLst>
                <a:latin typeface="Barlow Bold"/>
              </a:rPr>
              <a:t>GIADA, Centro di Riferimento Regionale per la diagnosi </a:t>
            </a:r>
          </a:p>
          <a:p>
            <a:pPr algn="ctr">
              <a:spcBef>
                <a:spcPct val="0"/>
              </a:spcBef>
            </a:pPr>
            <a:r>
              <a:rPr lang="it-IT" sz="4000" dirty="0">
                <a:solidFill>
                  <a:srgbClr val="2D5974"/>
                </a:solidFill>
                <a:effectLst>
                  <a:outerShdw blurRad="38100" dist="38100" dir="2700000" algn="tl">
                    <a:srgbClr val="000000">
                      <a:alpha val="43137"/>
                    </a:srgbClr>
                  </a:outerShdw>
                </a:effectLst>
                <a:latin typeface="Barlow Bold"/>
              </a:rPr>
              <a:t>ed il trattamento dei minorenni vittime di violenza</a:t>
            </a:r>
          </a:p>
        </p:txBody>
      </p:sp>
      <p:pic>
        <p:nvPicPr>
          <p:cNvPr id="10" name="Immagine 9">
            <a:extLst>
              <a:ext uri="{FF2B5EF4-FFF2-40B4-BE49-F238E27FC236}">
                <a16:creationId xmlns:a16="http://schemas.microsoft.com/office/drawing/2014/main" id="{419C87E1-EE44-C99B-F1C5-94B8ED592F9E}"/>
              </a:ext>
            </a:extLst>
          </p:cNvPr>
          <p:cNvPicPr>
            <a:picLocks noChangeAspect="1"/>
          </p:cNvPicPr>
          <p:nvPr/>
        </p:nvPicPr>
        <p:blipFill>
          <a:blip r:embed="rId5"/>
          <a:stretch>
            <a:fillRect/>
          </a:stretch>
        </p:blipFill>
        <p:spPr>
          <a:xfrm>
            <a:off x="381000" y="1798442"/>
            <a:ext cx="8825394" cy="6012058"/>
          </a:xfrm>
          <a:prstGeom prst="rect">
            <a:avLst/>
          </a:prstGeom>
        </p:spPr>
      </p:pic>
      <p:pic>
        <p:nvPicPr>
          <p:cNvPr id="12" name="Immagine 11">
            <a:extLst>
              <a:ext uri="{FF2B5EF4-FFF2-40B4-BE49-F238E27FC236}">
                <a16:creationId xmlns:a16="http://schemas.microsoft.com/office/drawing/2014/main" id="{7F2D1D84-6F6A-E2BE-CA93-91EC2BDF2F53}"/>
              </a:ext>
            </a:extLst>
          </p:cNvPr>
          <p:cNvPicPr>
            <a:picLocks noChangeAspect="1"/>
          </p:cNvPicPr>
          <p:nvPr/>
        </p:nvPicPr>
        <p:blipFill>
          <a:blip r:embed="rId6"/>
          <a:stretch>
            <a:fillRect/>
          </a:stretch>
        </p:blipFill>
        <p:spPr>
          <a:xfrm>
            <a:off x="9144000" y="1866900"/>
            <a:ext cx="5334000" cy="6912673"/>
          </a:xfrm>
          <a:prstGeom prst="rect">
            <a:avLst/>
          </a:prstGeom>
        </p:spPr>
      </p:pic>
    </p:spTree>
    <p:extLst>
      <p:ext uri="{BB962C8B-B14F-4D97-AF65-F5344CB8AC3E}">
        <p14:creationId xmlns:p14="http://schemas.microsoft.com/office/powerpoint/2010/main" val="2425892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algn="ctr">
              <a:lnSpc>
                <a:spcPts val="7410"/>
              </a:lnSpc>
              <a:spcBef>
                <a:spcPct val="0"/>
              </a:spcBef>
            </a:pPr>
            <a:r>
              <a:rPr lang="it-IT" sz="6175" dirty="0">
                <a:solidFill>
                  <a:srgbClr val="204D68"/>
                </a:solidFill>
                <a:effectLst>
                  <a:outerShdw blurRad="38100" dist="38100" dir="2700000" algn="tl">
                    <a:srgbClr val="000000">
                      <a:alpha val="43137"/>
                    </a:srgbClr>
                  </a:outerShdw>
                </a:effectLst>
                <a:latin typeface="Barlow Bold"/>
              </a:rPr>
              <a:t>DISCUSSIONE DI GRUPPO</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13137" y="726567"/>
            <a:ext cx="1473227" cy="1506087"/>
          </a:xfrm>
          <a:prstGeom prst="rect">
            <a:avLst/>
          </a:prstGeom>
        </p:spPr>
      </p:pic>
      <p:grpSp>
        <p:nvGrpSpPr>
          <p:cNvPr id="6" name="Group 6"/>
          <p:cNvGrpSpPr/>
          <p:nvPr/>
        </p:nvGrpSpPr>
        <p:grpSpPr>
          <a:xfrm>
            <a:off x="304800" y="2857500"/>
            <a:ext cx="14425277" cy="4788401"/>
            <a:chOff x="0" y="0"/>
            <a:chExt cx="16330776" cy="5420922"/>
          </a:xfrm>
        </p:grpSpPr>
        <p:sp>
          <p:nvSpPr>
            <p:cNvPr id="7" name="Freeform 7"/>
            <p:cNvSpPr/>
            <p:nvPr/>
          </p:nvSpPr>
          <p:spPr>
            <a:xfrm>
              <a:off x="0" y="0"/>
              <a:ext cx="16330777" cy="5420922"/>
            </a:xfrm>
            <a:custGeom>
              <a:avLst/>
              <a:gdLst/>
              <a:ahLst/>
              <a:cxnLst/>
              <a:rect l="l" t="t" r="r" b="b"/>
              <a:pathLst>
                <a:path w="16330777" h="5420922">
                  <a:moveTo>
                    <a:pt x="496570" y="0"/>
                  </a:moveTo>
                  <a:lnTo>
                    <a:pt x="496570" y="5420922"/>
                  </a:lnTo>
                  <a:lnTo>
                    <a:pt x="14584527" y="5420922"/>
                  </a:lnTo>
                  <a:lnTo>
                    <a:pt x="14584527" y="0"/>
                  </a:lnTo>
                  <a:cubicBezTo>
                    <a:pt x="14584527" y="0"/>
                    <a:pt x="496570" y="0"/>
                    <a:pt x="496570" y="0"/>
                  </a:cubicBezTo>
                  <a:close/>
                  <a:moveTo>
                    <a:pt x="15081097" y="2872032"/>
                  </a:moveTo>
                  <a:lnTo>
                    <a:pt x="15081097" y="502882"/>
                  </a:lnTo>
                  <a:cubicBezTo>
                    <a:pt x="15081097" y="222250"/>
                    <a:pt x="14858847" y="0"/>
                    <a:pt x="14584527" y="0"/>
                  </a:cubicBezTo>
                  <a:lnTo>
                    <a:pt x="14584527" y="5420922"/>
                  </a:lnTo>
                  <a:cubicBezTo>
                    <a:pt x="14858847" y="5420922"/>
                    <a:pt x="15081097" y="5198672"/>
                    <a:pt x="15081097" y="4924352"/>
                  </a:cubicBezTo>
                  <a:lnTo>
                    <a:pt x="15081097" y="3344472"/>
                  </a:lnTo>
                  <a:cubicBezTo>
                    <a:pt x="15589097" y="3359712"/>
                    <a:pt x="16093286" y="3335582"/>
                    <a:pt x="16330777" y="3378762"/>
                  </a:cubicBezTo>
                  <a:cubicBezTo>
                    <a:pt x="15926916" y="3192072"/>
                    <a:pt x="15492577" y="3056182"/>
                    <a:pt x="15081097" y="2872032"/>
                  </a:cubicBezTo>
                  <a:close/>
                  <a:moveTo>
                    <a:pt x="0" y="502882"/>
                  </a:moveTo>
                  <a:lnTo>
                    <a:pt x="0" y="4924352"/>
                  </a:lnTo>
                  <a:cubicBezTo>
                    <a:pt x="0" y="5198672"/>
                    <a:pt x="222250" y="5420922"/>
                    <a:pt x="496570" y="5420922"/>
                  </a:cubicBezTo>
                  <a:lnTo>
                    <a:pt x="496570" y="0"/>
                  </a:lnTo>
                  <a:cubicBezTo>
                    <a:pt x="222250" y="0"/>
                    <a:pt x="0" y="222250"/>
                    <a:pt x="0" y="502882"/>
                  </a:cubicBezTo>
                  <a:close/>
                </a:path>
              </a:pathLst>
            </a:custGeom>
            <a:solidFill>
              <a:srgbClr val="FFFFFF"/>
            </a:solidFill>
          </p:spPr>
        </p:sp>
      </p:grpSp>
      <p:sp>
        <p:nvSpPr>
          <p:cNvPr id="8" name="TextBox 8"/>
          <p:cNvSpPr txBox="1"/>
          <p:nvPr/>
        </p:nvSpPr>
        <p:spPr>
          <a:xfrm>
            <a:off x="620434" y="2961670"/>
            <a:ext cx="12771667" cy="4855175"/>
          </a:xfrm>
          <a:prstGeom prst="rect">
            <a:avLst/>
          </a:prstGeom>
        </p:spPr>
        <p:txBody>
          <a:bodyPr lIns="0" tIns="0" rIns="0" bIns="0" rtlCol="0" anchor="t">
            <a:spAutoFit/>
          </a:bodyPr>
          <a:lstStyle/>
          <a:p>
            <a:pPr algn="ctr">
              <a:lnSpc>
                <a:spcPct val="150000"/>
              </a:lnSpc>
            </a:pPr>
            <a:r>
              <a:rPr lang="it-IT" sz="3200" dirty="0">
                <a:solidFill>
                  <a:srgbClr val="30526A"/>
                </a:solidFill>
                <a:latin typeface="Arimo Bold" panose="020B0604020202020204" charset="0"/>
              </a:rPr>
              <a:t>In che misura il sistema di intervento con i minorenni esposti a traumi e violenza in Italia soddisfa gli standard di qualità Barnahus? </a:t>
            </a:r>
          </a:p>
          <a:p>
            <a:pPr algn="ctr">
              <a:lnSpc>
                <a:spcPct val="150000"/>
              </a:lnSpc>
            </a:pPr>
            <a:endParaRPr lang="it-IT" sz="3200" dirty="0">
              <a:solidFill>
                <a:srgbClr val="30526A"/>
              </a:solidFill>
              <a:latin typeface="Arimo Bold" panose="020B0604020202020204" charset="0"/>
            </a:endParaRPr>
          </a:p>
          <a:p>
            <a:pPr algn="ctr">
              <a:lnSpc>
                <a:spcPct val="150000"/>
              </a:lnSpc>
            </a:pPr>
            <a:r>
              <a:rPr lang="it-IT" sz="3200" dirty="0">
                <a:solidFill>
                  <a:srgbClr val="30526A"/>
                </a:solidFill>
                <a:latin typeface="Arimo Bold" panose="020B0604020202020204" charset="0"/>
              </a:rPr>
              <a:t>Cosa puoi fare come operatore per migliorare gli standard di qualità dei servizi offerti?</a:t>
            </a:r>
            <a:endParaRPr lang="it-IT" sz="3418" dirty="0">
              <a:solidFill>
                <a:srgbClr val="30526A"/>
              </a:solidFill>
              <a:latin typeface="Barlow Bold"/>
            </a:endParaRPr>
          </a:p>
          <a:p>
            <a:pPr algn="ctr">
              <a:lnSpc>
                <a:spcPts val="3320"/>
              </a:lnSpc>
              <a:spcBef>
                <a:spcPct val="0"/>
              </a:spcBef>
            </a:pPr>
            <a:endParaRPr lang="it-IT" sz="3418" dirty="0">
              <a:solidFill>
                <a:srgbClr val="30526A"/>
              </a:solidFill>
              <a:latin typeface="Barlow Bold"/>
            </a:endParaRP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01600" y="4633777"/>
            <a:ext cx="4903497" cy="464606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2393486" cy="5889486"/>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159228" y="1580495"/>
            <a:ext cx="10132429" cy="5993307"/>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it-IT" sz="6549" b="0" i="0" u="none" strike="noStrike" kern="1200" cap="none" spc="0" normalizeH="0" baseline="0" noProof="0" dirty="0">
                <a:ln>
                  <a:noFill/>
                </a:ln>
                <a:solidFill>
                  <a:srgbClr val="FF6E79"/>
                </a:solidFill>
                <a:effectLst/>
                <a:uLnTx/>
                <a:uFillTx/>
                <a:latin typeface="Barlow Bold"/>
                <a:ea typeface="+mn-ea"/>
                <a:cs typeface="+mn-cs"/>
              </a:rPr>
              <a:t>Sezione 5: </a:t>
            </a:r>
          </a:p>
          <a:p>
            <a:pPr marL="0" marR="0" lvl="0" indent="0" algn="l" defTabSz="914400" rtl="0" eaLnBrk="1" fontAlgn="auto" latinLnBrk="0" hangingPunct="1">
              <a:lnSpc>
                <a:spcPts val="7859"/>
              </a:lnSpc>
              <a:spcBef>
                <a:spcPts val="0"/>
              </a:spcBef>
              <a:spcAft>
                <a:spcPts val="0"/>
              </a:spcAft>
              <a:buClrTx/>
              <a:buSzTx/>
              <a:buFontTx/>
              <a:buNone/>
              <a:tabLst/>
              <a:defRPr/>
            </a:pPr>
            <a:r>
              <a:rPr kumimoji="0" lang="it-IT" sz="6549" b="0" i="0" u="none" strike="noStrike" kern="1200" cap="none" spc="0" normalizeH="0" baseline="0" noProof="0" dirty="0" err="1">
                <a:ln>
                  <a:noFill/>
                </a:ln>
                <a:solidFill>
                  <a:srgbClr val="FF6E79"/>
                </a:solidFill>
                <a:effectLst/>
                <a:uLnTx/>
                <a:uFillTx/>
                <a:latin typeface="Barlow Bold"/>
                <a:ea typeface="+mn-ea"/>
                <a:cs typeface="+mn-cs"/>
              </a:rPr>
              <a:t>Compassion</a:t>
            </a:r>
            <a:r>
              <a:rPr kumimoji="0" lang="it-IT" sz="6549" b="0" i="0" u="none" strike="noStrike" kern="1200" cap="none" spc="0" normalizeH="0" baseline="0" noProof="0" dirty="0">
                <a:ln>
                  <a:noFill/>
                </a:ln>
                <a:solidFill>
                  <a:srgbClr val="FF6E79"/>
                </a:solidFill>
                <a:effectLst/>
                <a:uLnTx/>
                <a:uFillTx/>
                <a:latin typeface="Barlow Bold"/>
                <a:ea typeface="+mn-ea"/>
                <a:cs typeface="+mn-cs"/>
              </a:rPr>
              <a:t> </a:t>
            </a:r>
            <a:r>
              <a:rPr kumimoji="0" lang="it-IT" sz="6549" b="0" i="0" u="none" strike="noStrike" kern="1200" cap="none" spc="0" normalizeH="0" baseline="0" noProof="0" dirty="0" err="1">
                <a:ln>
                  <a:noFill/>
                </a:ln>
                <a:solidFill>
                  <a:srgbClr val="FF6E79"/>
                </a:solidFill>
                <a:effectLst/>
                <a:uLnTx/>
                <a:uFillTx/>
                <a:latin typeface="Barlow Bold"/>
                <a:ea typeface="+mn-ea"/>
                <a:cs typeface="+mn-cs"/>
              </a:rPr>
              <a:t>satisfaction</a:t>
            </a:r>
            <a:r>
              <a:rPr kumimoji="0" lang="it-IT" sz="6549" b="0" i="0" u="none" strike="noStrike" kern="1200" cap="none" spc="0" normalizeH="0" baseline="0" noProof="0" dirty="0">
                <a:ln>
                  <a:noFill/>
                </a:ln>
                <a:solidFill>
                  <a:srgbClr val="FF6E79"/>
                </a:solidFill>
                <a:effectLst/>
                <a:uLnTx/>
                <a:uFillTx/>
                <a:latin typeface="Barlow Bold"/>
                <a:ea typeface="+mn-ea"/>
                <a:cs typeface="+mn-cs"/>
              </a:rPr>
              <a:t> and </a:t>
            </a:r>
            <a:r>
              <a:rPr kumimoji="0" lang="it-IT" sz="6549" b="0" i="0" u="none" strike="noStrike" kern="1200" cap="none" spc="0" normalizeH="0" baseline="0" noProof="0" dirty="0" err="1">
                <a:ln>
                  <a:noFill/>
                </a:ln>
                <a:solidFill>
                  <a:srgbClr val="FF6E79"/>
                </a:solidFill>
                <a:effectLst/>
                <a:uLnTx/>
                <a:uFillTx/>
                <a:latin typeface="Barlow Bold"/>
                <a:ea typeface="+mn-ea"/>
                <a:cs typeface="+mn-cs"/>
              </a:rPr>
              <a:t>compassion</a:t>
            </a:r>
            <a:r>
              <a:rPr kumimoji="0" lang="it-IT" sz="6549" b="0" i="0" u="none" strike="noStrike" kern="1200" cap="none" spc="0" normalizeH="0" baseline="0" noProof="0" dirty="0">
                <a:ln>
                  <a:noFill/>
                </a:ln>
                <a:solidFill>
                  <a:srgbClr val="FF6E79"/>
                </a:solidFill>
                <a:effectLst/>
                <a:uLnTx/>
                <a:uFillTx/>
                <a:latin typeface="Barlow Bold"/>
                <a:ea typeface="+mn-ea"/>
                <a:cs typeface="+mn-cs"/>
              </a:rPr>
              <a:t> fatigue</a:t>
            </a:r>
            <a:r>
              <a:rPr kumimoji="0" lang="en-US" sz="6549" b="0" i="0" u="none" strike="noStrike" kern="1200" cap="none" spc="0" normalizeH="0" baseline="0" noProof="0" dirty="0">
                <a:ln>
                  <a:noFill/>
                </a:ln>
                <a:solidFill>
                  <a:srgbClr val="FF6E79"/>
                </a:solidFill>
                <a:effectLst/>
                <a:uLnTx/>
                <a:uFillTx/>
                <a:latin typeface="Barlow Bold"/>
                <a:ea typeface="+mn-ea"/>
                <a:cs typeface="+mn-cs"/>
              </a:rPr>
              <a:t>
</a:t>
            </a:r>
            <a:br>
              <a:rPr kumimoji="0" sz="1800" b="0" i="0" u="none" strike="noStrike" kern="1200" cap="none" spc="0" normalizeH="0" baseline="0" noProof="0" dirty="0">
                <a:ln>
                  <a:noFill/>
                </a:ln>
                <a:solidFill>
                  <a:prstClr val="black"/>
                </a:solidFill>
                <a:effectLst/>
                <a:uLnTx/>
                <a:uFillTx/>
                <a:latin typeface="Calibri"/>
                <a:ea typeface="+mn-ea"/>
                <a:cs typeface="+mn-cs"/>
              </a:rPr>
            </a:b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7859"/>
              </a:lnSpc>
              <a:spcBef>
                <a:spcPts val="0"/>
              </a:spcBef>
              <a:spcAft>
                <a:spcPts val="0"/>
              </a:spcAft>
              <a:buClrTx/>
              <a:buSzTx/>
              <a:buFontTx/>
              <a:buNone/>
              <a:tabLst/>
              <a:defRPr/>
            </a:pPr>
            <a:endParaRPr kumimoji="0" lang="it-IT" sz="6549" b="0" i="0" u="none" strike="noStrike" kern="1200" cap="none" spc="0" normalizeH="0" baseline="0" noProof="0" dirty="0">
              <a:ln>
                <a:noFill/>
              </a:ln>
              <a:solidFill>
                <a:srgbClr val="FF6E79"/>
              </a:solidFill>
              <a:effectLst/>
              <a:uLnTx/>
              <a:uFillTx/>
              <a:latin typeface="Barlow Bold"/>
              <a:ea typeface="+mn-ea"/>
              <a:cs typeface="+mn-cs"/>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1800" y="2963398"/>
            <a:ext cx="6743700" cy="6265511"/>
          </a:xfrm>
          <a:prstGeom prst="rect">
            <a:avLst/>
          </a:prstGeom>
        </p:spPr>
      </p:pic>
      <p:sp>
        <p:nvSpPr>
          <p:cNvPr id="10" name="TextBox 10"/>
          <p:cNvSpPr txBox="1"/>
          <p:nvPr/>
        </p:nvSpPr>
        <p:spPr>
          <a:xfrm>
            <a:off x="2159228" y="1714500"/>
            <a:ext cx="10132429" cy="2954014"/>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it-IT" sz="6549" b="0" i="0" u="none" strike="noStrike" kern="1200" cap="none" spc="0" normalizeH="0" baseline="0" noProof="0" dirty="0">
                <a:ln>
                  <a:noFill/>
                </a:ln>
                <a:solidFill>
                  <a:srgbClr val="30526A"/>
                </a:solidFill>
                <a:effectLst/>
                <a:uLnTx/>
                <a:uFillTx/>
                <a:latin typeface="Barlow Bold"/>
                <a:ea typeface="+mn-ea"/>
                <a:cs typeface="+mn-cs"/>
              </a:rPr>
              <a:t>Sezione 5: </a:t>
            </a:r>
          </a:p>
          <a:p>
            <a:pPr marL="0" marR="0" lvl="0" indent="0" algn="l" defTabSz="914400" rtl="0" eaLnBrk="1" fontAlgn="auto" latinLnBrk="0" hangingPunct="1">
              <a:lnSpc>
                <a:spcPts val="7859"/>
              </a:lnSpc>
              <a:spcBef>
                <a:spcPts val="0"/>
              </a:spcBef>
              <a:spcAft>
                <a:spcPts val="0"/>
              </a:spcAft>
              <a:buClrTx/>
              <a:buSzTx/>
              <a:buFontTx/>
              <a:buNone/>
              <a:tabLst/>
              <a:defRPr/>
            </a:pPr>
            <a:r>
              <a:rPr kumimoji="0" lang="it-IT" sz="6549" b="0" i="0" u="none" strike="noStrike" kern="1200" cap="none" spc="0" normalizeH="0" baseline="0" noProof="0" dirty="0" err="1">
                <a:ln>
                  <a:noFill/>
                </a:ln>
                <a:solidFill>
                  <a:srgbClr val="30526A"/>
                </a:solidFill>
                <a:effectLst/>
                <a:uLnTx/>
                <a:uFillTx/>
                <a:latin typeface="Barlow Bold"/>
                <a:ea typeface="+mn-ea"/>
                <a:cs typeface="+mn-cs"/>
              </a:rPr>
              <a:t>Compassion</a:t>
            </a:r>
            <a:r>
              <a:rPr kumimoji="0" lang="it-IT" sz="6549" b="0" i="0" u="none" strike="noStrike" kern="1200" cap="none" spc="0" normalizeH="0" baseline="0" noProof="0" dirty="0">
                <a:ln>
                  <a:noFill/>
                </a:ln>
                <a:solidFill>
                  <a:srgbClr val="30526A"/>
                </a:solidFill>
                <a:effectLst/>
                <a:uLnTx/>
                <a:uFillTx/>
                <a:latin typeface="Barlow Bold"/>
                <a:ea typeface="+mn-ea"/>
                <a:cs typeface="+mn-cs"/>
              </a:rPr>
              <a:t> </a:t>
            </a:r>
            <a:r>
              <a:rPr kumimoji="0" lang="it-IT" sz="6549" b="0" i="0" u="none" strike="noStrike" kern="1200" cap="none" spc="0" normalizeH="0" baseline="0" noProof="0" dirty="0" err="1">
                <a:ln>
                  <a:noFill/>
                </a:ln>
                <a:solidFill>
                  <a:srgbClr val="30526A"/>
                </a:solidFill>
                <a:effectLst/>
                <a:uLnTx/>
                <a:uFillTx/>
                <a:latin typeface="Barlow Bold"/>
                <a:ea typeface="+mn-ea"/>
                <a:cs typeface="+mn-cs"/>
              </a:rPr>
              <a:t>satisfaction</a:t>
            </a:r>
            <a:r>
              <a:rPr kumimoji="0" lang="it-IT" sz="6549" b="0" i="0" u="none" strike="noStrike" kern="1200" cap="none" spc="0" normalizeH="0" baseline="0" noProof="0" dirty="0">
                <a:ln>
                  <a:noFill/>
                </a:ln>
                <a:solidFill>
                  <a:srgbClr val="30526A"/>
                </a:solidFill>
                <a:effectLst/>
                <a:uLnTx/>
                <a:uFillTx/>
                <a:latin typeface="Barlow Bold"/>
                <a:ea typeface="+mn-ea"/>
                <a:cs typeface="+mn-cs"/>
              </a:rPr>
              <a:t> and </a:t>
            </a:r>
            <a:r>
              <a:rPr kumimoji="0" lang="it-IT" sz="6549" b="0" i="0" u="none" strike="noStrike" kern="1200" cap="none" spc="0" normalizeH="0" baseline="0" noProof="0" dirty="0" err="1">
                <a:ln>
                  <a:noFill/>
                </a:ln>
                <a:solidFill>
                  <a:srgbClr val="30526A"/>
                </a:solidFill>
                <a:effectLst/>
                <a:uLnTx/>
                <a:uFillTx/>
                <a:latin typeface="Barlow Bold"/>
                <a:ea typeface="+mn-ea"/>
                <a:cs typeface="+mn-cs"/>
              </a:rPr>
              <a:t>compassion</a:t>
            </a:r>
            <a:r>
              <a:rPr kumimoji="0" lang="it-IT" sz="6549" b="0" i="0" u="none" strike="noStrike" kern="1200" cap="none" spc="0" normalizeH="0" baseline="0" noProof="0" dirty="0">
                <a:ln>
                  <a:noFill/>
                </a:ln>
                <a:solidFill>
                  <a:srgbClr val="30526A"/>
                </a:solidFill>
                <a:effectLst/>
                <a:uLnTx/>
                <a:uFillTx/>
                <a:latin typeface="Barlow Bold"/>
                <a:ea typeface="+mn-ea"/>
                <a:cs typeface="+mn-cs"/>
              </a:rPr>
              <a:t> fatigue</a:t>
            </a:r>
          </a:p>
        </p:txBody>
      </p:sp>
    </p:spTree>
    <p:extLst>
      <p:ext uri="{BB962C8B-B14F-4D97-AF65-F5344CB8AC3E}">
        <p14:creationId xmlns:p14="http://schemas.microsoft.com/office/powerpoint/2010/main" val="310574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marL="0" marR="0" lvl="0" indent="0" algn="ctr" defTabSz="914400" rtl="0" eaLnBrk="1" fontAlgn="auto" latinLnBrk="0" hangingPunct="1">
              <a:lnSpc>
                <a:spcPts val="7410"/>
              </a:lnSpc>
              <a:spcBef>
                <a:spcPct val="0"/>
              </a:spcBef>
              <a:spcAft>
                <a:spcPts val="0"/>
              </a:spcAft>
              <a:buClrTx/>
              <a:buSzTx/>
              <a:buFontTx/>
              <a:buNone/>
              <a:tabLst/>
              <a:defRPr/>
            </a:pPr>
            <a:r>
              <a:rPr kumimoji="0" lang="it-IT" sz="6175" b="0" i="0" u="none" strike="noStrike" kern="1200" cap="none" spc="0" normalizeH="0" baseline="0" noProof="0" dirty="0">
                <a:ln>
                  <a:noFill/>
                </a:ln>
                <a:solidFill>
                  <a:srgbClr val="204D68"/>
                </a:solidFill>
                <a:effectLst>
                  <a:outerShdw blurRad="38100" dist="38100" dir="2700000" algn="tl">
                    <a:srgbClr val="000000">
                      <a:alpha val="43137"/>
                    </a:srgbClr>
                  </a:outerShdw>
                </a:effectLst>
                <a:uLnTx/>
                <a:uFillTx/>
                <a:latin typeface="Barlow Bold"/>
                <a:ea typeface="+mn-ea"/>
                <a:cs typeface="+mn-cs"/>
              </a:rPr>
              <a:t>ATTIVITÀ DI GRUPPO</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9751" y="731330"/>
            <a:ext cx="1473227" cy="1506087"/>
          </a:xfrm>
          <a:prstGeom prst="rect">
            <a:avLst/>
          </a:prstGeom>
        </p:spPr>
      </p:pic>
      <p:grpSp>
        <p:nvGrpSpPr>
          <p:cNvPr id="6" name="Group 6"/>
          <p:cNvGrpSpPr/>
          <p:nvPr/>
        </p:nvGrpSpPr>
        <p:grpSpPr>
          <a:xfrm>
            <a:off x="789391" y="3604966"/>
            <a:ext cx="11147315" cy="5653334"/>
            <a:chOff x="0" y="0"/>
            <a:chExt cx="17780027" cy="9017097"/>
          </a:xfrm>
        </p:grpSpPr>
        <p:sp>
          <p:nvSpPr>
            <p:cNvPr id="7" name="Freeform 7"/>
            <p:cNvSpPr/>
            <p:nvPr/>
          </p:nvSpPr>
          <p:spPr>
            <a:xfrm>
              <a:off x="0" y="0"/>
              <a:ext cx="17780026" cy="9017097"/>
            </a:xfrm>
            <a:custGeom>
              <a:avLst/>
              <a:gdLst/>
              <a:ahLst/>
              <a:cxnLst/>
              <a:rect l="l" t="t" r="r" b="b"/>
              <a:pathLst>
                <a:path w="17780026" h="9017097">
                  <a:moveTo>
                    <a:pt x="496570" y="0"/>
                  </a:moveTo>
                  <a:lnTo>
                    <a:pt x="496570" y="9017097"/>
                  </a:lnTo>
                  <a:lnTo>
                    <a:pt x="16033776" y="9017097"/>
                  </a:lnTo>
                  <a:lnTo>
                    <a:pt x="16033776" y="0"/>
                  </a:lnTo>
                  <a:cubicBezTo>
                    <a:pt x="16033776" y="0"/>
                    <a:pt x="496570" y="0"/>
                    <a:pt x="496570" y="0"/>
                  </a:cubicBezTo>
                  <a:close/>
                  <a:moveTo>
                    <a:pt x="16530348" y="6468207"/>
                  </a:moveTo>
                  <a:lnTo>
                    <a:pt x="16530348" y="573682"/>
                  </a:lnTo>
                  <a:cubicBezTo>
                    <a:pt x="16530348" y="222250"/>
                    <a:pt x="16308098" y="0"/>
                    <a:pt x="16033776" y="0"/>
                  </a:cubicBezTo>
                  <a:lnTo>
                    <a:pt x="16033776" y="9017097"/>
                  </a:lnTo>
                  <a:cubicBezTo>
                    <a:pt x="16308098" y="9017097"/>
                    <a:pt x="16530348" y="8794847"/>
                    <a:pt x="16530348" y="8520527"/>
                  </a:cubicBezTo>
                  <a:lnTo>
                    <a:pt x="16530348" y="6940647"/>
                  </a:lnTo>
                  <a:cubicBezTo>
                    <a:pt x="17038348" y="6955887"/>
                    <a:pt x="17542537" y="6931757"/>
                    <a:pt x="17780026" y="6974937"/>
                  </a:cubicBezTo>
                  <a:cubicBezTo>
                    <a:pt x="17376167" y="6788247"/>
                    <a:pt x="16941826" y="6652357"/>
                    <a:pt x="16530348" y="6468207"/>
                  </a:cubicBezTo>
                  <a:close/>
                  <a:moveTo>
                    <a:pt x="0" y="573682"/>
                  </a:moveTo>
                  <a:lnTo>
                    <a:pt x="0" y="8520527"/>
                  </a:lnTo>
                  <a:cubicBezTo>
                    <a:pt x="0" y="8794847"/>
                    <a:pt x="222250" y="9017097"/>
                    <a:pt x="496570" y="9017097"/>
                  </a:cubicBezTo>
                  <a:lnTo>
                    <a:pt x="496570" y="0"/>
                  </a:lnTo>
                  <a:cubicBezTo>
                    <a:pt x="222250" y="0"/>
                    <a:pt x="0" y="222250"/>
                    <a:pt x="0" y="573682"/>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44400" y="3947905"/>
            <a:ext cx="4998447" cy="5348534"/>
          </a:xfrm>
          <a:prstGeom prst="rect">
            <a:avLst/>
          </a:prstGeom>
        </p:spPr>
      </p:pic>
      <p:sp>
        <p:nvSpPr>
          <p:cNvPr id="9" name="TextBox 9"/>
          <p:cNvSpPr txBox="1"/>
          <p:nvPr/>
        </p:nvSpPr>
        <p:spPr>
          <a:xfrm>
            <a:off x="1028700" y="4001628"/>
            <a:ext cx="9863195" cy="5424562"/>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it-IT" sz="3966" b="0" i="0" u="none" strike="noStrike" kern="1200" cap="none" spc="0" normalizeH="0" baseline="0" noProof="0" dirty="0">
                <a:ln>
                  <a:noFill/>
                </a:ln>
                <a:solidFill>
                  <a:srgbClr val="30526A"/>
                </a:solidFill>
                <a:effectLst/>
                <a:uLnTx/>
                <a:uFillTx/>
                <a:latin typeface="Barlow Bold"/>
                <a:ea typeface="+mn-ea"/>
                <a:cs typeface="+mn-cs"/>
              </a:rPr>
              <a:t>Completate il seguente test “Scala della qualità della vita professionale” </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it-IT" sz="3966" b="0" i="0" u="none" strike="noStrike" kern="1200" cap="none" spc="0" normalizeH="0" baseline="0" noProof="0" dirty="0">
                <a:ln>
                  <a:noFill/>
                </a:ln>
                <a:solidFill>
                  <a:srgbClr val="30526A"/>
                </a:solidFill>
                <a:effectLst/>
                <a:uLnTx/>
                <a:uFillTx/>
                <a:latin typeface="Barlow Bold"/>
                <a:ea typeface="+mn-ea"/>
                <a:cs typeface="+mn-cs"/>
              </a:rPr>
              <a:t>e confrontate i risultati.</a:t>
            </a:r>
          </a:p>
          <a:p>
            <a:pPr marL="0" marR="0" lvl="0" indent="0" algn="ctr" defTabSz="914400" rtl="0" eaLnBrk="1" fontAlgn="auto" latinLnBrk="0" hangingPunct="1">
              <a:lnSpc>
                <a:spcPts val="4759"/>
              </a:lnSpc>
              <a:spcBef>
                <a:spcPts val="0"/>
              </a:spcBef>
              <a:spcAft>
                <a:spcPts val="0"/>
              </a:spcAft>
              <a:buClrTx/>
              <a:buSzTx/>
              <a:buFontTx/>
              <a:buNone/>
              <a:tabLst/>
              <a:defRPr/>
            </a:pPr>
            <a:endParaRPr kumimoji="0" lang="it-IT" sz="3966" b="0" i="0" u="none" strike="noStrike" kern="1200" cap="none" spc="0" normalizeH="0" baseline="0" noProof="0" dirty="0">
              <a:ln>
                <a:noFill/>
              </a:ln>
              <a:solidFill>
                <a:srgbClr val="30526A"/>
              </a:solidFill>
              <a:effectLst/>
              <a:uLnTx/>
              <a:uFillTx/>
              <a:latin typeface="Barlow Bold"/>
              <a:ea typeface="+mn-ea"/>
              <a:cs typeface="+mn-cs"/>
            </a:endParaRPr>
          </a:p>
          <a:p>
            <a:pPr marL="0" marR="0" lvl="0" indent="0" algn="ctr" defTabSz="914400" rtl="0" eaLnBrk="1" fontAlgn="auto" latinLnBrk="0" hangingPunct="1">
              <a:lnSpc>
                <a:spcPts val="4759"/>
              </a:lnSpc>
              <a:spcBef>
                <a:spcPts val="0"/>
              </a:spcBef>
              <a:spcAft>
                <a:spcPts val="0"/>
              </a:spcAft>
              <a:buClrTx/>
              <a:buSzTx/>
              <a:buFontTx/>
              <a:buNone/>
              <a:tabLst/>
              <a:defRPr/>
            </a:pPr>
            <a:endParaRPr kumimoji="0" lang="it-IT" sz="3966" b="0" i="0" u="none" strike="noStrike" kern="1200" cap="none" spc="0" normalizeH="0" baseline="0" noProof="0" dirty="0">
              <a:ln>
                <a:noFill/>
              </a:ln>
              <a:solidFill>
                <a:srgbClr val="30526A"/>
              </a:solidFill>
              <a:effectLst/>
              <a:uLnTx/>
              <a:uFillTx/>
              <a:latin typeface="Barlow Bold"/>
              <a:ea typeface="+mn-ea"/>
              <a:cs typeface="+mn-cs"/>
            </a:endParaRP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it-IT" sz="3966" b="0" i="0" u="none" strike="noStrike" kern="1200" cap="none" spc="0" normalizeH="0" baseline="0" noProof="0" dirty="0">
                <a:ln>
                  <a:noFill/>
                </a:ln>
                <a:solidFill>
                  <a:srgbClr val="3878D3"/>
                </a:solidFill>
                <a:effectLst/>
                <a:uLnTx/>
                <a:uFillTx/>
                <a:latin typeface="Barlow Bold"/>
                <a:ea typeface="+mn-ea"/>
                <a:cs typeface="+mn-cs"/>
              </a:rPr>
              <a:t>https://www.macmh.org/wp-content/uploads/2016/05/Wkshp22_handout.pdf </a:t>
            </a:r>
          </a:p>
          <a:p>
            <a:pPr marL="0" marR="0" lvl="0" indent="0" algn="ctr" defTabSz="914400" rtl="0" eaLnBrk="1" fontAlgn="auto" latinLnBrk="0" hangingPunct="1">
              <a:lnSpc>
                <a:spcPts val="3853"/>
              </a:lnSpc>
              <a:spcBef>
                <a:spcPct val="0"/>
              </a:spcBef>
              <a:spcAft>
                <a:spcPts val="0"/>
              </a:spcAft>
              <a:buClrTx/>
              <a:buSzTx/>
              <a:buFontTx/>
              <a:buNone/>
              <a:tabLst/>
              <a:defRPr/>
            </a:pPr>
            <a:endParaRPr kumimoji="0" lang="it-IT" sz="3966" b="0" i="0" u="none" strike="noStrike" kern="1200" cap="none" spc="0" normalizeH="0" baseline="0" noProof="0" dirty="0">
              <a:ln>
                <a:noFill/>
              </a:ln>
              <a:solidFill>
                <a:srgbClr val="3878D3"/>
              </a:solidFill>
              <a:effectLst/>
              <a:uLnTx/>
              <a:uFillTx/>
              <a:latin typeface="Barlow Bold"/>
              <a:ea typeface="+mn-ea"/>
              <a:cs typeface="+mn-cs"/>
            </a:endParaRPr>
          </a:p>
        </p:txBody>
      </p:sp>
    </p:spTree>
    <p:extLst>
      <p:ext uri="{BB962C8B-B14F-4D97-AF65-F5344CB8AC3E}">
        <p14:creationId xmlns:p14="http://schemas.microsoft.com/office/powerpoint/2010/main" val="1916680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9244594-4CD3-A1A7-426D-2CAB05D52AD1}"/>
              </a:ext>
            </a:extLst>
          </p:cNvPr>
          <p:cNvPicPr>
            <a:picLocks noChangeAspect="1"/>
          </p:cNvPicPr>
          <p:nvPr/>
        </p:nvPicPr>
        <p:blipFill>
          <a:blip r:embed="rId2"/>
          <a:stretch>
            <a:fillRect/>
          </a:stretch>
        </p:blipFill>
        <p:spPr>
          <a:xfrm>
            <a:off x="6139549" y="190500"/>
            <a:ext cx="8911919" cy="10287000"/>
          </a:xfrm>
          <a:prstGeom prst="rect">
            <a:avLst/>
          </a:prstGeom>
        </p:spPr>
      </p:pic>
      <p:sp>
        <p:nvSpPr>
          <p:cNvPr id="5" name="Rectangle 4">
            <a:extLst>
              <a:ext uri="{FF2B5EF4-FFF2-40B4-BE49-F238E27FC236}">
                <a16:creationId xmlns:a16="http://schemas.microsoft.com/office/drawing/2014/main" id="{27FDBAD7-CA41-7C46-81EC-E2B6B530EAD7}"/>
              </a:ext>
            </a:extLst>
          </p:cNvPr>
          <p:cNvSpPr/>
          <p:nvPr/>
        </p:nvSpPr>
        <p:spPr>
          <a:xfrm>
            <a:off x="6257789" y="1236279"/>
            <a:ext cx="5810624" cy="249621"/>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C8A07FC-B795-3342-BF80-1EBF02480436}"/>
              </a:ext>
            </a:extLst>
          </p:cNvPr>
          <p:cNvSpPr/>
          <p:nvPr/>
        </p:nvSpPr>
        <p:spPr>
          <a:xfrm>
            <a:off x="6261201" y="2095500"/>
            <a:ext cx="5810624" cy="2837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879151-A035-1247-A45F-7F4A4C51184B}"/>
              </a:ext>
            </a:extLst>
          </p:cNvPr>
          <p:cNvSpPr/>
          <p:nvPr/>
        </p:nvSpPr>
        <p:spPr>
          <a:xfrm>
            <a:off x="6274848" y="2735306"/>
            <a:ext cx="6526751" cy="17991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D917421-0C90-6E45-AD39-FFA27717A41B}"/>
              </a:ext>
            </a:extLst>
          </p:cNvPr>
          <p:cNvSpPr/>
          <p:nvPr/>
        </p:nvSpPr>
        <p:spPr>
          <a:xfrm>
            <a:off x="6296456" y="3476948"/>
            <a:ext cx="6733743" cy="219254"/>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5ABFEFA-5F01-1A49-8244-EE490A3B899F}"/>
              </a:ext>
            </a:extLst>
          </p:cNvPr>
          <p:cNvSpPr/>
          <p:nvPr/>
        </p:nvSpPr>
        <p:spPr>
          <a:xfrm>
            <a:off x="6257789" y="4113351"/>
            <a:ext cx="5847016" cy="209012"/>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0653147-FAFB-4649-BDAB-2B75D1FFEE71}"/>
              </a:ext>
            </a:extLst>
          </p:cNvPr>
          <p:cNvSpPr/>
          <p:nvPr/>
        </p:nvSpPr>
        <p:spPr>
          <a:xfrm>
            <a:off x="6257789" y="3095948"/>
            <a:ext cx="8296411" cy="32964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FB07AA4-F32D-2C40-BCAB-223E1C0F7D5B}"/>
              </a:ext>
            </a:extLst>
          </p:cNvPr>
          <p:cNvSpPr/>
          <p:nvPr/>
        </p:nvSpPr>
        <p:spPr>
          <a:xfrm>
            <a:off x="6294181" y="3812788"/>
            <a:ext cx="5810624" cy="21925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C6091F0-6147-0E46-8867-FD746E18D5F2}"/>
              </a:ext>
            </a:extLst>
          </p:cNvPr>
          <p:cNvSpPr/>
          <p:nvPr/>
        </p:nvSpPr>
        <p:spPr>
          <a:xfrm>
            <a:off x="6225347" y="6468169"/>
            <a:ext cx="4290254" cy="26536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D63DDD5-6CF5-9743-B84B-3DB5A5B5DA11}"/>
              </a:ext>
            </a:extLst>
          </p:cNvPr>
          <p:cNvSpPr/>
          <p:nvPr/>
        </p:nvSpPr>
        <p:spPr>
          <a:xfrm>
            <a:off x="6225346" y="7173532"/>
            <a:ext cx="5810624" cy="20306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9D5A6F8-A918-D247-A8F1-813C3161ED8E}"/>
              </a:ext>
            </a:extLst>
          </p:cNvPr>
          <p:cNvSpPr/>
          <p:nvPr/>
        </p:nvSpPr>
        <p:spPr>
          <a:xfrm>
            <a:off x="6257789" y="1562100"/>
            <a:ext cx="581062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79BAE24-0247-AA41-AEE5-D57043B45B63}"/>
              </a:ext>
            </a:extLst>
          </p:cNvPr>
          <p:cNvSpPr/>
          <p:nvPr/>
        </p:nvSpPr>
        <p:spPr>
          <a:xfrm>
            <a:off x="6225346" y="5548873"/>
            <a:ext cx="8024053"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3D8EA718-75A9-2247-972E-13436861DD4F}"/>
              </a:ext>
            </a:extLst>
          </p:cNvPr>
          <p:cNvSpPr/>
          <p:nvPr/>
        </p:nvSpPr>
        <p:spPr>
          <a:xfrm>
            <a:off x="6225346" y="6812721"/>
            <a:ext cx="665245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31BD2CA-B78E-104F-9B6F-B17E3DB5116F}"/>
              </a:ext>
            </a:extLst>
          </p:cNvPr>
          <p:cNvSpPr/>
          <p:nvPr/>
        </p:nvSpPr>
        <p:spPr>
          <a:xfrm>
            <a:off x="6209502" y="9812721"/>
            <a:ext cx="429025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756CBD22-CAA6-5649-B76B-A86CE3F29637}"/>
              </a:ext>
            </a:extLst>
          </p:cNvPr>
          <p:cNvSpPr/>
          <p:nvPr/>
        </p:nvSpPr>
        <p:spPr>
          <a:xfrm>
            <a:off x="15206100" y="3197933"/>
            <a:ext cx="2624960" cy="12297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BURNOUT</a:t>
            </a:r>
          </a:p>
        </p:txBody>
      </p:sp>
      <p:sp>
        <p:nvSpPr>
          <p:cNvPr id="21" name="Oval 20">
            <a:extLst>
              <a:ext uri="{FF2B5EF4-FFF2-40B4-BE49-F238E27FC236}">
                <a16:creationId xmlns:a16="http://schemas.microsoft.com/office/drawing/2014/main" id="{67D15121-46B3-E544-B232-82CCB9DA3EAB}"/>
              </a:ext>
            </a:extLst>
          </p:cNvPr>
          <p:cNvSpPr/>
          <p:nvPr/>
        </p:nvSpPr>
        <p:spPr>
          <a:xfrm>
            <a:off x="15163800" y="4981913"/>
            <a:ext cx="2624960" cy="12297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a:ea typeface="+mn-ea"/>
                <a:cs typeface="+mn-cs"/>
              </a:rPr>
              <a:t>COMPASSION SATISFACTION</a:t>
            </a:r>
          </a:p>
        </p:txBody>
      </p:sp>
      <p:sp>
        <p:nvSpPr>
          <p:cNvPr id="22" name="Oval 21">
            <a:extLst>
              <a:ext uri="{FF2B5EF4-FFF2-40B4-BE49-F238E27FC236}">
                <a16:creationId xmlns:a16="http://schemas.microsoft.com/office/drawing/2014/main" id="{C78F1E1E-634C-FB46-B493-D9174986624D}"/>
              </a:ext>
            </a:extLst>
          </p:cNvPr>
          <p:cNvSpPr/>
          <p:nvPr/>
        </p:nvSpPr>
        <p:spPr>
          <a:xfrm>
            <a:off x="15186767" y="1505597"/>
            <a:ext cx="2624960" cy="122970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STS</a:t>
            </a:r>
          </a:p>
        </p:txBody>
      </p:sp>
      <p:sp>
        <p:nvSpPr>
          <p:cNvPr id="23" name="CasellaDiTesto 22">
            <a:extLst>
              <a:ext uri="{FF2B5EF4-FFF2-40B4-BE49-F238E27FC236}">
                <a16:creationId xmlns:a16="http://schemas.microsoft.com/office/drawing/2014/main" id="{7F502CE6-CB3C-C0DA-316C-BC2CF1735258}"/>
              </a:ext>
            </a:extLst>
          </p:cNvPr>
          <p:cNvSpPr txBox="1"/>
          <p:nvPr/>
        </p:nvSpPr>
        <p:spPr>
          <a:xfrm>
            <a:off x="457200" y="590112"/>
            <a:ext cx="472151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PROFESSIONAL QUALITY OF LIFE SCALE (PROQOL)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COMPASSION SATISFACTION AND COMPASSION FATIGUE (PROQOL) VERSION 5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a:ea typeface="+mn-ea"/>
                <a:cs typeface="+mn-cs"/>
              </a:rPr>
              <a:t>Traduzione in italiano a cura di A. Gillian Jarvis e Fulvio Mazzacane</a:t>
            </a:r>
            <a:r>
              <a:rPr kumimoji="0" lang="it-IT"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hlinkClick r:id="rId3"/>
              </a:rPr>
              <a:t>https://associazioneitalianacasemanager.it/wp-content/uploads/2020/04/COVID_19_e_stress_professionale_3_1-FP-ASST.pdf</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4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979689" y="2664750"/>
            <a:ext cx="16823225" cy="6300123"/>
          </a:xfrm>
          <a:prstGeom prst="rect">
            <a:avLst/>
          </a:prstGeom>
        </p:spPr>
        <p:txBody>
          <a:bodyPr lIns="0" tIns="0" rIns="0" bIns="0" rtlCol="0" anchor="t">
            <a:spAutoFit/>
          </a:bodyPr>
          <a:lstStyle/>
          <a:p>
            <a:pPr marL="571500" indent="-571500">
              <a:lnSpc>
                <a:spcPts val="4982"/>
              </a:lnSpc>
              <a:buFontTx/>
              <a:buChar char="-"/>
            </a:pPr>
            <a:r>
              <a:rPr lang="it-IT" sz="3600" dirty="0">
                <a:solidFill>
                  <a:srgbClr val="FFFFFF"/>
                </a:solidFill>
                <a:latin typeface="Arimo Bold" panose="020B0604020202020204" charset="0"/>
              </a:rPr>
              <a:t>Chiariremo i </a:t>
            </a:r>
            <a:r>
              <a:rPr lang="it-IT" sz="3600" dirty="0">
                <a:solidFill>
                  <a:srgbClr val="FC3D5F"/>
                </a:solidFill>
                <a:latin typeface="Arimo Bold" panose="020B0604020202020204" charset="0"/>
              </a:rPr>
              <a:t>Principi Fondamentali di un approccio multi-agenzia </a:t>
            </a:r>
            <a:r>
              <a:rPr lang="it-IT" sz="3600" i="1" dirty="0">
                <a:solidFill>
                  <a:srgbClr val="FC3D5F"/>
                </a:solidFill>
                <a:latin typeface="Arimo Bold" panose="020B0604020202020204" charset="0"/>
              </a:rPr>
              <a:t>trauma </a:t>
            </a:r>
            <a:r>
              <a:rPr lang="it-IT" sz="3600" i="1" dirty="0" err="1">
                <a:solidFill>
                  <a:srgbClr val="FC3D5F"/>
                </a:solidFill>
                <a:latin typeface="Arimo Bold" panose="020B0604020202020204" charset="0"/>
              </a:rPr>
              <a:t>infomed</a:t>
            </a:r>
            <a:endParaRPr lang="it-IT" sz="3600" i="1" dirty="0">
              <a:solidFill>
                <a:srgbClr val="FC3D5F"/>
              </a:solidFill>
              <a:latin typeface="Arimo Bold" panose="020B0604020202020204" charset="0"/>
            </a:endParaRPr>
          </a:p>
          <a:p>
            <a:pPr>
              <a:lnSpc>
                <a:spcPts val="4982"/>
              </a:lnSpc>
            </a:pPr>
            <a:endParaRPr lang="it-IT" sz="3600" i="1" dirty="0">
              <a:solidFill>
                <a:srgbClr val="FC3D5F"/>
              </a:solidFill>
              <a:latin typeface="Arimo Bold" panose="020B0604020202020204" charset="0"/>
            </a:endParaRPr>
          </a:p>
          <a:p>
            <a:pPr marL="571500" indent="-571500">
              <a:lnSpc>
                <a:spcPts val="4982"/>
              </a:lnSpc>
              <a:buFontTx/>
              <a:buChar char="-"/>
            </a:pPr>
            <a:r>
              <a:rPr lang="it-IT" sz="3600" dirty="0">
                <a:solidFill>
                  <a:srgbClr val="FFFFFF"/>
                </a:solidFill>
                <a:latin typeface="Arimo Bold" panose="020B0604020202020204" charset="0"/>
              </a:rPr>
              <a:t>Lavoreremo insieme per capire</a:t>
            </a:r>
            <a:r>
              <a:rPr lang="it-IT" sz="3600" dirty="0">
                <a:solidFill>
                  <a:srgbClr val="FC3D5F"/>
                </a:solidFill>
                <a:latin typeface="Arimo Bold" panose="020B0604020202020204" charset="0"/>
              </a:rPr>
              <a:t> </a:t>
            </a:r>
            <a:r>
              <a:rPr lang="it-IT" sz="3600" dirty="0">
                <a:solidFill>
                  <a:srgbClr val="FFFFFF"/>
                </a:solidFill>
                <a:latin typeface="Arimo Bold" panose="020B0604020202020204" charset="0"/>
              </a:rPr>
              <a:t>come</a:t>
            </a:r>
            <a:r>
              <a:rPr lang="it-IT" sz="3600" dirty="0">
                <a:solidFill>
                  <a:srgbClr val="FC3D5F"/>
                </a:solidFill>
                <a:latin typeface="Arimo Bold" panose="020B0604020202020204" charset="0"/>
              </a:rPr>
              <a:t> metterli in pratica</a:t>
            </a:r>
            <a:r>
              <a:rPr lang="it-IT" sz="3600" dirty="0">
                <a:solidFill>
                  <a:srgbClr val="FFFFFF"/>
                </a:solidFill>
                <a:latin typeface="Arimo Bold" panose="020B0604020202020204" charset="0"/>
              </a:rPr>
              <a:t> e </a:t>
            </a:r>
          </a:p>
          <a:p>
            <a:pPr marL="627063">
              <a:lnSpc>
                <a:spcPts val="4982"/>
              </a:lnSpc>
            </a:pPr>
            <a:r>
              <a:rPr lang="it-IT" sz="3600" dirty="0">
                <a:solidFill>
                  <a:srgbClr val="FFFFFF"/>
                </a:solidFill>
                <a:latin typeface="Arimo Bold" panose="020B0604020202020204" charset="0"/>
              </a:rPr>
              <a:t>quali</a:t>
            </a:r>
            <a:r>
              <a:rPr lang="it-IT" sz="3600" dirty="0"/>
              <a:t> </a:t>
            </a:r>
            <a:r>
              <a:rPr lang="it-IT" sz="3600" dirty="0">
                <a:solidFill>
                  <a:srgbClr val="FC3D5F"/>
                </a:solidFill>
                <a:latin typeface="Arimo Bold" panose="020B0604020202020204" charset="0"/>
              </a:rPr>
              <a:t> standard</a:t>
            </a:r>
            <a:r>
              <a:rPr lang="it-IT" sz="3600" dirty="0">
                <a:solidFill>
                  <a:srgbClr val="FFFFFF"/>
                </a:solidFill>
                <a:latin typeface="Arimo Bold" panose="020B0604020202020204" charset="0"/>
              </a:rPr>
              <a:t> devono guidare gli interventi professionali con i bambini esposti a traumi</a:t>
            </a:r>
            <a:endParaRPr lang="it-IT" sz="3600" i="1" dirty="0">
              <a:solidFill>
                <a:srgbClr val="FC3D5F"/>
              </a:solidFill>
              <a:latin typeface="Arimo Bold" panose="020B0604020202020204" charset="0"/>
            </a:endParaRPr>
          </a:p>
          <a:p>
            <a:pPr>
              <a:lnSpc>
                <a:spcPts val="4982"/>
              </a:lnSpc>
            </a:pPr>
            <a:endParaRPr lang="it-IT" sz="3600" dirty="0">
              <a:solidFill>
                <a:srgbClr val="FC3D5F"/>
              </a:solidFill>
              <a:latin typeface="Arimo Bold" panose="020B0604020202020204" charset="0"/>
              <a:ea typeface="Arimo Bold" panose="020B0604020202020204" charset="0"/>
              <a:cs typeface="Arimo Bold" panose="020B0604020202020204" charset="0"/>
            </a:endParaRPr>
          </a:p>
          <a:p>
            <a:pPr>
              <a:lnSpc>
                <a:spcPts val="4982"/>
              </a:lnSpc>
            </a:pPr>
            <a:endParaRPr lang="it-IT" sz="3600" dirty="0">
              <a:solidFill>
                <a:srgbClr val="FFFFFF"/>
              </a:solidFill>
              <a:latin typeface="Arimo Bold" panose="020B0604020202020204" charset="0"/>
            </a:endParaRPr>
          </a:p>
          <a:p>
            <a:pPr>
              <a:lnSpc>
                <a:spcPts val="4982"/>
              </a:lnSpc>
            </a:pPr>
            <a:endParaRPr lang="it-IT" sz="3636" dirty="0">
              <a:solidFill>
                <a:srgbClr val="FFFFFF"/>
              </a:solidFill>
              <a:latin typeface="Arimo"/>
            </a:endParaRPr>
          </a:p>
          <a:p>
            <a:pPr algn="ctr">
              <a:lnSpc>
                <a:spcPts val="4364"/>
              </a:lnSpc>
            </a:pPr>
            <a:endParaRPr lang="it-IT" sz="3636" dirty="0">
              <a:solidFill>
                <a:srgbClr val="FFFFFF"/>
              </a:solidFill>
              <a:latin typeface="Arimo"/>
            </a:endParaRPr>
          </a:p>
        </p:txBody>
      </p:sp>
      <p:grpSp>
        <p:nvGrpSpPr>
          <p:cNvPr id="6" name="Group 6"/>
          <p:cNvGrpSpPr/>
          <p:nvPr/>
        </p:nvGrpSpPr>
        <p:grpSpPr>
          <a:xfrm>
            <a:off x="4327228" y="340684"/>
            <a:ext cx="10128148" cy="1749381"/>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2550207" y="757946"/>
            <a:ext cx="13682190" cy="856004"/>
          </a:xfrm>
          <a:prstGeom prst="rect">
            <a:avLst/>
          </a:prstGeom>
        </p:spPr>
        <p:txBody>
          <a:bodyPr lIns="0" tIns="0" rIns="0" bIns="0" rtlCol="0" anchor="t">
            <a:spAutoFit/>
          </a:bodyPr>
          <a:lstStyle/>
          <a:p>
            <a:pPr algn="ctr">
              <a:lnSpc>
                <a:spcPts val="7274"/>
              </a:lnSpc>
              <a:spcBef>
                <a:spcPct val="0"/>
              </a:spcBef>
            </a:pPr>
            <a:r>
              <a:rPr lang="it-IT" sz="6000" dirty="0">
                <a:solidFill>
                  <a:srgbClr val="2D5974"/>
                </a:solidFill>
                <a:latin typeface="Barlow Bold Bold" panose="020B0604020202020204" charset="0"/>
              </a:rPr>
              <a:t>INTRODUZIONE</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3632" y="6204375"/>
            <a:ext cx="7920735" cy="364353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6B97345-FC52-F245-E747-BF4281A277BB}"/>
              </a:ext>
            </a:extLst>
          </p:cNvPr>
          <p:cNvPicPr>
            <a:picLocks noChangeAspect="1"/>
          </p:cNvPicPr>
          <p:nvPr/>
        </p:nvPicPr>
        <p:blipFill>
          <a:blip r:embed="rId3"/>
          <a:stretch>
            <a:fillRect/>
          </a:stretch>
        </p:blipFill>
        <p:spPr>
          <a:xfrm>
            <a:off x="9753600" y="13096"/>
            <a:ext cx="7085494" cy="10248176"/>
          </a:xfrm>
          <a:prstGeom prst="rect">
            <a:avLst/>
          </a:prstGeom>
        </p:spPr>
      </p:pic>
      <p:pic>
        <p:nvPicPr>
          <p:cNvPr id="10" name="Immagine 9">
            <a:extLst>
              <a:ext uri="{FF2B5EF4-FFF2-40B4-BE49-F238E27FC236}">
                <a16:creationId xmlns:a16="http://schemas.microsoft.com/office/drawing/2014/main" id="{FEB1D805-93CB-4269-DC0B-1CA4B124FC52}"/>
              </a:ext>
            </a:extLst>
          </p:cNvPr>
          <p:cNvPicPr>
            <a:picLocks noChangeAspect="1"/>
          </p:cNvPicPr>
          <p:nvPr/>
        </p:nvPicPr>
        <p:blipFill>
          <a:blip r:embed="rId4"/>
          <a:stretch>
            <a:fillRect/>
          </a:stretch>
        </p:blipFill>
        <p:spPr>
          <a:xfrm>
            <a:off x="1676400" y="609789"/>
            <a:ext cx="6581775" cy="9651483"/>
          </a:xfrm>
          <a:prstGeom prst="rect">
            <a:avLst/>
          </a:prstGeom>
        </p:spPr>
      </p:pic>
    </p:spTree>
    <p:extLst>
      <p:ext uri="{BB962C8B-B14F-4D97-AF65-F5344CB8AC3E}">
        <p14:creationId xmlns:p14="http://schemas.microsoft.com/office/powerpoint/2010/main" val="3638704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896600" cy="1143000"/>
          </a:xfrm>
        </p:spPr>
        <p:txBody>
          <a:bodyPr>
            <a:normAutofit fontScale="90000"/>
          </a:bodyPr>
          <a:lstStyle/>
          <a:p>
            <a:r>
              <a:rPr lang="en-US" dirty="0"/>
              <a:t>Secondary Traumatic Stress Signs and Symptoms</a:t>
            </a:r>
          </a:p>
        </p:txBody>
      </p:sp>
      <p:sp>
        <p:nvSpPr>
          <p:cNvPr id="3" name="Content Placeholder 2"/>
          <p:cNvSpPr>
            <a:spLocks noGrp="1"/>
          </p:cNvSpPr>
          <p:nvPr>
            <p:ph idx="1"/>
          </p:nvPr>
        </p:nvSpPr>
        <p:spPr>
          <a:xfrm>
            <a:off x="571500" y="2241143"/>
            <a:ext cx="17145000" cy="6858000"/>
          </a:xfrm>
        </p:spPr>
        <p:txBody>
          <a:bodyPr numCol="2" spcCol="274320">
            <a:normAutofit/>
          </a:bodyPr>
          <a:lstStyle/>
          <a:p>
            <a:pPr>
              <a:lnSpc>
                <a:spcPct val="110000"/>
              </a:lnSpc>
            </a:pPr>
            <a:r>
              <a:rPr lang="it-IT" dirty="0"/>
              <a:t>Mancanza di speranza</a:t>
            </a:r>
          </a:p>
          <a:p>
            <a:pPr>
              <a:lnSpc>
                <a:spcPct val="110000"/>
              </a:lnSpc>
            </a:pPr>
            <a:r>
              <a:rPr lang="it-IT" dirty="0"/>
              <a:t>Incapacità di accogliere la complessità</a:t>
            </a:r>
          </a:p>
          <a:p>
            <a:pPr>
              <a:lnSpc>
                <a:spcPct val="110000"/>
              </a:lnSpc>
            </a:pPr>
            <a:r>
              <a:rPr lang="it-IT" dirty="0"/>
              <a:t>Incapacità di ascoltare, evitamento (anche di alcuni clienti)</a:t>
            </a:r>
          </a:p>
          <a:p>
            <a:pPr>
              <a:lnSpc>
                <a:spcPct val="110000"/>
              </a:lnSpc>
            </a:pPr>
            <a:r>
              <a:rPr lang="it-IT" dirty="0"/>
              <a:t>Rabbia e cinismo</a:t>
            </a:r>
          </a:p>
          <a:p>
            <a:pPr>
              <a:lnSpc>
                <a:spcPct val="110000"/>
              </a:lnSpc>
            </a:pPr>
            <a:r>
              <a:rPr lang="it-IT" dirty="0"/>
              <a:t>Insonnia</a:t>
            </a:r>
          </a:p>
          <a:p>
            <a:pPr>
              <a:lnSpc>
                <a:spcPct val="110000"/>
              </a:lnSpc>
            </a:pPr>
            <a:r>
              <a:rPr lang="it-IT" dirty="0"/>
              <a:t>Esaurimento cronico e/o disturbi fisici</a:t>
            </a:r>
          </a:p>
          <a:p>
            <a:pPr>
              <a:lnSpc>
                <a:spcPct val="110000"/>
              </a:lnSpc>
            </a:pPr>
            <a:r>
              <a:rPr lang="it-IT" dirty="0"/>
              <a:t>Minimizzazione</a:t>
            </a:r>
          </a:p>
          <a:p>
            <a:pPr>
              <a:lnSpc>
                <a:spcPct val="110000"/>
              </a:lnSpc>
            </a:pPr>
            <a:r>
              <a:rPr lang="it-IT" dirty="0"/>
              <a:t>Senso di colpa</a:t>
            </a:r>
          </a:p>
          <a:p>
            <a:pPr>
              <a:lnSpc>
                <a:spcPct val="110000"/>
              </a:lnSpc>
            </a:pPr>
            <a:r>
              <a:rPr lang="it-IT" dirty="0"/>
              <a:t>Preoccupazione per i clienti/le loro storie</a:t>
            </a:r>
          </a:p>
          <a:p>
            <a:pPr>
              <a:lnSpc>
                <a:spcPct val="110000"/>
              </a:lnSpc>
            </a:pPr>
            <a:r>
              <a:rPr lang="it-IT" dirty="0"/>
              <a:t>Pensieri intrusivi/incubi/ flashback</a:t>
            </a:r>
          </a:p>
          <a:p>
            <a:pPr>
              <a:lnSpc>
                <a:spcPct val="110000"/>
              </a:lnSpc>
            </a:pPr>
            <a:r>
              <a:rPr lang="it-IT" dirty="0"/>
              <a:t>Sensazione di estraneità/isolamento/nessuno con cui parlare</a:t>
            </a:r>
          </a:p>
          <a:p>
            <a:pPr>
              <a:lnSpc>
                <a:spcPct val="110000"/>
              </a:lnSpc>
            </a:pPr>
            <a:r>
              <a:rPr lang="it-IT" dirty="0"/>
              <a:t>Sentirsi intrappolati, "contagiati" dal trauma, inadeguati, depressi.</a:t>
            </a:r>
            <a:endParaRPr lang="en-US" dirty="0"/>
          </a:p>
        </p:txBody>
      </p:sp>
    </p:spTree>
    <p:extLst>
      <p:ext uri="{BB962C8B-B14F-4D97-AF65-F5344CB8AC3E}">
        <p14:creationId xmlns:p14="http://schemas.microsoft.com/office/powerpoint/2010/main" val="3574024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56B694-CF58-5A48-BE46-05AB81E6F9F3}"/>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04240A57-241F-5545-BF7F-6C37FCA766C7}"/>
              </a:ext>
            </a:extLst>
          </p:cNvPr>
          <p:cNvSpPr>
            <a:spLocks noGrp="1"/>
          </p:cNvSpPr>
          <p:nvPr>
            <p:ph type="title"/>
          </p:nvPr>
        </p:nvSpPr>
        <p:spPr>
          <a:xfrm>
            <a:off x="2895600" y="916154"/>
            <a:ext cx="8229600" cy="1143000"/>
          </a:xfrm>
        </p:spPr>
        <p:txBody>
          <a:bodyPr/>
          <a:lstStyle/>
          <a:p>
            <a:r>
              <a:rPr lang="en-US" dirty="0" err="1"/>
              <a:t>Cura</a:t>
            </a:r>
            <a:r>
              <a:rPr lang="en-US" dirty="0"/>
              <a:t> di se’</a:t>
            </a:r>
          </a:p>
        </p:txBody>
      </p:sp>
      <p:sp>
        <p:nvSpPr>
          <p:cNvPr id="2" name="TextBox 1">
            <a:extLst>
              <a:ext uri="{FF2B5EF4-FFF2-40B4-BE49-F238E27FC236}">
                <a16:creationId xmlns:a16="http://schemas.microsoft.com/office/drawing/2014/main" id="{951B3B7F-138C-8A47-9F9C-7446977D1CA6}"/>
              </a:ext>
            </a:extLst>
          </p:cNvPr>
          <p:cNvSpPr txBox="1"/>
          <p:nvPr/>
        </p:nvSpPr>
        <p:spPr>
          <a:xfrm>
            <a:off x="621507" y="9579770"/>
            <a:ext cx="1009411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Resource: National Child Stress Traumatic Network</a:t>
            </a:r>
          </a:p>
        </p:txBody>
      </p:sp>
    </p:spTree>
    <p:extLst>
      <p:ext uri="{BB962C8B-B14F-4D97-AF65-F5344CB8AC3E}">
        <p14:creationId xmlns:p14="http://schemas.microsoft.com/office/powerpoint/2010/main" val="3217177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838200" y="1392362"/>
            <a:ext cx="11572502" cy="4953000"/>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sp>
        <p:nvSpPr>
          <p:cNvPr id="4" name="TextBox 4"/>
          <p:cNvSpPr txBox="1"/>
          <p:nvPr/>
        </p:nvSpPr>
        <p:spPr>
          <a:xfrm>
            <a:off x="2660433" y="2902385"/>
            <a:ext cx="9509859" cy="1940916"/>
          </a:xfrm>
          <a:prstGeom prst="rect">
            <a:avLst/>
          </a:prstGeom>
        </p:spPr>
        <p:txBody>
          <a:bodyPr lIns="0" tIns="0" rIns="0" bIns="0" rtlCol="0" anchor="t">
            <a:spAutoFit/>
          </a:bodyPr>
          <a:lstStyle/>
          <a:p>
            <a:pPr>
              <a:lnSpc>
                <a:spcPts val="7859"/>
              </a:lnSpc>
            </a:pPr>
            <a:r>
              <a:rPr lang="it-IT" sz="6549" dirty="0">
                <a:solidFill>
                  <a:srgbClr val="FF6E79"/>
                </a:solidFill>
                <a:latin typeface="Barlow Bold"/>
              </a:rPr>
              <a:t>Sezione 6: Competenze chiave </a:t>
            </a:r>
          </a:p>
        </p:txBody>
      </p:sp>
      <p:sp>
        <p:nvSpPr>
          <p:cNvPr id="5" name="TextBox 5"/>
          <p:cNvSpPr txBox="1"/>
          <p:nvPr/>
        </p:nvSpPr>
        <p:spPr>
          <a:xfrm>
            <a:off x="2743200" y="3043587"/>
            <a:ext cx="9509859" cy="1940916"/>
          </a:xfrm>
          <a:prstGeom prst="rect">
            <a:avLst/>
          </a:prstGeom>
        </p:spPr>
        <p:txBody>
          <a:bodyPr lIns="0" tIns="0" rIns="0" bIns="0" rtlCol="0" anchor="t">
            <a:spAutoFit/>
          </a:bodyPr>
          <a:lstStyle/>
          <a:p>
            <a:pPr>
              <a:lnSpc>
                <a:spcPts val="7859"/>
              </a:lnSpc>
            </a:pPr>
            <a:r>
              <a:rPr lang="it-IT" sz="6549" dirty="0">
                <a:solidFill>
                  <a:srgbClr val="30526A"/>
                </a:solidFill>
                <a:latin typeface="Barlow Bold"/>
              </a:rPr>
              <a:t>Sezione 6: Competenze chiave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53800" y="3043587"/>
            <a:ext cx="5577189" cy="654041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219200" y="93345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028698" y="2068759"/>
            <a:ext cx="16453527" cy="6860853"/>
          </a:xfrm>
          <a:prstGeom prst="rect">
            <a:avLst/>
          </a:prstGeom>
        </p:spPr>
        <p:txBody>
          <a:bodyPr lIns="0" tIns="0" rIns="0" bIns="0" rtlCol="0" anchor="t">
            <a:spAutoFit/>
          </a:bodyPr>
          <a:lstStyle/>
          <a:p>
            <a:pPr algn="ctr">
              <a:lnSpc>
                <a:spcPts val="3359"/>
              </a:lnSpc>
            </a:pPr>
            <a:endParaRPr lang="it-IT" dirty="0"/>
          </a:p>
          <a:p>
            <a:pPr algn="ctr">
              <a:lnSpc>
                <a:spcPts val="3359"/>
              </a:lnSpc>
            </a:pPr>
            <a:r>
              <a:rPr lang="it-IT" sz="2799" dirty="0">
                <a:solidFill>
                  <a:srgbClr val="204D68"/>
                </a:solidFill>
                <a:latin typeface="Arimo Bold" panose="020B0604020202020204" charset="0"/>
              </a:rPr>
              <a:t>I professionisti che lavorano con i bambini vittime di violenza sono chiamati ad utilizzare competenze speciali nell'interazione con i bambini per ridurre il </a:t>
            </a:r>
            <a:r>
              <a:rPr lang="it-IT" sz="2799" dirty="0">
                <a:solidFill>
                  <a:srgbClr val="EA828D"/>
                </a:solidFill>
                <a:latin typeface="Arimo Bold" panose="020B0604020202020204" charset="0"/>
              </a:rPr>
              <a:t> rischio di ri-vittimizzazione e ri-traumatizzazione</a:t>
            </a:r>
            <a:r>
              <a:rPr lang="it-IT" dirty="0"/>
              <a:t>,</a:t>
            </a:r>
            <a:r>
              <a:rPr lang="it-IT" sz="2799" dirty="0">
                <a:solidFill>
                  <a:srgbClr val="204D68"/>
                </a:solidFill>
                <a:latin typeface="Arimo Bold" panose="020B0604020202020204" charset="0"/>
              </a:rPr>
              <a:t> incoraggiando al contempo, se appropriato, il minore a parlare di ciò che è successo. </a:t>
            </a:r>
          </a:p>
          <a:p>
            <a:pPr algn="ctr">
              <a:lnSpc>
                <a:spcPts val="3359"/>
              </a:lnSpc>
            </a:pPr>
            <a:endParaRPr lang="it-IT"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pPr>
            <a:r>
              <a:rPr lang="it-IT" sz="2799" dirty="0">
                <a:solidFill>
                  <a:srgbClr val="204D68"/>
                </a:solidFill>
                <a:latin typeface="Arimo Bold" panose="020B0604020202020204" charset="0"/>
              </a:rPr>
              <a:t>Questa formazione non si propone di aiutarvi a sviluppare queste competenze - per questo avreste bisogno di una formazione a parte - piuttosto di rendervi consapevoli di alcuni materiali e strumenti disponibili. </a:t>
            </a:r>
          </a:p>
          <a:p>
            <a:pPr algn="ctr">
              <a:lnSpc>
                <a:spcPts val="3359"/>
              </a:lnSpc>
            </a:pPr>
            <a:endParaRPr lang="it-IT"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pPr>
            <a:r>
              <a:rPr lang="it-IT" sz="2799" dirty="0">
                <a:solidFill>
                  <a:srgbClr val="204D68"/>
                </a:solidFill>
                <a:latin typeface="Arimo Bold" panose="020B0604020202020204" charset="0"/>
              </a:rPr>
              <a:t>Come professionisti potete sia rivolgervi agli strumenti disponibili come </a:t>
            </a:r>
            <a:r>
              <a:rPr lang="it-IT" sz="2799" dirty="0">
                <a:solidFill>
                  <a:srgbClr val="EA828D"/>
                </a:solidFill>
                <a:latin typeface="Arimo Bold" panose="020B0604020202020204" charset="0"/>
              </a:rPr>
              <a:t>Imparare a chiedere </a:t>
            </a:r>
            <a:r>
              <a:rPr lang="it-IT" sz="2799" dirty="0">
                <a:solidFill>
                  <a:srgbClr val="204D68"/>
                </a:solidFill>
                <a:latin typeface="Arimo Bold" panose="020B0604020202020204" charset="0"/>
              </a:rPr>
              <a:t>e imparare ad adottare competenze chiave come la creazione di un </a:t>
            </a:r>
            <a:r>
              <a:rPr lang="it-IT" sz="2799" dirty="0">
                <a:solidFill>
                  <a:srgbClr val="EA828D"/>
                </a:solidFill>
                <a:latin typeface="Arimo Bold" panose="020B0604020202020204" charset="0"/>
              </a:rPr>
              <a:t>contenitore emotivo </a:t>
            </a:r>
            <a:r>
              <a:rPr lang="it-IT" sz="2799" dirty="0">
                <a:solidFill>
                  <a:srgbClr val="204D68"/>
                </a:solidFill>
                <a:latin typeface="Arimo Bold" panose="020B0604020202020204" charset="0"/>
              </a:rPr>
              <a:t>quando incontrate un bambino disregolato e l'importanza di normalizzare i comportamenti. </a:t>
            </a:r>
          </a:p>
          <a:p>
            <a:pPr algn="ctr">
              <a:lnSpc>
                <a:spcPts val="3119"/>
              </a:lnSpc>
              <a:spcBef>
                <a:spcPct val="0"/>
              </a:spcBef>
            </a:pPr>
            <a:endParaRPr lang="it-IT" sz="2799" dirty="0">
              <a:solidFill>
                <a:srgbClr val="204D68"/>
              </a:solidFill>
              <a:latin typeface="Arimo"/>
            </a:endParaRPr>
          </a:p>
          <a:p>
            <a:pPr algn="ctr">
              <a:lnSpc>
                <a:spcPts val="3119"/>
              </a:lnSpc>
              <a:spcBef>
                <a:spcPct val="0"/>
              </a:spcBef>
            </a:pPr>
            <a:endParaRPr lang="it-IT" sz="2799" dirty="0">
              <a:solidFill>
                <a:srgbClr val="204D68"/>
              </a:solidFill>
              <a:latin typeface="Arimo"/>
            </a:endParaRPr>
          </a:p>
          <a:p>
            <a:pPr algn="ctr">
              <a:lnSpc>
                <a:spcPts val="3119"/>
              </a:lnSpc>
              <a:spcBef>
                <a:spcPct val="0"/>
              </a:spcBef>
            </a:pPr>
            <a:endParaRPr lang="it-IT" sz="2799" dirty="0">
              <a:solidFill>
                <a:srgbClr val="204D68"/>
              </a:solidFill>
              <a:latin typeface="Arimo"/>
            </a:endParaRPr>
          </a:p>
        </p:txBody>
      </p:sp>
      <p:sp>
        <p:nvSpPr>
          <p:cNvPr id="9" name="TextBox 9"/>
          <p:cNvSpPr txBox="1"/>
          <p:nvPr/>
        </p:nvSpPr>
        <p:spPr>
          <a:xfrm>
            <a:off x="1542469" y="381639"/>
            <a:ext cx="15425983" cy="875048"/>
          </a:xfrm>
          <a:prstGeom prst="rect">
            <a:avLst/>
          </a:prstGeom>
        </p:spPr>
        <p:txBody>
          <a:bodyPr lIns="0" tIns="0" rIns="0" bIns="0" rtlCol="0" anchor="t">
            <a:spAutoFit/>
          </a:bodyPr>
          <a:lstStyle/>
          <a:p>
            <a:pPr algn="ctr">
              <a:lnSpc>
                <a:spcPts val="7274"/>
              </a:lnSpc>
              <a:spcBef>
                <a:spcPct val="0"/>
              </a:spcBef>
            </a:pPr>
            <a:r>
              <a:rPr lang="it-IT" sz="6062" dirty="0">
                <a:solidFill>
                  <a:srgbClr val="2D5974"/>
                </a:solidFill>
                <a:effectLst>
                  <a:outerShdw blurRad="38100" dist="38100" dir="2700000" algn="tl">
                    <a:srgbClr val="000000">
                      <a:alpha val="43137"/>
                    </a:srgbClr>
                  </a:outerShdw>
                </a:effectLst>
                <a:latin typeface="Barlow Bold Bold" panose="020B0604020202020204" charset="0"/>
              </a:rPr>
              <a:t>Competenze chiave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820520" y="2263097"/>
            <a:ext cx="13200280" cy="6174828"/>
            <a:chOff x="0" y="0"/>
            <a:chExt cx="5147373" cy="2274292"/>
          </a:xfrm>
        </p:grpSpPr>
        <p:sp>
          <p:nvSpPr>
            <p:cNvPr id="3" name="Freeform 3"/>
            <p:cNvSpPr/>
            <p:nvPr/>
          </p:nvSpPr>
          <p:spPr>
            <a:xfrm>
              <a:off x="0" y="0"/>
              <a:ext cx="5147373" cy="2274293"/>
            </a:xfrm>
            <a:custGeom>
              <a:avLst/>
              <a:gdLst/>
              <a:ahLst/>
              <a:cxnLst/>
              <a:rect l="l" t="t" r="r" b="b"/>
              <a:pathLst>
                <a:path w="5147373" h="2274293">
                  <a:moveTo>
                    <a:pt x="5022914" y="2274292"/>
                  </a:moveTo>
                  <a:lnTo>
                    <a:pt x="124460" y="2274292"/>
                  </a:lnTo>
                  <a:cubicBezTo>
                    <a:pt x="55880" y="2274292"/>
                    <a:pt x="0" y="2218412"/>
                    <a:pt x="0" y="2149833"/>
                  </a:cubicBezTo>
                  <a:lnTo>
                    <a:pt x="0" y="124460"/>
                  </a:lnTo>
                  <a:cubicBezTo>
                    <a:pt x="0" y="55880"/>
                    <a:pt x="55880" y="0"/>
                    <a:pt x="124460" y="0"/>
                  </a:cubicBezTo>
                  <a:lnTo>
                    <a:pt x="5022914" y="0"/>
                  </a:lnTo>
                  <a:cubicBezTo>
                    <a:pt x="5091493" y="0"/>
                    <a:pt x="5147373" y="55880"/>
                    <a:pt x="5147373" y="124460"/>
                  </a:cubicBezTo>
                  <a:lnTo>
                    <a:pt x="5147373" y="2149833"/>
                  </a:lnTo>
                  <a:cubicBezTo>
                    <a:pt x="5147373" y="2218413"/>
                    <a:pt x="5091493" y="2274293"/>
                    <a:pt x="5022914" y="2274293"/>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895600" y="467141"/>
            <a:ext cx="10393305" cy="913712"/>
          </a:xfrm>
          <a:prstGeom prst="rect">
            <a:avLst/>
          </a:prstGeom>
        </p:spPr>
        <p:txBody>
          <a:bodyPr wrap="square" lIns="0" tIns="0" rIns="0" bIns="0" rtlCol="0" anchor="t">
            <a:spAutoFit/>
          </a:bodyPr>
          <a:lstStyle/>
          <a:p>
            <a:pPr>
              <a:lnSpc>
                <a:spcPts val="7859"/>
              </a:lnSpc>
            </a:pPr>
            <a:r>
              <a:rPr lang="it-IT" sz="6000" dirty="0">
                <a:solidFill>
                  <a:srgbClr val="FF6E79"/>
                </a:solidFill>
                <a:effectLst>
                  <a:outerShdw blurRad="38100" dist="38100" dir="2700000" algn="tl">
                    <a:srgbClr val="000000">
                      <a:alpha val="43137"/>
                    </a:srgbClr>
                  </a:outerShdw>
                </a:effectLst>
                <a:latin typeface="Barlow Bold"/>
              </a:rPr>
              <a:t>Promuovere la resilienza</a:t>
            </a:r>
          </a:p>
        </p:txBody>
      </p:sp>
      <p:sp>
        <p:nvSpPr>
          <p:cNvPr id="9" name="TextBox 9"/>
          <p:cNvSpPr txBox="1"/>
          <p:nvPr/>
        </p:nvSpPr>
        <p:spPr>
          <a:xfrm>
            <a:off x="1430880" y="2824261"/>
            <a:ext cx="11979560" cy="4970528"/>
          </a:xfrm>
          <a:prstGeom prst="rect">
            <a:avLst/>
          </a:prstGeom>
        </p:spPr>
        <p:txBody>
          <a:bodyPr lIns="0" tIns="0" rIns="0" bIns="0" rtlCol="0" anchor="t">
            <a:spAutoFit/>
          </a:bodyPr>
          <a:lstStyle/>
          <a:p>
            <a:pPr algn="ctr">
              <a:lnSpc>
                <a:spcPts val="3874"/>
              </a:lnSpc>
              <a:spcBef>
                <a:spcPct val="0"/>
              </a:spcBef>
            </a:pPr>
            <a:r>
              <a:rPr lang="it-IT" sz="3200" dirty="0">
                <a:solidFill>
                  <a:srgbClr val="30526A"/>
                </a:solidFill>
                <a:latin typeface="Arimo Bold" panose="020B0604020202020204" charset="0"/>
              </a:rPr>
              <a:t>La resilienza è un processo dinamico di adattamento positivo nonostante le avversità.</a:t>
            </a:r>
          </a:p>
          <a:p>
            <a:pPr algn="ctr">
              <a:lnSpc>
                <a:spcPts val="3874"/>
              </a:lnSpc>
              <a:spcBef>
                <a:spcPct val="0"/>
              </a:spcBef>
            </a:pPr>
            <a:r>
              <a:rPr lang="it-IT" sz="3200" dirty="0">
                <a:solidFill>
                  <a:srgbClr val="30526A"/>
                </a:solidFill>
                <a:latin typeface="Arimo Bold" panose="020B0604020202020204" charset="0"/>
              </a:rPr>
              <a:t>Per i bambini, i percorsi di resilienza sono radicati in: </a:t>
            </a:r>
          </a:p>
          <a:p>
            <a:pPr algn="ctr">
              <a:lnSpc>
                <a:spcPts val="3874"/>
              </a:lnSpc>
              <a:spcBef>
                <a:spcPct val="0"/>
              </a:spcBef>
            </a:pPr>
            <a:endParaRPr lang="it-IT"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3874"/>
              </a:lnSpc>
              <a:spcBef>
                <a:spcPct val="0"/>
              </a:spcBef>
            </a:pPr>
            <a:r>
              <a:rPr lang="it-IT" sz="3200" dirty="0">
                <a:solidFill>
                  <a:srgbClr val="30526A"/>
                </a:solidFill>
                <a:latin typeface="Arimo Bold" panose="020B0604020202020204" charset="0"/>
              </a:rPr>
              <a:t>- Avere relazioni sicure, </a:t>
            </a:r>
            <a:r>
              <a:rPr lang="it-IT" sz="3200" dirty="0">
                <a:solidFill>
                  <a:srgbClr val="EA828D"/>
                </a:solidFill>
                <a:latin typeface="Arimo Bold" panose="020B0604020202020204" charset="0"/>
              </a:rPr>
              <a:t>stabili e affettive </a:t>
            </a:r>
            <a:r>
              <a:rPr lang="it-IT" sz="3200" dirty="0">
                <a:solidFill>
                  <a:srgbClr val="30526A"/>
                </a:solidFill>
                <a:latin typeface="Arimo Bold" panose="020B0604020202020204" charset="0"/>
              </a:rPr>
              <a:t>continue nel tempo.</a:t>
            </a:r>
          </a:p>
          <a:p>
            <a:pPr algn="ctr">
              <a:lnSpc>
                <a:spcPts val="3874"/>
              </a:lnSpc>
              <a:spcBef>
                <a:spcPct val="0"/>
              </a:spcBef>
            </a:pPr>
            <a:endParaRPr lang="it-IT"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3874"/>
              </a:lnSpc>
              <a:spcBef>
                <a:spcPct val="0"/>
              </a:spcBef>
            </a:pPr>
            <a:r>
              <a:rPr lang="it-IT" sz="3200" dirty="0">
                <a:solidFill>
                  <a:srgbClr val="30526A"/>
                </a:solidFill>
                <a:latin typeface="Arimo Bold" panose="020B0604020202020204" charset="0"/>
              </a:rPr>
              <a:t>- Creare un contesto di crescita attraverso il gioco,</a:t>
            </a:r>
            <a:r>
              <a:rPr lang="it-IT" sz="3200" dirty="0">
                <a:solidFill>
                  <a:srgbClr val="EA828D"/>
                </a:solidFill>
                <a:latin typeface="Arimo Bold" panose="020B0604020202020204" charset="0"/>
              </a:rPr>
              <a:t> l’esplorazione </a:t>
            </a:r>
            <a:r>
              <a:rPr lang="it-IT" sz="3200" dirty="0">
                <a:solidFill>
                  <a:srgbClr val="30526A"/>
                </a:solidFill>
                <a:latin typeface="Arimo Bold" panose="020B0604020202020204" charset="0"/>
              </a:rPr>
              <a:t> e </a:t>
            </a:r>
            <a:r>
              <a:rPr lang="it-IT" sz="3200" dirty="0">
                <a:solidFill>
                  <a:srgbClr val="EA828D"/>
                </a:solidFill>
                <a:latin typeface="Arimo Bold" panose="020B0604020202020204" charset="0"/>
              </a:rPr>
              <a:t>l’esposizione ad un’ampia gamma di opportunità e attività </a:t>
            </a:r>
            <a:r>
              <a:rPr lang="it-IT" sz="3200" dirty="0">
                <a:solidFill>
                  <a:srgbClr val="30526A"/>
                </a:solidFill>
                <a:latin typeface="Arimo Bold" panose="020B0604020202020204" charset="0"/>
              </a:rPr>
              <a:t>per acquisire abilità, competenze e conoscenze*.</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22237" y="4152900"/>
            <a:ext cx="4883356" cy="5870309"/>
          </a:xfrm>
          <a:prstGeom prst="rect">
            <a:avLst/>
          </a:prstGeom>
        </p:spPr>
      </p:pic>
      <p:sp>
        <p:nvSpPr>
          <p:cNvPr id="11" name="TextBox 11"/>
          <p:cNvSpPr txBox="1"/>
          <p:nvPr/>
        </p:nvSpPr>
        <p:spPr>
          <a:xfrm>
            <a:off x="1140184" y="8760273"/>
            <a:ext cx="11951173" cy="333375"/>
          </a:xfrm>
          <a:prstGeom prst="rect">
            <a:avLst/>
          </a:prstGeom>
        </p:spPr>
        <p:txBody>
          <a:bodyPr lIns="0" tIns="0" rIns="0" bIns="0" rtlCol="0" anchor="t">
            <a:spAutoFit/>
          </a:bodyPr>
          <a:lstStyle/>
          <a:p>
            <a:pPr algn="ctr">
              <a:lnSpc>
                <a:spcPts val="2640"/>
              </a:lnSpc>
              <a:spcBef>
                <a:spcPct val="0"/>
              </a:spcBef>
            </a:pPr>
            <a:r>
              <a:rPr lang="it-IT" sz="2200" dirty="0">
                <a:solidFill>
                  <a:srgbClr val="FFFFFF"/>
                </a:solidFill>
                <a:latin typeface="Barlow Bold"/>
              </a:rPr>
              <a:t>*Citazione: Center on the Developing Child at Harvard University.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820520" y="794866"/>
            <a:ext cx="16438780" cy="5501418"/>
            <a:chOff x="0" y="0"/>
            <a:chExt cx="5567715" cy="2083528"/>
          </a:xfrm>
        </p:grpSpPr>
        <p:sp>
          <p:nvSpPr>
            <p:cNvPr id="3" name="Freeform 3"/>
            <p:cNvSpPr/>
            <p:nvPr/>
          </p:nvSpPr>
          <p:spPr>
            <a:xfrm>
              <a:off x="0" y="0"/>
              <a:ext cx="5567715" cy="2083528"/>
            </a:xfrm>
            <a:custGeom>
              <a:avLst/>
              <a:gdLst/>
              <a:ahLst/>
              <a:cxnLst/>
              <a:rect l="l" t="t" r="r" b="b"/>
              <a:pathLst>
                <a:path w="5567715" h="2083528">
                  <a:moveTo>
                    <a:pt x="5443255" y="2083528"/>
                  </a:moveTo>
                  <a:lnTo>
                    <a:pt x="124460" y="2083528"/>
                  </a:lnTo>
                  <a:cubicBezTo>
                    <a:pt x="55880" y="2083528"/>
                    <a:pt x="0" y="2027648"/>
                    <a:pt x="0" y="1959068"/>
                  </a:cubicBezTo>
                  <a:lnTo>
                    <a:pt x="0" y="124460"/>
                  </a:lnTo>
                  <a:cubicBezTo>
                    <a:pt x="0" y="55880"/>
                    <a:pt x="55880" y="0"/>
                    <a:pt x="124460" y="0"/>
                  </a:cubicBezTo>
                  <a:lnTo>
                    <a:pt x="5443255" y="0"/>
                  </a:lnTo>
                  <a:cubicBezTo>
                    <a:pt x="5511835" y="0"/>
                    <a:pt x="5567715" y="55880"/>
                    <a:pt x="5567715" y="124460"/>
                  </a:cubicBezTo>
                  <a:lnTo>
                    <a:pt x="5567715" y="1959068"/>
                  </a:lnTo>
                  <a:cubicBezTo>
                    <a:pt x="5567715" y="2027648"/>
                    <a:pt x="5511835" y="2083528"/>
                    <a:pt x="5443255" y="2083528"/>
                  </a:cubicBezTo>
                  <a:close/>
                </a:path>
              </a:pathLst>
            </a:custGeom>
            <a:solidFill>
              <a:srgbClr val="FFFFFF"/>
            </a:solidFill>
          </p:spPr>
        </p:sp>
      </p:grpSp>
      <p:sp>
        <p:nvSpPr>
          <p:cNvPr id="4" name="TextBox 4"/>
          <p:cNvSpPr txBox="1"/>
          <p:nvPr/>
        </p:nvSpPr>
        <p:spPr>
          <a:xfrm>
            <a:off x="1375557" y="2136313"/>
            <a:ext cx="15536886" cy="3470117"/>
          </a:xfrm>
          <a:prstGeom prst="rect">
            <a:avLst/>
          </a:prstGeom>
        </p:spPr>
        <p:txBody>
          <a:bodyPr lIns="0" tIns="0" rIns="0" bIns="0" rtlCol="0" anchor="t">
            <a:spAutoFit/>
          </a:bodyPr>
          <a:lstStyle/>
          <a:p>
            <a:pPr algn="ctr">
              <a:lnSpc>
                <a:spcPts val="3874"/>
              </a:lnSpc>
            </a:pPr>
            <a:r>
              <a:rPr lang="it-IT" sz="2400" dirty="0">
                <a:solidFill>
                  <a:srgbClr val="30526A"/>
                </a:solidFill>
                <a:latin typeface="Arimo Bold" panose="020B0604020202020204" charset="0"/>
              </a:rPr>
              <a:t>Dopo un evento traumatico, il percorso di resilienza di un bambino potrebbe includere i seguenti elementi: </a:t>
            </a:r>
          </a:p>
          <a:p>
            <a:pPr algn="ctr">
              <a:lnSpc>
                <a:spcPts val="3874"/>
              </a:lnSpc>
            </a:pPr>
            <a:endParaRPr lang="it-IT" sz="2400" dirty="0">
              <a:solidFill>
                <a:srgbClr val="30526A"/>
              </a:solidFill>
              <a:latin typeface="Arimo Bold" panose="020B0604020202020204" charset="0"/>
              <a:ea typeface="Arimo Bold" panose="020B0604020202020204" charset="0"/>
              <a:cs typeface="Arimo Bold" panose="020B0604020202020204" charset="0"/>
            </a:endParaRPr>
          </a:p>
          <a:p>
            <a:pPr marL="697034" lvl="1" indent="-348517" algn="ctr">
              <a:lnSpc>
                <a:spcPts val="3874"/>
              </a:lnSpc>
              <a:buFont typeface="Arial"/>
              <a:buChar char="•"/>
            </a:pPr>
            <a:r>
              <a:rPr lang="it-IT" sz="2400" dirty="0">
                <a:solidFill>
                  <a:srgbClr val="30526A"/>
                </a:solidFill>
                <a:latin typeface="Arimo Bold" panose="020B0604020202020204" charset="0"/>
              </a:rPr>
              <a:t>Rispondere con un livello minimo di angoscia o effetto sul funzionamento quotidiano. </a:t>
            </a:r>
          </a:p>
          <a:p>
            <a:pPr algn="ctr">
              <a:lnSpc>
                <a:spcPts val="3874"/>
              </a:lnSpc>
            </a:pPr>
            <a:endParaRPr lang="it-IT" sz="2400" dirty="0">
              <a:solidFill>
                <a:srgbClr val="30526A"/>
              </a:solidFill>
              <a:latin typeface="Arimo Bold" panose="020B0604020202020204" charset="0"/>
              <a:ea typeface="Arimo Bold" panose="020B0604020202020204" charset="0"/>
              <a:cs typeface="Arimo Bold" panose="020B0604020202020204" charset="0"/>
            </a:endParaRPr>
          </a:p>
          <a:p>
            <a:pPr marL="697034" lvl="1" indent="-348517" algn="ctr">
              <a:lnSpc>
                <a:spcPts val="3874"/>
              </a:lnSpc>
              <a:buFont typeface="Arial"/>
              <a:buChar char="•"/>
            </a:pPr>
            <a:r>
              <a:rPr lang="it-IT" sz="2400" dirty="0">
                <a:solidFill>
                  <a:srgbClr val="30526A"/>
                </a:solidFill>
                <a:latin typeface="Arimo Bold" panose="020B0604020202020204" charset="0"/>
              </a:rPr>
              <a:t>Mostrare un calo temporaneo nella capacità di affrontare l'evento seguito da un ritorno precoce ed efficace al livello abituale di funzionamento del bambino*. </a:t>
            </a:r>
          </a:p>
          <a:p>
            <a:pPr algn="ctr">
              <a:lnSpc>
                <a:spcPts val="3874"/>
              </a:lnSpc>
              <a:spcBef>
                <a:spcPct val="0"/>
              </a:spcBef>
            </a:pPr>
            <a:endParaRPr lang="it-IT" sz="3228" dirty="0">
              <a:solidFill>
                <a:srgbClr val="30526A"/>
              </a:solidFill>
              <a:latin typeface="Arimo"/>
            </a:endParaRPr>
          </a:p>
        </p:txBody>
      </p:sp>
      <p:sp>
        <p:nvSpPr>
          <p:cNvPr id="5" name="TextBox 5"/>
          <p:cNvSpPr txBox="1"/>
          <p:nvPr/>
        </p:nvSpPr>
        <p:spPr>
          <a:xfrm>
            <a:off x="2286462" y="5850534"/>
            <a:ext cx="14267080" cy="257122"/>
          </a:xfrm>
          <a:prstGeom prst="rect">
            <a:avLst/>
          </a:prstGeom>
        </p:spPr>
        <p:txBody>
          <a:bodyPr wrap="square" lIns="0" tIns="0" rIns="0" bIns="0" rtlCol="0" anchor="t">
            <a:spAutoFit/>
          </a:bodyPr>
          <a:lstStyle/>
          <a:p>
            <a:pPr algn="ctr">
              <a:lnSpc>
                <a:spcPts val="2280"/>
              </a:lnSpc>
              <a:spcBef>
                <a:spcPct val="0"/>
              </a:spcBef>
            </a:pPr>
            <a:r>
              <a:rPr lang="it-IT" sz="1200" dirty="0">
                <a:solidFill>
                  <a:schemeClr val="tx2">
                    <a:lumMod val="60000"/>
                    <a:lumOff val="40000"/>
                  </a:schemeClr>
                </a:solidFill>
                <a:latin typeface="Barlow Bold Bold"/>
              </a:rPr>
              <a:t>*Citazione: Resilience and Child Traumatic Stress. The National Child Traumatic Stress Network </a:t>
            </a:r>
          </a:p>
        </p:txBody>
      </p:sp>
      <p:sp>
        <p:nvSpPr>
          <p:cNvPr id="6" name="TextBox 6"/>
          <p:cNvSpPr txBox="1"/>
          <p:nvPr/>
        </p:nvSpPr>
        <p:spPr>
          <a:xfrm>
            <a:off x="1828800" y="1127452"/>
            <a:ext cx="12515404" cy="638175"/>
          </a:xfrm>
          <a:prstGeom prst="rect">
            <a:avLst/>
          </a:prstGeom>
        </p:spPr>
        <p:txBody>
          <a:bodyPr wrap="square" lIns="0" tIns="0" rIns="0" bIns="0" rtlCol="0" anchor="t">
            <a:spAutoFit/>
          </a:bodyPr>
          <a:lstStyle/>
          <a:p>
            <a:pPr algn="ctr">
              <a:lnSpc>
                <a:spcPts val="5041"/>
              </a:lnSpc>
              <a:spcBef>
                <a:spcPct val="0"/>
              </a:spcBef>
            </a:pPr>
            <a:r>
              <a:rPr lang="it-IT" sz="4201" dirty="0">
                <a:solidFill>
                  <a:srgbClr val="FF6E79"/>
                </a:solidFill>
                <a:effectLst>
                  <a:outerShdw blurRad="38100" dist="38100" dir="2700000" algn="tl">
                    <a:srgbClr val="000000">
                      <a:alpha val="43137"/>
                    </a:srgbClr>
                  </a:outerShdw>
                </a:effectLst>
                <a:latin typeface="Barlow Bold"/>
              </a:rPr>
              <a:t>Come si contraddistingue la resilienza nei bambini?</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55594" y="6477253"/>
            <a:ext cx="6528816" cy="364426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4490651" y="634411"/>
            <a:ext cx="9306698" cy="1646659"/>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5477053" y="993831"/>
            <a:ext cx="7846244" cy="927818"/>
          </a:xfrm>
          <a:prstGeom prst="rect">
            <a:avLst/>
          </a:prstGeom>
        </p:spPr>
        <p:txBody>
          <a:bodyPr lIns="0" tIns="0" rIns="0" bIns="0" rtlCol="0" anchor="t">
            <a:spAutoFit/>
          </a:bodyPr>
          <a:lstStyle/>
          <a:p>
            <a:pPr>
              <a:lnSpc>
                <a:spcPts val="7859"/>
              </a:lnSpc>
            </a:pPr>
            <a:r>
              <a:rPr lang="it-IT" sz="6000" dirty="0">
                <a:solidFill>
                  <a:srgbClr val="DD7373"/>
                </a:solidFill>
                <a:effectLst>
                  <a:outerShdw blurRad="38100" dist="38100" dir="2700000" algn="tl">
                    <a:srgbClr val="000000">
                      <a:alpha val="43137"/>
                    </a:srgbClr>
                  </a:outerShdw>
                </a:effectLst>
                <a:latin typeface="Barlow Bold"/>
              </a:rPr>
              <a:t>Sicurezza psicologica </a:t>
            </a:r>
          </a:p>
        </p:txBody>
      </p:sp>
      <p:grpSp>
        <p:nvGrpSpPr>
          <p:cNvPr id="5" name="Group 5"/>
          <p:cNvGrpSpPr/>
          <p:nvPr/>
        </p:nvGrpSpPr>
        <p:grpSpPr>
          <a:xfrm>
            <a:off x="4998103" y="3269480"/>
            <a:ext cx="8303423" cy="1427533"/>
            <a:chOff x="0" y="0"/>
            <a:chExt cx="3841298" cy="660400"/>
          </a:xfrm>
        </p:grpSpPr>
        <p:sp>
          <p:nvSpPr>
            <p:cNvPr id="6" name="Freeform 6"/>
            <p:cNvSpPr/>
            <p:nvPr/>
          </p:nvSpPr>
          <p:spPr>
            <a:xfrm>
              <a:off x="0" y="0"/>
              <a:ext cx="3841298" cy="660400"/>
            </a:xfrm>
            <a:custGeom>
              <a:avLst/>
              <a:gdLst/>
              <a:ahLst/>
              <a:cxnLst/>
              <a:rect l="l" t="t" r="r" b="b"/>
              <a:pathLst>
                <a:path w="3841298" h="660400">
                  <a:moveTo>
                    <a:pt x="3716838" y="660400"/>
                  </a:moveTo>
                  <a:lnTo>
                    <a:pt x="124460" y="660400"/>
                  </a:lnTo>
                  <a:cubicBezTo>
                    <a:pt x="55880" y="660400"/>
                    <a:pt x="0" y="604520"/>
                    <a:pt x="0" y="535940"/>
                  </a:cubicBezTo>
                  <a:lnTo>
                    <a:pt x="0" y="124460"/>
                  </a:lnTo>
                  <a:cubicBezTo>
                    <a:pt x="0" y="55880"/>
                    <a:pt x="55880" y="0"/>
                    <a:pt x="124460" y="0"/>
                  </a:cubicBezTo>
                  <a:lnTo>
                    <a:pt x="3716839" y="0"/>
                  </a:lnTo>
                  <a:cubicBezTo>
                    <a:pt x="3785419" y="0"/>
                    <a:pt x="3841298" y="55880"/>
                    <a:pt x="3841298" y="124460"/>
                  </a:cubicBezTo>
                  <a:lnTo>
                    <a:pt x="3841298" y="535940"/>
                  </a:lnTo>
                  <a:cubicBezTo>
                    <a:pt x="3841298" y="604520"/>
                    <a:pt x="3785419" y="660400"/>
                    <a:pt x="3716839" y="660400"/>
                  </a:cubicBezTo>
                  <a:close/>
                </a:path>
              </a:pathLst>
            </a:custGeom>
            <a:solidFill>
              <a:srgbClr val="FFFFFF"/>
            </a:solidFill>
          </p:spPr>
        </p:sp>
      </p:grpSp>
      <p:grpSp>
        <p:nvGrpSpPr>
          <p:cNvPr id="7" name="Group 7"/>
          <p:cNvGrpSpPr/>
          <p:nvPr/>
        </p:nvGrpSpPr>
        <p:grpSpPr>
          <a:xfrm>
            <a:off x="5109885" y="5143500"/>
            <a:ext cx="8068229" cy="1427533"/>
            <a:chOff x="0" y="0"/>
            <a:chExt cx="3732494" cy="660400"/>
          </a:xfrm>
        </p:grpSpPr>
        <p:sp>
          <p:nvSpPr>
            <p:cNvPr id="8" name="Freeform 8"/>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grpSp>
        <p:nvGrpSpPr>
          <p:cNvPr id="9" name="Group 9"/>
          <p:cNvGrpSpPr/>
          <p:nvPr/>
        </p:nvGrpSpPr>
        <p:grpSpPr>
          <a:xfrm>
            <a:off x="5109885" y="7254693"/>
            <a:ext cx="8068229" cy="1427533"/>
            <a:chOff x="0" y="0"/>
            <a:chExt cx="3732494" cy="660400"/>
          </a:xfrm>
        </p:grpSpPr>
        <p:sp>
          <p:nvSpPr>
            <p:cNvPr id="10" name="Freeform 10"/>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11" name="TextBox 11"/>
          <p:cNvSpPr txBox="1"/>
          <p:nvPr/>
        </p:nvSpPr>
        <p:spPr>
          <a:xfrm>
            <a:off x="7818732" y="5361967"/>
            <a:ext cx="3628861" cy="927818"/>
          </a:xfrm>
          <a:prstGeom prst="rect">
            <a:avLst/>
          </a:prstGeom>
        </p:spPr>
        <p:txBody>
          <a:bodyPr lIns="0" tIns="0" rIns="0" bIns="0" rtlCol="0" anchor="t">
            <a:spAutoFit/>
          </a:bodyPr>
          <a:lstStyle/>
          <a:p>
            <a:pPr algn="ctr">
              <a:lnSpc>
                <a:spcPts val="7859"/>
              </a:lnSpc>
            </a:pPr>
            <a:r>
              <a:rPr lang="it-IT" sz="6549" dirty="0">
                <a:solidFill>
                  <a:srgbClr val="001889"/>
                </a:solidFill>
                <a:effectLst>
                  <a:outerShdw blurRad="38100" dist="38100" dir="2700000" algn="tl">
                    <a:srgbClr val="000000">
                      <a:alpha val="43137"/>
                    </a:srgbClr>
                  </a:outerShdw>
                </a:effectLst>
                <a:latin typeface="Barlow Bold"/>
              </a:rPr>
              <a:t>Sicurezza</a:t>
            </a:r>
          </a:p>
        </p:txBody>
      </p:sp>
      <p:sp>
        <p:nvSpPr>
          <p:cNvPr id="12" name="TextBox 12"/>
          <p:cNvSpPr txBox="1"/>
          <p:nvPr/>
        </p:nvSpPr>
        <p:spPr>
          <a:xfrm>
            <a:off x="6267441" y="7473160"/>
            <a:ext cx="6148788" cy="927818"/>
          </a:xfrm>
          <a:prstGeom prst="rect">
            <a:avLst/>
          </a:prstGeom>
        </p:spPr>
        <p:txBody>
          <a:bodyPr lIns="0" tIns="0" rIns="0" bIns="0" rtlCol="0" anchor="t">
            <a:spAutoFit/>
          </a:bodyPr>
          <a:lstStyle/>
          <a:p>
            <a:pPr>
              <a:lnSpc>
                <a:spcPts val="7859"/>
              </a:lnSpc>
            </a:pPr>
            <a:r>
              <a:rPr lang="it-IT" sz="6549" dirty="0">
                <a:solidFill>
                  <a:srgbClr val="3878D3"/>
                </a:solidFill>
                <a:effectLst>
                  <a:outerShdw blurRad="38100" dist="38100" dir="2700000" algn="tl">
                    <a:srgbClr val="000000">
                      <a:alpha val="43137"/>
                    </a:srgbClr>
                  </a:outerShdw>
                </a:effectLst>
                <a:latin typeface="Barlow Bold"/>
              </a:rPr>
              <a:t>Connessione</a:t>
            </a:r>
          </a:p>
        </p:txBody>
      </p:sp>
      <p:sp>
        <p:nvSpPr>
          <p:cNvPr id="13" name="TextBox 13"/>
          <p:cNvSpPr txBox="1"/>
          <p:nvPr/>
        </p:nvSpPr>
        <p:spPr>
          <a:xfrm>
            <a:off x="5382143" y="3487946"/>
            <a:ext cx="7919383" cy="927818"/>
          </a:xfrm>
          <a:prstGeom prst="rect">
            <a:avLst/>
          </a:prstGeom>
        </p:spPr>
        <p:txBody>
          <a:bodyPr lIns="0" tIns="0" rIns="0" bIns="0" rtlCol="0" anchor="t">
            <a:spAutoFit/>
          </a:bodyPr>
          <a:lstStyle/>
          <a:p>
            <a:pPr>
              <a:lnSpc>
                <a:spcPts val="7859"/>
              </a:lnSpc>
            </a:pPr>
            <a:r>
              <a:rPr lang="it-IT" sz="6549" dirty="0">
                <a:solidFill>
                  <a:srgbClr val="555CB3"/>
                </a:solidFill>
                <a:effectLst>
                  <a:outerShdw blurRad="38100" dist="38100" dir="2700000" algn="tl">
                    <a:srgbClr val="000000">
                      <a:alpha val="43137"/>
                    </a:srgbClr>
                  </a:outerShdw>
                </a:effectLst>
                <a:latin typeface="Barlow Bold"/>
              </a:rPr>
              <a:t>Contenitore emotivo</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01526" y="3901068"/>
            <a:ext cx="4755417" cy="409949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992288" y="160044"/>
            <a:ext cx="8303423" cy="1427533"/>
            <a:chOff x="0" y="0"/>
            <a:chExt cx="3841298" cy="660400"/>
          </a:xfrm>
        </p:grpSpPr>
        <p:sp>
          <p:nvSpPr>
            <p:cNvPr id="3" name="Freeform 3"/>
            <p:cNvSpPr/>
            <p:nvPr/>
          </p:nvSpPr>
          <p:spPr>
            <a:xfrm>
              <a:off x="0" y="0"/>
              <a:ext cx="3841298" cy="660400"/>
            </a:xfrm>
            <a:custGeom>
              <a:avLst/>
              <a:gdLst/>
              <a:ahLst/>
              <a:cxnLst/>
              <a:rect l="l" t="t" r="r" b="b"/>
              <a:pathLst>
                <a:path w="3841298" h="660400">
                  <a:moveTo>
                    <a:pt x="3716838" y="660400"/>
                  </a:moveTo>
                  <a:lnTo>
                    <a:pt x="124460" y="660400"/>
                  </a:lnTo>
                  <a:cubicBezTo>
                    <a:pt x="55880" y="660400"/>
                    <a:pt x="0" y="604520"/>
                    <a:pt x="0" y="535940"/>
                  </a:cubicBezTo>
                  <a:lnTo>
                    <a:pt x="0" y="124460"/>
                  </a:lnTo>
                  <a:cubicBezTo>
                    <a:pt x="0" y="55880"/>
                    <a:pt x="55880" y="0"/>
                    <a:pt x="124460" y="0"/>
                  </a:cubicBezTo>
                  <a:lnTo>
                    <a:pt x="3716839" y="0"/>
                  </a:lnTo>
                  <a:cubicBezTo>
                    <a:pt x="3785419" y="0"/>
                    <a:pt x="3841298" y="55880"/>
                    <a:pt x="3841298" y="124460"/>
                  </a:cubicBezTo>
                  <a:lnTo>
                    <a:pt x="3841298" y="535940"/>
                  </a:lnTo>
                  <a:cubicBezTo>
                    <a:pt x="3841298" y="604520"/>
                    <a:pt x="3785419" y="660400"/>
                    <a:pt x="3716839" y="660400"/>
                  </a:cubicBezTo>
                  <a:close/>
                </a:path>
              </a:pathLst>
            </a:custGeom>
            <a:solidFill>
              <a:srgbClr val="FFFFFF"/>
            </a:solidFill>
          </p:spPr>
        </p:sp>
      </p:grpSp>
      <p:sp>
        <p:nvSpPr>
          <p:cNvPr id="4" name="TextBox 4"/>
          <p:cNvSpPr txBox="1"/>
          <p:nvPr/>
        </p:nvSpPr>
        <p:spPr>
          <a:xfrm>
            <a:off x="5184307" y="381547"/>
            <a:ext cx="7919383" cy="927818"/>
          </a:xfrm>
          <a:prstGeom prst="rect">
            <a:avLst/>
          </a:prstGeom>
        </p:spPr>
        <p:txBody>
          <a:bodyPr lIns="0" tIns="0" rIns="0" bIns="0" rtlCol="0" anchor="t">
            <a:spAutoFit/>
          </a:bodyPr>
          <a:lstStyle/>
          <a:p>
            <a:pPr algn="ctr">
              <a:lnSpc>
                <a:spcPts val="7859"/>
              </a:lnSpc>
            </a:pPr>
            <a:r>
              <a:rPr lang="it-IT" sz="6549" dirty="0">
                <a:solidFill>
                  <a:srgbClr val="555CB3"/>
                </a:solidFill>
                <a:effectLst>
                  <a:outerShdw blurRad="38100" dist="38100" dir="2700000" algn="tl">
                    <a:srgbClr val="000000">
                      <a:alpha val="43137"/>
                    </a:srgbClr>
                  </a:outerShdw>
                </a:effectLst>
                <a:latin typeface="Barlow Bold"/>
              </a:rPr>
              <a:t>Contenitore emotivo</a:t>
            </a:r>
          </a:p>
        </p:txBody>
      </p:sp>
      <p:grpSp>
        <p:nvGrpSpPr>
          <p:cNvPr id="5" name="Group 5"/>
          <p:cNvGrpSpPr/>
          <p:nvPr/>
        </p:nvGrpSpPr>
        <p:grpSpPr>
          <a:xfrm>
            <a:off x="698826" y="2288445"/>
            <a:ext cx="5553441" cy="1427533"/>
            <a:chOff x="0" y="0"/>
            <a:chExt cx="2569112" cy="660400"/>
          </a:xfrm>
        </p:grpSpPr>
        <p:sp>
          <p:nvSpPr>
            <p:cNvPr id="6" name="Freeform 6"/>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7" name="Group 7"/>
          <p:cNvGrpSpPr/>
          <p:nvPr/>
        </p:nvGrpSpPr>
        <p:grpSpPr>
          <a:xfrm>
            <a:off x="698826" y="5199762"/>
            <a:ext cx="5553441" cy="1427533"/>
            <a:chOff x="0" y="0"/>
            <a:chExt cx="2569112" cy="660400"/>
          </a:xfrm>
        </p:grpSpPr>
        <p:sp>
          <p:nvSpPr>
            <p:cNvPr id="8" name="Freeform 8"/>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9" name="Group 9"/>
          <p:cNvGrpSpPr/>
          <p:nvPr/>
        </p:nvGrpSpPr>
        <p:grpSpPr>
          <a:xfrm>
            <a:off x="698826" y="8242883"/>
            <a:ext cx="5553441" cy="1427533"/>
            <a:chOff x="0" y="0"/>
            <a:chExt cx="2569112" cy="660400"/>
          </a:xfrm>
        </p:grpSpPr>
        <p:sp>
          <p:nvSpPr>
            <p:cNvPr id="10" name="Freeform 10"/>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11" name="Group 11"/>
          <p:cNvGrpSpPr/>
          <p:nvPr/>
        </p:nvGrpSpPr>
        <p:grpSpPr>
          <a:xfrm>
            <a:off x="6821336" y="1825662"/>
            <a:ext cx="11085026" cy="2539923"/>
            <a:chOff x="0" y="0"/>
            <a:chExt cx="5128113" cy="1175010"/>
          </a:xfrm>
        </p:grpSpPr>
        <p:sp>
          <p:nvSpPr>
            <p:cNvPr id="12" name="Freeform 12"/>
            <p:cNvSpPr/>
            <p:nvPr/>
          </p:nvSpPr>
          <p:spPr>
            <a:xfrm>
              <a:off x="0" y="0"/>
              <a:ext cx="5128113" cy="1175010"/>
            </a:xfrm>
            <a:custGeom>
              <a:avLst/>
              <a:gdLst/>
              <a:ahLst/>
              <a:cxnLst/>
              <a:rect l="l" t="t" r="r" b="b"/>
              <a:pathLst>
                <a:path w="5128113" h="1175010">
                  <a:moveTo>
                    <a:pt x="5003653" y="1175010"/>
                  </a:moveTo>
                  <a:lnTo>
                    <a:pt x="124460" y="1175010"/>
                  </a:lnTo>
                  <a:cubicBezTo>
                    <a:pt x="55880" y="1175010"/>
                    <a:pt x="0" y="1119130"/>
                    <a:pt x="0" y="1050550"/>
                  </a:cubicBezTo>
                  <a:lnTo>
                    <a:pt x="0" y="124460"/>
                  </a:lnTo>
                  <a:cubicBezTo>
                    <a:pt x="0" y="55880"/>
                    <a:pt x="55880" y="0"/>
                    <a:pt x="124460" y="0"/>
                  </a:cubicBezTo>
                  <a:lnTo>
                    <a:pt x="5003653" y="0"/>
                  </a:lnTo>
                  <a:cubicBezTo>
                    <a:pt x="5072233" y="0"/>
                    <a:pt x="5128113" y="55880"/>
                    <a:pt x="5128113" y="124460"/>
                  </a:cubicBezTo>
                  <a:lnTo>
                    <a:pt x="5128113" y="1050550"/>
                  </a:lnTo>
                  <a:cubicBezTo>
                    <a:pt x="5128113" y="1119130"/>
                    <a:pt x="5072233" y="1175010"/>
                    <a:pt x="5003653" y="1175010"/>
                  </a:cubicBezTo>
                  <a:close/>
                </a:path>
              </a:pathLst>
            </a:custGeom>
            <a:solidFill>
              <a:srgbClr val="FFFFFF"/>
            </a:solidFill>
          </p:spPr>
        </p:sp>
      </p:grpSp>
      <p:sp>
        <p:nvSpPr>
          <p:cNvPr id="13" name="TextBox 13"/>
          <p:cNvSpPr txBox="1"/>
          <p:nvPr/>
        </p:nvSpPr>
        <p:spPr>
          <a:xfrm>
            <a:off x="1218030" y="2506912"/>
            <a:ext cx="4515033" cy="927818"/>
          </a:xfrm>
          <a:prstGeom prst="rect">
            <a:avLst/>
          </a:prstGeom>
        </p:spPr>
        <p:txBody>
          <a:bodyPr lIns="0" tIns="0" rIns="0" bIns="0" rtlCol="0" anchor="t">
            <a:spAutoFit/>
          </a:bodyPr>
          <a:lstStyle/>
          <a:p>
            <a:pPr algn="ctr">
              <a:lnSpc>
                <a:spcPts val="7859"/>
              </a:lnSpc>
            </a:pPr>
            <a:r>
              <a:rPr lang="it-IT" sz="5400" dirty="0">
                <a:solidFill>
                  <a:srgbClr val="FC3D5F"/>
                </a:solidFill>
                <a:effectLst>
                  <a:outerShdw blurRad="38100" dist="38100" dir="2700000" algn="tl">
                    <a:srgbClr val="000000">
                      <a:alpha val="43137"/>
                    </a:srgbClr>
                  </a:outerShdw>
                </a:effectLst>
                <a:latin typeface="Barlow Bold"/>
              </a:rPr>
              <a:t>RIFLETTERE</a:t>
            </a:r>
          </a:p>
        </p:txBody>
      </p:sp>
      <p:sp>
        <p:nvSpPr>
          <p:cNvPr id="14" name="TextBox 14"/>
          <p:cNvSpPr txBox="1"/>
          <p:nvPr/>
        </p:nvSpPr>
        <p:spPr>
          <a:xfrm>
            <a:off x="1393097" y="5444856"/>
            <a:ext cx="4164898" cy="882934"/>
          </a:xfrm>
          <a:prstGeom prst="rect">
            <a:avLst/>
          </a:prstGeom>
        </p:spPr>
        <p:txBody>
          <a:bodyPr wrap="square" lIns="0" tIns="0" rIns="0" bIns="0" rtlCol="0" anchor="t">
            <a:spAutoFit/>
          </a:bodyPr>
          <a:lstStyle/>
          <a:p>
            <a:pPr algn="ctr">
              <a:lnSpc>
                <a:spcPts val="7859"/>
              </a:lnSpc>
              <a:spcBef>
                <a:spcPct val="0"/>
              </a:spcBef>
            </a:pPr>
            <a:r>
              <a:rPr lang="it-IT" sz="4800" dirty="0">
                <a:solidFill>
                  <a:srgbClr val="3E5BB2"/>
                </a:solidFill>
                <a:effectLst>
                  <a:outerShdw blurRad="38100" dist="38100" dir="2700000" algn="tl">
                    <a:srgbClr val="000000">
                      <a:alpha val="43137"/>
                    </a:srgbClr>
                  </a:outerShdw>
                </a:effectLst>
                <a:latin typeface="Barlow Bold"/>
              </a:rPr>
              <a:t>CONVALIDARE</a:t>
            </a:r>
          </a:p>
        </p:txBody>
      </p:sp>
      <p:sp>
        <p:nvSpPr>
          <p:cNvPr id="15" name="TextBox 15"/>
          <p:cNvSpPr txBox="1"/>
          <p:nvPr/>
        </p:nvSpPr>
        <p:spPr>
          <a:xfrm>
            <a:off x="880703" y="8461349"/>
            <a:ext cx="5189689" cy="882934"/>
          </a:xfrm>
          <a:prstGeom prst="rect">
            <a:avLst/>
          </a:prstGeom>
        </p:spPr>
        <p:txBody>
          <a:bodyPr lIns="0" tIns="0" rIns="0" bIns="0" rtlCol="0" anchor="t">
            <a:spAutoFit/>
          </a:bodyPr>
          <a:lstStyle/>
          <a:p>
            <a:pPr algn="ctr">
              <a:lnSpc>
                <a:spcPts val="7859"/>
              </a:lnSpc>
              <a:spcBef>
                <a:spcPct val="0"/>
              </a:spcBef>
            </a:pPr>
            <a:r>
              <a:rPr lang="it-IT" sz="4800" dirty="0">
                <a:solidFill>
                  <a:srgbClr val="DD7373"/>
                </a:solidFill>
                <a:effectLst>
                  <a:outerShdw blurRad="38100" dist="38100" dir="2700000" algn="tl">
                    <a:srgbClr val="000000">
                      <a:alpha val="43137"/>
                    </a:srgbClr>
                  </a:outerShdw>
                </a:effectLst>
                <a:latin typeface="Barlow Bold"/>
              </a:rPr>
              <a:t>NORMALIZZARE</a:t>
            </a:r>
          </a:p>
        </p:txBody>
      </p:sp>
      <p:sp>
        <p:nvSpPr>
          <p:cNvPr id="16" name="TextBox 16"/>
          <p:cNvSpPr txBox="1"/>
          <p:nvPr/>
        </p:nvSpPr>
        <p:spPr>
          <a:xfrm>
            <a:off x="7086541" y="1906837"/>
            <a:ext cx="10819821" cy="2181225"/>
          </a:xfrm>
          <a:prstGeom prst="rect">
            <a:avLst/>
          </a:prstGeom>
        </p:spPr>
        <p:txBody>
          <a:bodyPr lIns="0" tIns="0" rIns="0" bIns="0" rtlCol="0" anchor="t">
            <a:spAutoFit/>
          </a:bodyPr>
          <a:lstStyle/>
          <a:p>
            <a:pPr algn="ctr">
              <a:lnSpc>
                <a:spcPts val="2879"/>
              </a:lnSpc>
              <a:spcBef>
                <a:spcPct val="0"/>
              </a:spcBef>
            </a:pPr>
            <a:r>
              <a:rPr lang="it-IT" sz="2400" dirty="0">
                <a:solidFill>
                  <a:srgbClr val="FC3D5F"/>
                </a:solidFill>
                <a:latin typeface="Barlow Bold"/>
              </a:rPr>
              <a:t>Fermarsi, respirare, guardare e osservare attivamente.</a:t>
            </a:r>
          </a:p>
          <a:p>
            <a:pPr algn="ctr">
              <a:lnSpc>
                <a:spcPts val="2879"/>
              </a:lnSpc>
              <a:spcBef>
                <a:spcPct val="0"/>
              </a:spcBef>
            </a:pPr>
            <a:r>
              <a:rPr lang="it-IT" sz="2400" dirty="0">
                <a:solidFill>
                  <a:srgbClr val="FC3D5F"/>
                </a:solidFill>
                <a:latin typeface="Barlow Bold"/>
              </a:rPr>
              <a:t>- Ignorare il comportamento negativo, concentrarsi sui sentimenti/affetti;</a:t>
            </a:r>
          </a:p>
          <a:p>
            <a:pPr algn="ctr">
              <a:lnSpc>
                <a:spcPts val="2879"/>
              </a:lnSpc>
              <a:spcBef>
                <a:spcPct val="0"/>
              </a:spcBef>
            </a:pPr>
            <a:r>
              <a:rPr lang="it-IT" sz="2400" dirty="0">
                <a:solidFill>
                  <a:srgbClr val="FC3D5F"/>
                </a:solidFill>
                <a:latin typeface="Barlow Bold"/>
              </a:rPr>
              <a:t>- Provare a dare un nome allo stato d'animo e condividerlo: "Sembri essere molto frustrato/la tua tensione è molto alta";</a:t>
            </a:r>
          </a:p>
          <a:p>
            <a:pPr algn="ctr">
              <a:lnSpc>
                <a:spcPts val="2879"/>
              </a:lnSpc>
              <a:spcBef>
                <a:spcPct val="0"/>
              </a:spcBef>
            </a:pPr>
            <a:r>
              <a:rPr lang="it-IT" sz="2400" dirty="0">
                <a:solidFill>
                  <a:srgbClr val="FC3D5F"/>
                </a:solidFill>
                <a:latin typeface="Barlow Bold"/>
              </a:rPr>
              <a:t>- Dare parole ai sentimenti: insegnare parole per descrivere i propri sentimenti (arrabbiato, triste, spaventato, infelice). </a:t>
            </a:r>
          </a:p>
        </p:txBody>
      </p:sp>
      <p:grpSp>
        <p:nvGrpSpPr>
          <p:cNvPr id="17" name="Group 17"/>
          <p:cNvGrpSpPr/>
          <p:nvPr/>
        </p:nvGrpSpPr>
        <p:grpSpPr>
          <a:xfrm>
            <a:off x="6821336" y="4736979"/>
            <a:ext cx="11085026" cy="2353099"/>
            <a:chOff x="0" y="0"/>
            <a:chExt cx="5128113" cy="1088582"/>
          </a:xfrm>
        </p:grpSpPr>
        <p:sp>
          <p:nvSpPr>
            <p:cNvPr id="18" name="Freeform 18"/>
            <p:cNvSpPr/>
            <p:nvPr/>
          </p:nvSpPr>
          <p:spPr>
            <a:xfrm>
              <a:off x="0" y="0"/>
              <a:ext cx="5128113" cy="1088582"/>
            </a:xfrm>
            <a:custGeom>
              <a:avLst/>
              <a:gdLst/>
              <a:ahLst/>
              <a:cxnLst/>
              <a:rect l="l" t="t" r="r" b="b"/>
              <a:pathLst>
                <a:path w="5128113" h="1088582">
                  <a:moveTo>
                    <a:pt x="5003653" y="1088582"/>
                  </a:moveTo>
                  <a:lnTo>
                    <a:pt x="124460" y="1088582"/>
                  </a:lnTo>
                  <a:cubicBezTo>
                    <a:pt x="55880" y="1088582"/>
                    <a:pt x="0" y="1032702"/>
                    <a:pt x="0" y="964122"/>
                  </a:cubicBezTo>
                  <a:lnTo>
                    <a:pt x="0" y="124460"/>
                  </a:lnTo>
                  <a:cubicBezTo>
                    <a:pt x="0" y="55880"/>
                    <a:pt x="55880" y="0"/>
                    <a:pt x="124460" y="0"/>
                  </a:cubicBezTo>
                  <a:lnTo>
                    <a:pt x="5003653" y="0"/>
                  </a:lnTo>
                  <a:cubicBezTo>
                    <a:pt x="5072233" y="0"/>
                    <a:pt x="5128113" y="55880"/>
                    <a:pt x="5128113" y="124460"/>
                  </a:cubicBezTo>
                  <a:lnTo>
                    <a:pt x="5128113" y="964122"/>
                  </a:lnTo>
                  <a:cubicBezTo>
                    <a:pt x="5128113" y="1032702"/>
                    <a:pt x="5072233" y="1088582"/>
                    <a:pt x="5003653" y="1088582"/>
                  </a:cubicBezTo>
                  <a:close/>
                </a:path>
              </a:pathLst>
            </a:custGeom>
            <a:solidFill>
              <a:srgbClr val="FFFFFF"/>
            </a:solidFill>
          </p:spPr>
        </p:sp>
      </p:grpSp>
      <p:grpSp>
        <p:nvGrpSpPr>
          <p:cNvPr id="19" name="Group 19"/>
          <p:cNvGrpSpPr/>
          <p:nvPr/>
        </p:nvGrpSpPr>
        <p:grpSpPr>
          <a:xfrm>
            <a:off x="6953938" y="7510243"/>
            <a:ext cx="11085026" cy="2622956"/>
            <a:chOff x="0" y="0"/>
            <a:chExt cx="5128113" cy="1213422"/>
          </a:xfrm>
        </p:grpSpPr>
        <p:sp>
          <p:nvSpPr>
            <p:cNvPr id="20" name="Freeform 20"/>
            <p:cNvSpPr/>
            <p:nvPr/>
          </p:nvSpPr>
          <p:spPr>
            <a:xfrm>
              <a:off x="0" y="0"/>
              <a:ext cx="5128113" cy="1213422"/>
            </a:xfrm>
            <a:custGeom>
              <a:avLst/>
              <a:gdLst/>
              <a:ahLst/>
              <a:cxnLst/>
              <a:rect l="l" t="t" r="r" b="b"/>
              <a:pathLst>
                <a:path w="5128113" h="1213422">
                  <a:moveTo>
                    <a:pt x="5003653" y="1213422"/>
                  </a:moveTo>
                  <a:lnTo>
                    <a:pt x="124460" y="1213422"/>
                  </a:lnTo>
                  <a:cubicBezTo>
                    <a:pt x="55880" y="1213422"/>
                    <a:pt x="0" y="1157542"/>
                    <a:pt x="0" y="1088962"/>
                  </a:cubicBezTo>
                  <a:lnTo>
                    <a:pt x="0" y="124460"/>
                  </a:lnTo>
                  <a:cubicBezTo>
                    <a:pt x="0" y="55880"/>
                    <a:pt x="55880" y="0"/>
                    <a:pt x="124460" y="0"/>
                  </a:cubicBezTo>
                  <a:lnTo>
                    <a:pt x="5003653" y="0"/>
                  </a:lnTo>
                  <a:cubicBezTo>
                    <a:pt x="5072233" y="0"/>
                    <a:pt x="5128113" y="55880"/>
                    <a:pt x="5128113" y="124460"/>
                  </a:cubicBezTo>
                  <a:lnTo>
                    <a:pt x="5128113" y="1088962"/>
                  </a:lnTo>
                  <a:cubicBezTo>
                    <a:pt x="5128113" y="1157542"/>
                    <a:pt x="5072233" y="1213422"/>
                    <a:pt x="5003653" y="1213422"/>
                  </a:cubicBezTo>
                  <a:close/>
                </a:path>
              </a:pathLst>
            </a:custGeom>
            <a:solidFill>
              <a:srgbClr val="FFFFFF"/>
            </a:solidFill>
          </p:spPr>
        </p:sp>
      </p:grpSp>
      <p:sp>
        <p:nvSpPr>
          <p:cNvPr id="21" name="TextBox 21"/>
          <p:cNvSpPr txBox="1"/>
          <p:nvPr/>
        </p:nvSpPr>
        <p:spPr>
          <a:xfrm>
            <a:off x="7106135" y="5023882"/>
            <a:ext cx="10707794" cy="1828065"/>
          </a:xfrm>
          <a:prstGeom prst="rect">
            <a:avLst/>
          </a:prstGeom>
        </p:spPr>
        <p:txBody>
          <a:bodyPr lIns="0" tIns="0" rIns="0" bIns="0" rtlCol="0" anchor="t">
            <a:spAutoFit/>
          </a:bodyPr>
          <a:lstStyle/>
          <a:p>
            <a:pPr algn="ctr">
              <a:lnSpc>
                <a:spcPts val="2879"/>
              </a:lnSpc>
              <a:spcBef>
                <a:spcPct val="0"/>
              </a:spcBef>
            </a:pPr>
            <a:r>
              <a:rPr lang="it-IT" sz="2400" dirty="0">
                <a:solidFill>
                  <a:srgbClr val="4958B0"/>
                </a:solidFill>
                <a:latin typeface="Barlow Bold"/>
              </a:rPr>
              <a:t>Obiettivo: dichiarare la validità dell'esperienza del bambino.</a:t>
            </a:r>
          </a:p>
          <a:p>
            <a:pPr marL="342900" indent="-342900" algn="ctr">
              <a:lnSpc>
                <a:spcPts val="2879"/>
              </a:lnSpc>
              <a:spcBef>
                <a:spcPct val="0"/>
              </a:spcBef>
              <a:buFontTx/>
              <a:buChar char="-"/>
            </a:pPr>
            <a:r>
              <a:rPr lang="it-IT" sz="2400" dirty="0">
                <a:solidFill>
                  <a:srgbClr val="4958B0"/>
                </a:solidFill>
                <a:latin typeface="Barlow Bold"/>
              </a:rPr>
              <a:t>La percezione è la realtà;</a:t>
            </a:r>
          </a:p>
          <a:p>
            <a:pPr algn="ctr">
              <a:lnSpc>
                <a:spcPts val="2879"/>
              </a:lnSpc>
              <a:spcBef>
                <a:spcPct val="0"/>
              </a:spcBef>
            </a:pPr>
            <a:r>
              <a:rPr lang="it-IT" sz="2400" dirty="0">
                <a:solidFill>
                  <a:srgbClr val="4958B0"/>
                </a:solidFill>
                <a:latin typeface="Barlow Bold"/>
              </a:rPr>
              <a:t>- Convalidare non significa accettare il comportamento;</a:t>
            </a:r>
          </a:p>
          <a:p>
            <a:pPr algn="ctr">
              <a:lnSpc>
                <a:spcPts val="2879"/>
              </a:lnSpc>
              <a:spcBef>
                <a:spcPct val="0"/>
              </a:spcBef>
            </a:pPr>
            <a:r>
              <a:rPr lang="it-IT" sz="2400" dirty="0">
                <a:solidFill>
                  <a:srgbClr val="4958B0"/>
                </a:solidFill>
                <a:latin typeface="Barlow Bold"/>
              </a:rPr>
              <a:t>- "Posso capire che tu sia turbato: sei in un posto nuovo e questo può essere davvero difficile". </a:t>
            </a:r>
          </a:p>
        </p:txBody>
      </p:sp>
      <p:sp>
        <p:nvSpPr>
          <p:cNvPr id="22" name="TextBox 22"/>
          <p:cNvSpPr txBox="1"/>
          <p:nvPr/>
        </p:nvSpPr>
        <p:spPr>
          <a:xfrm>
            <a:off x="7086541" y="7590024"/>
            <a:ext cx="10707794" cy="2571858"/>
          </a:xfrm>
          <a:prstGeom prst="rect">
            <a:avLst/>
          </a:prstGeom>
        </p:spPr>
        <p:txBody>
          <a:bodyPr lIns="0" tIns="0" rIns="0" bIns="0" rtlCol="0" anchor="t">
            <a:spAutoFit/>
          </a:bodyPr>
          <a:lstStyle/>
          <a:p>
            <a:pPr algn="ctr">
              <a:lnSpc>
                <a:spcPts val="2879"/>
              </a:lnSpc>
              <a:spcBef>
                <a:spcPct val="0"/>
              </a:spcBef>
            </a:pPr>
            <a:r>
              <a:rPr lang="it-IT" sz="2400" dirty="0">
                <a:solidFill>
                  <a:srgbClr val="E8A590"/>
                </a:solidFill>
                <a:latin typeface="Barlow Bold"/>
              </a:rPr>
              <a:t>Normalizzare la risposta.</a:t>
            </a:r>
          </a:p>
          <a:p>
            <a:pPr algn="ctr">
              <a:lnSpc>
                <a:spcPts val="2879"/>
              </a:lnSpc>
              <a:spcBef>
                <a:spcPct val="0"/>
              </a:spcBef>
            </a:pPr>
            <a:r>
              <a:rPr lang="it-IT" sz="2400" dirty="0">
                <a:solidFill>
                  <a:srgbClr val="E8A590"/>
                </a:solidFill>
                <a:latin typeface="Barlow Bold"/>
              </a:rPr>
              <a:t>- Dire a un bambino che quello che sta provando è comprensibile </a:t>
            </a:r>
          </a:p>
          <a:p>
            <a:pPr algn="ctr">
              <a:lnSpc>
                <a:spcPts val="2879"/>
              </a:lnSpc>
              <a:spcBef>
                <a:spcPct val="0"/>
              </a:spcBef>
            </a:pPr>
            <a:r>
              <a:rPr lang="it-IT" sz="2400" dirty="0">
                <a:solidFill>
                  <a:srgbClr val="E8A590"/>
                </a:solidFill>
                <a:latin typeface="Barlow Bold"/>
              </a:rPr>
              <a:t>= ridurre la vergogna;</a:t>
            </a:r>
          </a:p>
          <a:p>
            <a:pPr algn="ctr">
              <a:lnSpc>
                <a:spcPts val="2879"/>
              </a:lnSpc>
              <a:spcBef>
                <a:spcPct val="0"/>
              </a:spcBef>
            </a:pPr>
            <a:r>
              <a:rPr lang="it-IT" sz="2400" dirty="0">
                <a:solidFill>
                  <a:srgbClr val="E8A590"/>
                </a:solidFill>
                <a:latin typeface="Barlow Bold"/>
              </a:rPr>
              <a:t>- Penso che chiunque sarebbe sconvolto se vedesse che nessuno è interessato a quello che sta dicendo;</a:t>
            </a:r>
          </a:p>
          <a:p>
            <a:pPr algn="ctr">
              <a:lnSpc>
                <a:spcPts val="2879"/>
              </a:lnSpc>
              <a:spcBef>
                <a:spcPct val="0"/>
              </a:spcBef>
            </a:pPr>
            <a:r>
              <a:rPr lang="it-IT" sz="2400" dirty="0">
                <a:solidFill>
                  <a:srgbClr val="E8A590"/>
                </a:solidFill>
                <a:latin typeface="Barlow Bold"/>
              </a:rPr>
              <a:t>- "So che molti bambini stanno avendo difficoltà ad accettare le regole del distanziamento sociale in questo momento".</a:t>
            </a:r>
          </a:p>
        </p:txBody>
      </p:sp>
      <p:sp>
        <p:nvSpPr>
          <p:cNvPr id="24" name="CasellaDiTesto 23">
            <a:extLst>
              <a:ext uri="{FF2B5EF4-FFF2-40B4-BE49-F238E27FC236}">
                <a16:creationId xmlns:a16="http://schemas.microsoft.com/office/drawing/2014/main" id="{CEF1BD64-09CA-4629-A552-B7541F7D7259}"/>
              </a:ext>
            </a:extLst>
          </p:cNvPr>
          <p:cNvSpPr txBox="1"/>
          <p:nvPr/>
        </p:nvSpPr>
        <p:spPr>
          <a:xfrm>
            <a:off x="495842" y="9899657"/>
            <a:ext cx="8303423" cy="276999"/>
          </a:xfrm>
          <a:prstGeom prst="rect">
            <a:avLst/>
          </a:prstGeom>
          <a:noFill/>
        </p:spPr>
        <p:txBody>
          <a:bodyPr wrap="square">
            <a:spAutoFit/>
          </a:bodyPr>
          <a:lstStyle/>
          <a:p>
            <a:r>
              <a:rPr lang="it-IT" sz="1200" b="1" dirty="0">
                <a:solidFill>
                  <a:schemeClr val="bg1"/>
                </a:solidFill>
                <a:effectLst/>
                <a:latin typeface="Arimo Bold" panose="020B0604020202020204" charset="0"/>
              </a:rPr>
              <a:t>*Crediti: “Resource Parents Curriculum, National Child Traumatic Stress Network”. </a:t>
            </a:r>
            <a:endParaRPr lang="it-IT" sz="1200" b="1" dirty="0">
              <a:solidFill>
                <a:schemeClr val="bg1"/>
              </a:solidFill>
              <a:latin typeface="Arimo Bold" panose="020B0604020202020204" charset="0"/>
              <a:ea typeface="Arimo Bold" panose="020B0604020202020204" charset="0"/>
              <a:cs typeface="Arimo Bold" panose="020B060402020202020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39621" y="1562100"/>
            <a:ext cx="9469185" cy="3143250"/>
            <a:chOff x="0" y="0"/>
            <a:chExt cx="16330776" cy="5420922"/>
          </a:xfrm>
        </p:grpSpPr>
        <p:sp>
          <p:nvSpPr>
            <p:cNvPr id="3" name="Freeform 3"/>
            <p:cNvSpPr/>
            <p:nvPr/>
          </p:nvSpPr>
          <p:spPr>
            <a:xfrm>
              <a:off x="0" y="0"/>
              <a:ext cx="16330777" cy="5420922"/>
            </a:xfrm>
            <a:custGeom>
              <a:avLst/>
              <a:gdLst/>
              <a:ahLst/>
              <a:cxnLst/>
              <a:rect l="l" t="t" r="r" b="b"/>
              <a:pathLst>
                <a:path w="16330777" h="5420922">
                  <a:moveTo>
                    <a:pt x="496570" y="0"/>
                  </a:moveTo>
                  <a:lnTo>
                    <a:pt x="496570" y="5420922"/>
                  </a:lnTo>
                  <a:lnTo>
                    <a:pt x="14584527" y="5420922"/>
                  </a:lnTo>
                  <a:lnTo>
                    <a:pt x="14584527" y="0"/>
                  </a:lnTo>
                  <a:cubicBezTo>
                    <a:pt x="14584527" y="0"/>
                    <a:pt x="496570" y="0"/>
                    <a:pt x="496570" y="0"/>
                  </a:cubicBezTo>
                  <a:close/>
                  <a:moveTo>
                    <a:pt x="15081097" y="2872032"/>
                  </a:moveTo>
                  <a:lnTo>
                    <a:pt x="15081097" y="502882"/>
                  </a:lnTo>
                  <a:cubicBezTo>
                    <a:pt x="15081097" y="222250"/>
                    <a:pt x="14858847" y="0"/>
                    <a:pt x="14584527" y="0"/>
                  </a:cubicBezTo>
                  <a:lnTo>
                    <a:pt x="14584527" y="5420922"/>
                  </a:lnTo>
                  <a:cubicBezTo>
                    <a:pt x="14858847" y="5420922"/>
                    <a:pt x="15081097" y="5198672"/>
                    <a:pt x="15081097" y="4924352"/>
                  </a:cubicBezTo>
                  <a:lnTo>
                    <a:pt x="15081097" y="3344472"/>
                  </a:lnTo>
                  <a:cubicBezTo>
                    <a:pt x="15589097" y="3359712"/>
                    <a:pt x="16093286" y="3335582"/>
                    <a:pt x="16330777" y="3378762"/>
                  </a:cubicBezTo>
                  <a:cubicBezTo>
                    <a:pt x="15926916" y="3192072"/>
                    <a:pt x="15492577" y="3056182"/>
                    <a:pt x="15081097" y="2872032"/>
                  </a:cubicBezTo>
                  <a:close/>
                  <a:moveTo>
                    <a:pt x="0" y="502882"/>
                  </a:moveTo>
                  <a:lnTo>
                    <a:pt x="0" y="4924352"/>
                  </a:lnTo>
                  <a:cubicBezTo>
                    <a:pt x="0" y="5198672"/>
                    <a:pt x="222250" y="5420922"/>
                    <a:pt x="496570" y="5420922"/>
                  </a:cubicBezTo>
                  <a:lnTo>
                    <a:pt x="496570" y="0"/>
                  </a:lnTo>
                  <a:cubicBezTo>
                    <a:pt x="222250" y="0"/>
                    <a:pt x="0" y="222250"/>
                    <a:pt x="0" y="502882"/>
                  </a:cubicBezTo>
                  <a:close/>
                </a:path>
              </a:pathLst>
            </a:custGeom>
            <a:solidFill>
              <a:srgbClr val="FFFFFF"/>
            </a:solidFill>
          </p:spPr>
        </p:sp>
      </p:grpSp>
      <p:sp>
        <p:nvSpPr>
          <p:cNvPr id="4" name="TextBox 4"/>
          <p:cNvSpPr txBox="1"/>
          <p:nvPr/>
        </p:nvSpPr>
        <p:spPr>
          <a:xfrm>
            <a:off x="1600200" y="1772663"/>
            <a:ext cx="10972800" cy="5069978"/>
          </a:xfrm>
          <a:prstGeom prst="rect">
            <a:avLst/>
          </a:prstGeom>
        </p:spPr>
        <p:txBody>
          <a:bodyPr wrap="square" lIns="0" tIns="0" rIns="0" bIns="0" rtlCol="0" anchor="t">
            <a:spAutoFit/>
          </a:bodyPr>
          <a:lstStyle/>
          <a:p>
            <a:pPr algn="ctr">
              <a:lnSpc>
                <a:spcPts val="17599"/>
              </a:lnSpc>
            </a:pPr>
            <a:r>
              <a:rPr lang="it-IT" sz="8000" dirty="0">
                <a:solidFill>
                  <a:srgbClr val="30526A"/>
                </a:solidFill>
                <a:effectLst>
                  <a:outerShdw blurRad="38100" dist="38100" dir="2700000" algn="tl">
                    <a:srgbClr val="000000">
                      <a:alpha val="43137"/>
                    </a:srgbClr>
                  </a:outerShdw>
                </a:effectLst>
                <a:latin typeface="Barlow Bold"/>
              </a:rPr>
              <a:t>Non dipende </a:t>
            </a:r>
            <a:r>
              <a:rPr lang="it-IT" sz="8000">
                <a:solidFill>
                  <a:srgbClr val="30526A"/>
                </a:solidFill>
                <a:effectLst>
                  <a:outerShdw blurRad="38100" dist="38100" dir="2700000" algn="tl">
                    <a:srgbClr val="000000">
                      <a:alpha val="43137"/>
                    </a:srgbClr>
                  </a:outerShdw>
                </a:effectLst>
                <a:latin typeface="Barlow Bold"/>
              </a:rPr>
              <a:t>da te</a:t>
            </a:r>
            <a:r>
              <a:rPr lang="it-IT" sz="8000" dirty="0">
                <a:solidFill>
                  <a:srgbClr val="30526A"/>
                </a:solidFill>
                <a:effectLst>
                  <a:outerShdw blurRad="38100" dist="38100" dir="2700000" algn="tl">
                    <a:srgbClr val="000000">
                      <a:alpha val="43137"/>
                    </a:srgbClr>
                  </a:outerShdw>
                </a:effectLst>
                <a:latin typeface="Barlow Bold"/>
              </a:rPr>
              <a:t>!</a:t>
            </a:r>
          </a:p>
          <a:p>
            <a:pPr algn="ctr">
              <a:lnSpc>
                <a:spcPts val="6836"/>
              </a:lnSpc>
            </a:pPr>
            <a:endParaRPr lang="it-IT" sz="8799" dirty="0">
              <a:solidFill>
                <a:srgbClr val="30526A"/>
              </a:solidFill>
              <a:latin typeface="Barlow Bold"/>
            </a:endParaRPr>
          </a:p>
          <a:p>
            <a:pPr algn="ctr">
              <a:lnSpc>
                <a:spcPts val="6836"/>
              </a:lnSpc>
            </a:pPr>
            <a:endParaRPr lang="it-IT" sz="8799" dirty="0">
              <a:solidFill>
                <a:srgbClr val="30526A"/>
              </a:solidFill>
              <a:latin typeface="Barlow Bold"/>
            </a:endParaRPr>
          </a:p>
          <a:p>
            <a:pPr algn="ctr">
              <a:lnSpc>
                <a:spcPts val="4102"/>
              </a:lnSpc>
            </a:pPr>
            <a:endParaRPr lang="it-IT" sz="8799" dirty="0">
              <a:solidFill>
                <a:srgbClr val="30526A"/>
              </a:solidFill>
              <a:latin typeface="Barlow Bold"/>
            </a:endParaRPr>
          </a:p>
          <a:p>
            <a:pPr algn="ctr">
              <a:lnSpc>
                <a:spcPts val="3320"/>
              </a:lnSpc>
              <a:spcBef>
                <a:spcPct val="0"/>
              </a:spcBef>
            </a:pPr>
            <a:endParaRPr lang="it-IT" sz="8799" dirty="0">
              <a:solidFill>
                <a:srgbClr val="30526A"/>
              </a:solidFill>
              <a:latin typeface="Barlow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8806" y="1028700"/>
            <a:ext cx="2614040" cy="86091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764601" y="352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609600" y="9140536"/>
            <a:ext cx="17873210" cy="0"/>
          </a:xfrm>
          <a:prstGeom prst="line">
            <a:avLst/>
          </a:prstGeom>
          <a:ln w="885825" cap="rnd">
            <a:solidFill>
              <a:srgbClr val="2D5974"/>
            </a:solidFill>
            <a:prstDash val="solid"/>
            <a:headEnd type="none" w="sm" len="sm"/>
            <a:tailEnd type="none" w="sm" len="sm"/>
          </a:ln>
        </p:spPr>
        <p:txBody>
          <a:bodyPr/>
          <a:lstStyle/>
          <a:p>
            <a:endParaRPr lang="it-IT" dirty="0"/>
          </a:p>
        </p:txBody>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1</a:t>
            </a:r>
          </a:p>
        </p:txBody>
      </p:sp>
      <p:sp>
        <p:nvSpPr>
          <p:cNvPr id="8" name="TextBox 8"/>
          <p:cNvSpPr txBox="1"/>
          <p:nvPr/>
        </p:nvSpPr>
        <p:spPr>
          <a:xfrm>
            <a:off x="1659505" y="2578889"/>
            <a:ext cx="15773400" cy="4878259"/>
          </a:xfrm>
          <a:prstGeom prst="rect">
            <a:avLst/>
          </a:prstGeom>
        </p:spPr>
        <p:txBody>
          <a:bodyPr wrap="square" lIns="0" tIns="0" rIns="0" bIns="0" rtlCol="0" anchor="t">
            <a:spAutoFit/>
          </a:bodyPr>
          <a:lstStyle/>
          <a:p>
            <a:pPr algn="ctr">
              <a:lnSpc>
                <a:spcPts val="3840"/>
              </a:lnSpc>
              <a:spcBef>
                <a:spcPct val="0"/>
              </a:spcBef>
            </a:pPr>
            <a:r>
              <a:rPr lang="it-IT" sz="3200" dirty="0">
                <a:solidFill>
                  <a:srgbClr val="204D68"/>
                </a:solidFill>
                <a:latin typeface="Arimo Bold" panose="020B0604020202020204" charset="0"/>
              </a:rPr>
              <a:t>Cosa sia il trauma è difficile da definire</a:t>
            </a:r>
          </a:p>
          <a:p>
            <a:pPr algn="ctr">
              <a:lnSpc>
                <a:spcPts val="3840"/>
              </a:lnSpc>
              <a:spcBef>
                <a:spcPct val="0"/>
              </a:spcBef>
            </a:pPr>
            <a:endParaRPr lang="it-IT" sz="3200" dirty="0">
              <a:solidFill>
                <a:srgbClr val="204D68"/>
              </a:solidFill>
              <a:latin typeface="Arimo Bold" panose="020B0604020202020204" charset="0"/>
            </a:endParaRPr>
          </a:p>
          <a:p>
            <a:pPr algn="ctr">
              <a:lnSpc>
                <a:spcPts val="3840"/>
              </a:lnSpc>
              <a:spcBef>
                <a:spcPct val="0"/>
              </a:spcBef>
            </a:pPr>
            <a:r>
              <a:rPr lang="it-IT" sz="3200" dirty="0">
                <a:solidFill>
                  <a:srgbClr val="204D68"/>
                </a:solidFill>
                <a:latin typeface="Arimo Bold" panose="020B0604020202020204" charset="0"/>
              </a:rPr>
              <a:t>Non esiste alcun nesso deterministico tra la tipologia del trauma a cui il minorenne è stato esposto e l’impatto che questa esperienza ha sul suo benessere e sviluppo. </a:t>
            </a:r>
          </a:p>
          <a:p>
            <a:pPr algn="ctr"/>
            <a:endParaRPr lang="it-IT" sz="3200" dirty="0">
              <a:effectLst/>
              <a:latin typeface="Calibri" panose="020F0502020204030204" pitchFamily="34" charset="0"/>
              <a:ea typeface="Calibri" panose="020F0502020204030204" pitchFamily="34" charset="0"/>
            </a:endParaRPr>
          </a:p>
          <a:p>
            <a:pPr algn="ctr">
              <a:lnSpc>
                <a:spcPts val="3840"/>
              </a:lnSpc>
              <a:spcBef>
                <a:spcPct val="0"/>
              </a:spcBef>
            </a:pPr>
            <a:r>
              <a:rPr lang="it-IT" sz="3200" dirty="0">
                <a:solidFill>
                  <a:srgbClr val="204D68"/>
                </a:solidFill>
                <a:latin typeface="Arimo Bold" panose="020B0604020202020204" charset="0"/>
              </a:rPr>
              <a:t>Molteplicità dei segnali da leggere</a:t>
            </a:r>
          </a:p>
          <a:p>
            <a:pPr algn="ctr">
              <a:lnSpc>
                <a:spcPts val="3840"/>
              </a:lnSpc>
              <a:spcBef>
                <a:spcPct val="0"/>
              </a:spcBef>
            </a:pPr>
            <a:r>
              <a:rPr lang="it-IT" sz="3200" dirty="0">
                <a:solidFill>
                  <a:srgbClr val="204D68"/>
                </a:solidFill>
                <a:latin typeface="Arimo Bold" panose="020B0604020202020204" charset="0"/>
              </a:rPr>
              <a:t>Contesti diversi in cui i segnali si producono</a:t>
            </a:r>
          </a:p>
          <a:p>
            <a:pPr algn="ctr">
              <a:lnSpc>
                <a:spcPts val="3840"/>
              </a:lnSpc>
              <a:spcBef>
                <a:spcPct val="0"/>
              </a:spcBef>
            </a:pPr>
            <a:r>
              <a:rPr lang="it-IT" sz="3200" dirty="0">
                <a:solidFill>
                  <a:srgbClr val="204D68"/>
                </a:solidFill>
                <a:latin typeface="Arimo Bold" panose="020B0604020202020204" charset="0"/>
              </a:rPr>
              <a:t>Contesti diversi devono adeguare la loro risposta alla situazione</a:t>
            </a:r>
          </a:p>
          <a:p>
            <a:pPr algn="ctr">
              <a:lnSpc>
                <a:spcPts val="3840"/>
              </a:lnSpc>
              <a:spcBef>
                <a:spcPct val="0"/>
              </a:spcBef>
            </a:pPr>
            <a:r>
              <a:rPr lang="it-IT" sz="3200" dirty="0">
                <a:solidFill>
                  <a:srgbClr val="204D68"/>
                </a:solidFill>
                <a:latin typeface="Arimo Bold" panose="020B0604020202020204" charset="0"/>
              </a:rPr>
              <a:t>Molteplici i bisogni che devono trovare risposta contemporaneamente.   </a:t>
            </a:r>
            <a:endParaRPr lang="en-US" sz="3200" dirty="0">
              <a:solidFill>
                <a:srgbClr val="204D68"/>
              </a:solidFill>
              <a:latin typeface="Arimo Bold" panose="020B0604020202020204" charset="0"/>
            </a:endParaRPr>
          </a:p>
        </p:txBody>
      </p:sp>
      <p:sp>
        <p:nvSpPr>
          <p:cNvPr id="9" name="TextBox 9"/>
          <p:cNvSpPr txBox="1"/>
          <p:nvPr/>
        </p:nvSpPr>
        <p:spPr>
          <a:xfrm>
            <a:off x="2550207" y="571271"/>
            <a:ext cx="13682190" cy="857607"/>
          </a:xfrm>
          <a:prstGeom prst="rect">
            <a:avLst/>
          </a:prstGeom>
        </p:spPr>
        <p:txBody>
          <a:bodyPr lIns="0" tIns="0" rIns="0" bIns="0" rtlCol="0" anchor="t">
            <a:spAutoFit/>
          </a:bodyPr>
          <a:lstStyle/>
          <a:p>
            <a:pPr algn="ctr">
              <a:lnSpc>
                <a:spcPts val="7274"/>
              </a:lnSpc>
              <a:spcBef>
                <a:spcPct val="0"/>
              </a:spcBef>
            </a:pPr>
            <a:r>
              <a:rPr lang="it-IT" sz="6062" dirty="0">
                <a:solidFill>
                  <a:srgbClr val="2D5974"/>
                </a:solidFill>
                <a:effectLst>
                  <a:outerShdw blurRad="38100" dist="38100" dir="2700000" algn="tl">
                    <a:srgbClr val="000000">
                      <a:alpha val="43137"/>
                    </a:srgbClr>
                  </a:outerShdw>
                </a:effectLst>
                <a:latin typeface="Barlow Bold"/>
              </a:rPr>
              <a:t>Ricapitoliamo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295400" y="594053"/>
            <a:ext cx="12268200" cy="7521247"/>
            <a:chOff x="0" y="0"/>
            <a:chExt cx="11616142" cy="7626330"/>
          </a:xfrm>
        </p:grpSpPr>
        <p:sp>
          <p:nvSpPr>
            <p:cNvPr id="3" name="Freeform 3"/>
            <p:cNvSpPr/>
            <p:nvPr/>
          </p:nvSpPr>
          <p:spPr>
            <a:xfrm>
              <a:off x="0" y="0"/>
              <a:ext cx="11616142" cy="7626331"/>
            </a:xfrm>
            <a:custGeom>
              <a:avLst/>
              <a:gdLst/>
              <a:ahLst/>
              <a:cxnLst/>
              <a:rect l="l" t="t" r="r" b="b"/>
              <a:pathLst>
                <a:path w="11616142" h="7626331">
                  <a:moveTo>
                    <a:pt x="496570" y="0"/>
                  </a:moveTo>
                  <a:lnTo>
                    <a:pt x="496570" y="7626331"/>
                  </a:lnTo>
                  <a:lnTo>
                    <a:pt x="9869892" y="7626331"/>
                  </a:lnTo>
                  <a:lnTo>
                    <a:pt x="9869892" y="0"/>
                  </a:lnTo>
                  <a:cubicBezTo>
                    <a:pt x="9869892" y="0"/>
                    <a:pt x="496570" y="0"/>
                    <a:pt x="496570" y="0"/>
                  </a:cubicBezTo>
                  <a:close/>
                  <a:moveTo>
                    <a:pt x="10366462" y="5077440"/>
                  </a:moveTo>
                  <a:lnTo>
                    <a:pt x="10366462" y="546301"/>
                  </a:lnTo>
                  <a:cubicBezTo>
                    <a:pt x="10366462" y="222250"/>
                    <a:pt x="10144212" y="0"/>
                    <a:pt x="9869892" y="0"/>
                  </a:cubicBezTo>
                  <a:lnTo>
                    <a:pt x="9869892" y="7626331"/>
                  </a:lnTo>
                  <a:cubicBezTo>
                    <a:pt x="10144212" y="7626331"/>
                    <a:pt x="10366462" y="7404081"/>
                    <a:pt x="10366462" y="7129760"/>
                  </a:cubicBezTo>
                  <a:lnTo>
                    <a:pt x="10366462" y="5549881"/>
                  </a:lnTo>
                  <a:cubicBezTo>
                    <a:pt x="10874462" y="5565120"/>
                    <a:pt x="11378652" y="5540990"/>
                    <a:pt x="11616142" y="5584170"/>
                  </a:cubicBezTo>
                  <a:cubicBezTo>
                    <a:pt x="11212282" y="5397481"/>
                    <a:pt x="10777942" y="5261590"/>
                    <a:pt x="10366462" y="5077440"/>
                  </a:cubicBezTo>
                  <a:close/>
                  <a:moveTo>
                    <a:pt x="0" y="546301"/>
                  </a:moveTo>
                  <a:lnTo>
                    <a:pt x="0" y="7129760"/>
                  </a:lnTo>
                  <a:cubicBezTo>
                    <a:pt x="0" y="7404081"/>
                    <a:pt x="222250" y="7626331"/>
                    <a:pt x="496570" y="7626331"/>
                  </a:cubicBezTo>
                  <a:lnTo>
                    <a:pt x="496570" y="0"/>
                  </a:lnTo>
                  <a:cubicBezTo>
                    <a:pt x="222250" y="0"/>
                    <a:pt x="0" y="222250"/>
                    <a:pt x="0" y="546301"/>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77455" y="5112327"/>
            <a:ext cx="3733800" cy="4809343"/>
          </a:xfrm>
          <a:prstGeom prst="rect">
            <a:avLst/>
          </a:prstGeom>
        </p:spPr>
      </p:pic>
      <p:sp>
        <p:nvSpPr>
          <p:cNvPr id="5" name="TextBox 5"/>
          <p:cNvSpPr txBox="1"/>
          <p:nvPr/>
        </p:nvSpPr>
        <p:spPr>
          <a:xfrm>
            <a:off x="1281545" y="1205712"/>
            <a:ext cx="11525584" cy="6316601"/>
          </a:xfrm>
          <a:prstGeom prst="rect">
            <a:avLst/>
          </a:prstGeom>
        </p:spPr>
        <p:txBody>
          <a:bodyPr wrap="square" lIns="0" tIns="0" rIns="0" bIns="0" rtlCol="0" anchor="t">
            <a:spAutoFit/>
          </a:bodyPr>
          <a:lstStyle/>
          <a:p>
            <a:pPr algn="ctr">
              <a:lnSpc>
                <a:spcPts val="8400"/>
              </a:lnSpc>
            </a:pPr>
            <a:r>
              <a:rPr lang="it-IT" sz="3200" dirty="0">
                <a:solidFill>
                  <a:srgbClr val="FC3D5F"/>
                </a:solidFill>
                <a:latin typeface="Barlow Bold" panose="020B0604020202020204" charset="0"/>
              </a:rPr>
              <a:t>I COMPORTAMENTI [DI SOLITO] HANNO UN SENSO</a:t>
            </a:r>
          </a:p>
          <a:p>
            <a:pPr algn="ctr">
              <a:lnSpc>
                <a:spcPts val="8400"/>
              </a:lnSpc>
            </a:pPr>
            <a:r>
              <a:rPr lang="it-IT" sz="3600" dirty="0">
                <a:solidFill>
                  <a:srgbClr val="30526A"/>
                </a:solidFill>
                <a:latin typeface="Arimo Bold" panose="020B0604020202020204" charset="0"/>
              </a:rPr>
              <a:t>Qual è la funzione di questo comportamento?</a:t>
            </a:r>
          </a:p>
          <a:p>
            <a:pPr algn="ctr">
              <a:lnSpc>
                <a:spcPts val="8400"/>
              </a:lnSpc>
            </a:pPr>
            <a:r>
              <a:rPr lang="it-IT" sz="4200" dirty="0">
                <a:solidFill>
                  <a:srgbClr val="30526A"/>
                </a:solidFill>
                <a:latin typeface="Arimo Bold" panose="020B0604020202020204" charset="0"/>
              </a:rPr>
              <a:t>Cosa l'ha scatenato?</a:t>
            </a:r>
          </a:p>
          <a:p>
            <a:pPr algn="ctr">
              <a:lnSpc>
                <a:spcPts val="8400"/>
              </a:lnSpc>
            </a:pPr>
            <a:r>
              <a:rPr lang="it-IT" sz="4200" dirty="0">
                <a:solidFill>
                  <a:srgbClr val="30526A"/>
                </a:solidFill>
                <a:latin typeface="Arimo Bold" panose="020B0604020202020204" charset="0"/>
              </a:rPr>
              <a:t>Quali sono le emozioni?</a:t>
            </a:r>
          </a:p>
          <a:p>
            <a:pPr algn="ctr">
              <a:lnSpc>
                <a:spcPts val="8400"/>
              </a:lnSpc>
            </a:pPr>
            <a:r>
              <a:rPr lang="it-IT" sz="4200" dirty="0">
                <a:solidFill>
                  <a:srgbClr val="30526A"/>
                </a:solidFill>
                <a:latin typeface="Arimo Bold" panose="020B0604020202020204" charset="0"/>
              </a:rPr>
              <a:t>Quali sono i pensieri?</a:t>
            </a:r>
          </a:p>
          <a:p>
            <a:pPr algn="ctr">
              <a:lnSpc>
                <a:spcPts val="8400"/>
              </a:lnSpc>
              <a:spcBef>
                <a:spcPct val="0"/>
              </a:spcBef>
            </a:pPr>
            <a:r>
              <a:rPr lang="it-IT" sz="4200" dirty="0">
                <a:solidFill>
                  <a:srgbClr val="30526A"/>
                </a:solidFill>
                <a:latin typeface="Arimo Bold" panose="020B0604020202020204" charset="0"/>
              </a:rPr>
              <a:t> Come ci si sente?</a:t>
            </a:r>
          </a:p>
        </p:txBody>
      </p:sp>
      <p:pic>
        <p:nvPicPr>
          <p:cNvPr id="6" name="Picture 9">
            <a:extLst>
              <a:ext uri="{FF2B5EF4-FFF2-40B4-BE49-F238E27FC236}">
                <a16:creationId xmlns:a16="http://schemas.microsoft.com/office/drawing/2014/main" id="{081C60E4-C52C-48BB-98D6-871C068961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3771900"/>
            <a:ext cx="413183" cy="414836"/>
          </a:xfrm>
          <a:prstGeom prst="rect">
            <a:avLst/>
          </a:prstGeom>
        </p:spPr>
      </p:pic>
      <p:pic>
        <p:nvPicPr>
          <p:cNvPr id="7" name="Picture 9">
            <a:extLst>
              <a:ext uri="{FF2B5EF4-FFF2-40B4-BE49-F238E27FC236}">
                <a16:creationId xmlns:a16="http://schemas.microsoft.com/office/drawing/2014/main" id="{C7BE5FAB-3E40-4E7D-9FE2-78A6DC05F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4815713"/>
            <a:ext cx="413183" cy="414836"/>
          </a:xfrm>
          <a:prstGeom prst="rect">
            <a:avLst/>
          </a:prstGeom>
        </p:spPr>
      </p:pic>
      <p:pic>
        <p:nvPicPr>
          <p:cNvPr id="8" name="Picture 9">
            <a:extLst>
              <a:ext uri="{FF2B5EF4-FFF2-40B4-BE49-F238E27FC236}">
                <a16:creationId xmlns:a16="http://schemas.microsoft.com/office/drawing/2014/main" id="{2ED8ED21-9536-4D60-AD96-F8B0E2F070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5892847"/>
            <a:ext cx="413183" cy="414836"/>
          </a:xfrm>
          <a:prstGeom prst="rect">
            <a:avLst/>
          </a:prstGeom>
        </p:spPr>
      </p:pic>
      <p:pic>
        <p:nvPicPr>
          <p:cNvPr id="9" name="Picture 9">
            <a:extLst>
              <a:ext uri="{FF2B5EF4-FFF2-40B4-BE49-F238E27FC236}">
                <a16:creationId xmlns:a16="http://schemas.microsoft.com/office/drawing/2014/main" id="{05826BF6-A6C0-4EB6-AED3-A6E36C4068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0" y="7022451"/>
            <a:ext cx="413183" cy="414836"/>
          </a:xfrm>
          <a:prstGeom prst="rect">
            <a:avLst/>
          </a:prstGeom>
        </p:spPr>
      </p:pic>
      <p:pic>
        <p:nvPicPr>
          <p:cNvPr id="10" name="Picture 9">
            <a:extLst>
              <a:ext uri="{FF2B5EF4-FFF2-40B4-BE49-F238E27FC236}">
                <a16:creationId xmlns:a16="http://schemas.microsoft.com/office/drawing/2014/main" id="{63340B67-2B7F-484C-B895-7F86328B9B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2705100"/>
            <a:ext cx="413183" cy="41483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600700" y="664431"/>
            <a:ext cx="7086600" cy="1427533"/>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7842432" y="882898"/>
            <a:ext cx="3628861" cy="927818"/>
          </a:xfrm>
          <a:prstGeom prst="rect">
            <a:avLst/>
          </a:prstGeom>
        </p:spPr>
        <p:txBody>
          <a:bodyPr lIns="0" tIns="0" rIns="0" bIns="0" rtlCol="0" anchor="t">
            <a:spAutoFit/>
          </a:bodyPr>
          <a:lstStyle/>
          <a:p>
            <a:pPr>
              <a:lnSpc>
                <a:spcPts val="7859"/>
              </a:lnSpc>
            </a:pPr>
            <a:r>
              <a:rPr lang="it-IT" sz="6549" dirty="0">
                <a:solidFill>
                  <a:srgbClr val="001889"/>
                </a:solidFill>
                <a:effectLst>
                  <a:outerShdw blurRad="38100" dist="38100" dir="2700000" algn="tl">
                    <a:srgbClr val="000000">
                      <a:alpha val="43137"/>
                    </a:srgbClr>
                  </a:outerShdw>
                </a:effectLst>
                <a:latin typeface="Barlow Bold"/>
              </a:rPr>
              <a:t>Sicurezza</a:t>
            </a:r>
          </a:p>
        </p:txBody>
      </p:sp>
      <p:grpSp>
        <p:nvGrpSpPr>
          <p:cNvPr id="5" name="Group 5"/>
          <p:cNvGrpSpPr/>
          <p:nvPr/>
        </p:nvGrpSpPr>
        <p:grpSpPr>
          <a:xfrm>
            <a:off x="3581400" y="3009900"/>
            <a:ext cx="12496800" cy="4953000"/>
            <a:chOff x="0" y="0"/>
            <a:chExt cx="12656907" cy="5727174"/>
          </a:xfrm>
        </p:grpSpPr>
        <p:sp>
          <p:nvSpPr>
            <p:cNvPr id="6" name="Freeform 6"/>
            <p:cNvSpPr/>
            <p:nvPr/>
          </p:nvSpPr>
          <p:spPr>
            <a:xfrm>
              <a:off x="0" y="0"/>
              <a:ext cx="12656907" cy="5727174"/>
            </a:xfrm>
            <a:custGeom>
              <a:avLst/>
              <a:gdLst/>
              <a:ahLst/>
              <a:cxnLst/>
              <a:rect l="l" t="t" r="r" b="b"/>
              <a:pathLst>
                <a:path w="12656907" h="5727174">
                  <a:moveTo>
                    <a:pt x="496570" y="0"/>
                  </a:moveTo>
                  <a:lnTo>
                    <a:pt x="496570" y="5727174"/>
                  </a:lnTo>
                  <a:lnTo>
                    <a:pt x="10910657" y="5727174"/>
                  </a:lnTo>
                  <a:lnTo>
                    <a:pt x="10910657" y="0"/>
                  </a:lnTo>
                  <a:cubicBezTo>
                    <a:pt x="10910657" y="0"/>
                    <a:pt x="496570" y="0"/>
                    <a:pt x="496570" y="0"/>
                  </a:cubicBezTo>
                  <a:close/>
                  <a:moveTo>
                    <a:pt x="11407227" y="3178284"/>
                  </a:moveTo>
                  <a:lnTo>
                    <a:pt x="11407227" y="508911"/>
                  </a:lnTo>
                  <a:cubicBezTo>
                    <a:pt x="11407227" y="222250"/>
                    <a:pt x="11184977" y="0"/>
                    <a:pt x="10910657" y="0"/>
                  </a:cubicBezTo>
                  <a:lnTo>
                    <a:pt x="10910657" y="5727174"/>
                  </a:lnTo>
                  <a:cubicBezTo>
                    <a:pt x="11184977" y="5727174"/>
                    <a:pt x="11407227" y="5504924"/>
                    <a:pt x="11407227" y="5230604"/>
                  </a:cubicBezTo>
                  <a:lnTo>
                    <a:pt x="11407227" y="3650724"/>
                  </a:lnTo>
                  <a:cubicBezTo>
                    <a:pt x="11915227" y="3665964"/>
                    <a:pt x="12419417" y="3641834"/>
                    <a:pt x="12656907" y="3685014"/>
                  </a:cubicBezTo>
                  <a:cubicBezTo>
                    <a:pt x="12253047" y="3498324"/>
                    <a:pt x="11818707" y="3362434"/>
                    <a:pt x="11407227" y="3178284"/>
                  </a:cubicBezTo>
                  <a:close/>
                  <a:moveTo>
                    <a:pt x="0" y="508911"/>
                  </a:moveTo>
                  <a:lnTo>
                    <a:pt x="0" y="5230604"/>
                  </a:lnTo>
                  <a:cubicBezTo>
                    <a:pt x="0" y="5504924"/>
                    <a:pt x="222250" y="5727174"/>
                    <a:pt x="496570" y="5727174"/>
                  </a:cubicBezTo>
                  <a:lnTo>
                    <a:pt x="496570" y="0"/>
                  </a:lnTo>
                  <a:cubicBezTo>
                    <a:pt x="222250" y="0"/>
                    <a:pt x="0" y="222250"/>
                    <a:pt x="0" y="508911"/>
                  </a:cubicBezTo>
                  <a:close/>
                </a:path>
              </a:pathLst>
            </a:custGeom>
            <a:solidFill>
              <a:srgbClr val="FFFFFF"/>
            </a:solidFill>
          </p:spPr>
        </p:sp>
      </p:grpSp>
      <p:sp>
        <p:nvSpPr>
          <p:cNvPr id="7" name="TextBox 7"/>
          <p:cNvSpPr txBox="1"/>
          <p:nvPr/>
        </p:nvSpPr>
        <p:spPr>
          <a:xfrm>
            <a:off x="4346460" y="3013364"/>
            <a:ext cx="9747480" cy="4677306"/>
          </a:xfrm>
          <a:prstGeom prst="rect">
            <a:avLst/>
          </a:prstGeom>
        </p:spPr>
        <p:txBody>
          <a:bodyPr lIns="0" tIns="0" rIns="0" bIns="0" rtlCol="0" anchor="t">
            <a:spAutoFit/>
          </a:bodyPr>
          <a:lstStyle/>
          <a:p>
            <a:pPr algn="ctr">
              <a:lnSpc>
                <a:spcPts val="7452"/>
              </a:lnSpc>
              <a:spcBef>
                <a:spcPct val="0"/>
              </a:spcBef>
            </a:pPr>
            <a:r>
              <a:rPr lang="it-IT" sz="3600" dirty="0">
                <a:solidFill>
                  <a:srgbClr val="001889"/>
                </a:solidFill>
                <a:latin typeface="Arimo Bold" panose="020B0604020202020204" charset="0"/>
              </a:rPr>
              <a:t>Esprimere un concetto in "sicurezza" vuol dire "rendere sicuro parlare" e spiegare come gestire una conversazione se un bambino esterna il trauma (supponendo che non sia di fronte al proprio terapeuta). </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11200" y="4838700"/>
            <a:ext cx="4313622" cy="518542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410200" y="419100"/>
            <a:ext cx="8068229" cy="1427533"/>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6567756" y="637567"/>
            <a:ext cx="6148788" cy="927818"/>
          </a:xfrm>
          <a:prstGeom prst="rect">
            <a:avLst/>
          </a:prstGeom>
        </p:spPr>
        <p:txBody>
          <a:bodyPr lIns="0" tIns="0" rIns="0" bIns="0" rtlCol="0" anchor="t">
            <a:spAutoFit/>
          </a:bodyPr>
          <a:lstStyle/>
          <a:p>
            <a:pPr>
              <a:lnSpc>
                <a:spcPts val="7859"/>
              </a:lnSpc>
            </a:pPr>
            <a:r>
              <a:rPr lang="it-IT" sz="6549" dirty="0">
                <a:solidFill>
                  <a:srgbClr val="3878D3"/>
                </a:solidFill>
                <a:effectLst>
                  <a:outerShdw blurRad="38100" dist="38100" dir="2700000" algn="tl">
                    <a:srgbClr val="000000">
                      <a:alpha val="43137"/>
                    </a:srgbClr>
                  </a:outerShdw>
                </a:effectLst>
                <a:latin typeface="Barlow Bold"/>
              </a:rPr>
              <a:t>Connessione</a:t>
            </a:r>
          </a:p>
        </p:txBody>
      </p:sp>
      <p:grpSp>
        <p:nvGrpSpPr>
          <p:cNvPr id="5" name="Group 5"/>
          <p:cNvGrpSpPr/>
          <p:nvPr/>
        </p:nvGrpSpPr>
        <p:grpSpPr>
          <a:xfrm>
            <a:off x="914400" y="3009900"/>
            <a:ext cx="14178904" cy="6271561"/>
            <a:chOff x="0" y="0"/>
            <a:chExt cx="15261390" cy="6750363"/>
          </a:xfrm>
        </p:grpSpPr>
        <p:sp>
          <p:nvSpPr>
            <p:cNvPr id="6" name="Freeform 6"/>
            <p:cNvSpPr/>
            <p:nvPr/>
          </p:nvSpPr>
          <p:spPr>
            <a:xfrm>
              <a:off x="0" y="0"/>
              <a:ext cx="15261391" cy="6750362"/>
            </a:xfrm>
            <a:custGeom>
              <a:avLst/>
              <a:gdLst/>
              <a:ahLst/>
              <a:cxnLst/>
              <a:rect l="l" t="t" r="r" b="b"/>
              <a:pathLst>
                <a:path w="15261391" h="6750362">
                  <a:moveTo>
                    <a:pt x="496570" y="0"/>
                  </a:moveTo>
                  <a:lnTo>
                    <a:pt x="496570" y="6750362"/>
                  </a:lnTo>
                  <a:lnTo>
                    <a:pt x="13515141" y="6750362"/>
                  </a:lnTo>
                  <a:lnTo>
                    <a:pt x="13515141" y="0"/>
                  </a:lnTo>
                  <a:cubicBezTo>
                    <a:pt x="13515141" y="0"/>
                    <a:pt x="496570" y="0"/>
                    <a:pt x="496570" y="0"/>
                  </a:cubicBezTo>
                  <a:close/>
                  <a:moveTo>
                    <a:pt x="14011711" y="4201473"/>
                  </a:moveTo>
                  <a:lnTo>
                    <a:pt x="14011711" y="529055"/>
                  </a:lnTo>
                  <a:cubicBezTo>
                    <a:pt x="14011711" y="222250"/>
                    <a:pt x="13789461" y="0"/>
                    <a:pt x="13515141" y="0"/>
                  </a:cubicBezTo>
                  <a:lnTo>
                    <a:pt x="13515141" y="6750362"/>
                  </a:lnTo>
                  <a:cubicBezTo>
                    <a:pt x="13789461" y="6750362"/>
                    <a:pt x="14011711" y="6528112"/>
                    <a:pt x="14011711" y="6253793"/>
                  </a:cubicBezTo>
                  <a:lnTo>
                    <a:pt x="14011711" y="4673913"/>
                  </a:lnTo>
                  <a:cubicBezTo>
                    <a:pt x="14519711" y="4689153"/>
                    <a:pt x="15023900" y="4665023"/>
                    <a:pt x="15261391" y="4708203"/>
                  </a:cubicBezTo>
                  <a:cubicBezTo>
                    <a:pt x="14857530" y="4521513"/>
                    <a:pt x="14423191" y="4385623"/>
                    <a:pt x="14011711" y="4201473"/>
                  </a:cubicBezTo>
                  <a:close/>
                  <a:moveTo>
                    <a:pt x="0" y="529055"/>
                  </a:moveTo>
                  <a:lnTo>
                    <a:pt x="0" y="6253792"/>
                  </a:lnTo>
                  <a:cubicBezTo>
                    <a:pt x="0" y="6528112"/>
                    <a:pt x="222250" y="6750362"/>
                    <a:pt x="496570" y="6750362"/>
                  </a:cubicBezTo>
                  <a:lnTo>
                    <a:pt x="496570" y="0"/>
                  </a:lnTo>
                  <a:cubicBezTo>
                    <a:pt x="222250" y="0"/>
                    <a:pt x="0" y="222250"/>
                    <a:pt x="0" y="529055"/>
                  </a:cubicBezTo>
                  <a:close/>
                </a:path>
              </a:pathLst>
            </a:custGeom>
            <a:solidFill>
              <a:srgbClr val="FFFFFF"/>
            </a:solidFill>
          </p:spPr>
        </p:sp>
      </p:grpSp>
      <p:sp>
        <p:nvSpPr>
          <p:cNvPr id="7" name="TextBox 7"/>
          <p:cNvSpPr txBox="1"/>
          <p:nvPr/>
        </p:nvSpPr>
        <p:spPr>
          <a:xfrm>
            <a:off x="1066800" y="3162300"/>
            <a:ext cx="12709439" cy="5639108"/>
          </a:xfrm>
          <a:prstGeom prst="rect">
            <a:avLst/>
          </a:prstGeom>
        </p:spPr>
        <p:txBody>
          <a:bodyPr lIns="0" tIns="0" rIns="0" bIns="0" rtlCol="0" anchor="t">
            <a:spAutoFit/>
          </a:bodyPr>
          <a:lstStyle/>
          <a:p>
            <a:pPr algn="ctr">
              <a:lnSpc>
                <a:spcPts val="7452"/>
              </a:lnSpc>
              <a:spcBef>
                <a:spcPct val="0"/>
              </a:spcBef>
            </a:pPr>
            <a:r>
              <a:rPr lang="it-IT" sz="3726" dirty="0">
                <a:solidFill>
                  <a:srgbClr val="3E5BB2"/>
                </a:solidFill>
                <a:latin typeface="Arimo Bold" panose="020B0604020202020204" charset="0"/>
              </a:rPr>
              <a:t>La "Connessione" riguarda l'importanza di stabilire relazioni sicure e prevedibili con questi bambini, in modo che il bambino possa disporre di una rete di adulti sicuri e prevedibili intorno a sé. Dobbiamo anche ricordare la grande importanza della connessione tra organizzazioni.  </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01800" y="4801032"/>
            <a:ext cx="3545786" cy="444232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832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685915" y="3334001"/>
            <a:ext cx="17602085" cy="5155257"/>
          </a:xfrm>
          <a:prstGeom prst="rect">
            <a:avLst/>
          </a:prstGeom>
        </p:spPr>
        <p:txBody>
          <a:bodyPr wrap="square" lIns="0" tIns="0" rIns="0" bIns="0" rtlCol="0" anchor="t">
            <a:spAutoFit/>
          </a:bodyPr>
          <a:lstStyle/>
          <a:p>
            <a:pPr algn="ctr">
              <a:lnSpc>
                <a:spcPts val="5459"/>
              </a:lnSpc>
            </a:pPr>
            <a:r>
              <a:rPr lang="it-IT" sz="2799" dirty="0">
                <a:solidFill>
                  <a:srgbClr val="204D68"/>
                </a:solidFill>
                <a:latin typeface="Arimo Bold" panose="020B0604020202020204" charset="0"/>
              </a:rPr>
              <a:t> Affinché il bambino sappia come regolarsi, devo sapere come portarlo a regolarsi e anche il genitore.</a:t>
            </a:r>
          </a:p>
          <a:p>
            <a:pPr algn="ctr">
              <a:lnSpc>
                <a:spcPts val="5459"/>
              </a:lnSpc>
            </a:pPr>
            <a:r>
              <a:rPr lang="it-IT" sz="2799" dirty="0">
                <a:solidFill>
                  <a:srgbClr val="204D68"/>
                </a:solidFill>
                <a:latin typeface="Arimo Bold" panose="020B0604020202020204" charset="0"/>
              </a:rPr>
              <a:t>Il caregiver è il principale agente di cambiamento.</a:t>
            </a:r>
          </a:p>
          <a:p>
            <a:pPr algn="ctr">
              <a:lnSpc>
                <a:spcPts val="5459"/>
              </a:lnSpc>
            </a:pPr>
            <a:r>
              <a:rPr lang="it-IT" sz="2799" dirty="0">
                <a:solidFill>
                  <a:srgbClr val="204D68"/>
                </a:solidFill>
                <a:latin typeface="Arimo Bold" panose="020B0604020202020204" charset="0"/>
              </a:rPr>
              <a:t>Il caregiver è la persona a cui il bambino si rivolge e su cui fa affidamento nei momenti di difficoltà.</a:t>
            </a:r>
          </a:p>
          <a:p>
            <a:pPr algn="ctr">
              <a:lnSpc>
                <a:spcPts val="5459"/>
              </a:lnSpc>
            </a:pPr>
            <a:r>
              <a:rPr lang="it-IT" sz="2799" dirty="0">
                <a:solidFill>
                  <a:srgbClr val="204D68"/>
                </a:solidFill>
                <a:latin typeface="Arimo Bold" panose="020B0604020202020204" charset="0"/>
              </a:rPr>
              <a:t>La relazione con la figura di attaccamento influenza la risposta al trauma.</a:t>
            </a:r>
          </a:p>
          <a:p>
            <a:pPr algn="ctr">
              <a:lnSpc>
                <a:spcPts val="5459"/>
              </a:lnSpc>
            </a:pPr>
            <a:r>
              <a:rPr lang="it-IT" sz="2799" dirty="0">
                <a:solidFill>
                  <a:srgbClr val="204D68"/>
                </a:solidFill>
                <a:latin typeface="Arimo Bold" panose="020B0604020202020204" charset="0"/>
              </a:rPr>
              <a:t>Spesso, la risposta del caregiver al trauma influenza il modo in cui il bambino percepisce il trauma.</a:t>
            </a:r>
          </a:p>
          <a:p>
            <a:pPr algn="ctr">
              <a:lnSpc>
                <a:spcPts val="3359"/>
              </a:lnSpc>
            </a:pPr>
            <a:endParaRPr lang="it-IT" sz="2799" dirty="0">
              <a:solidFill>
                <a:srgbClr val="204D68"/>
              </a:solidFill>
              <a:latin typeface="Arimo"/>
            </a:endParaRPr>
          </a:p>
          <a:p>
            <a:pPr algn="ctr">
              <a:lnSpc>
                <a:spcPts val="3119"/>
              </a:lnSpc>
              <a:spcBef>
                <a:spcPct val="0"/>
              </a:spcBef>
            </a:pPr>
            <a:endParaRPr lang="it-IT" sz="2799" dirty="0">
              <a:solidFill>
                <a:srgbClr val="204D68"/>
              </a:solidFill>
              <a:latin typeface="Arimo"/>
            </a:endParaRPr>
          </a:p>
          <a:p>
            <a:pPr algn="ctr">
              <a:lnSpc>
                <a:spcPts val="3119"/>
              </a:lnSpc>
              <a:spcBef>
                <a:spcPct val="0"/>
              </a:spcBef>
            </a:pPr>
            <a:endParaRPr lang="it-IT" sz="2799" dirty="0">
              <a:solidFill>
                <a:srgbClr val="204D68"/>
              </a:solidFill>
              <a:latin typeface="Arimo"/>
            </a:endParaRPr>
          </a:p>
          <a:p>
            <a:pPr algn="ctr">
              <a:lnSpc>
                <a:spcPts val="3119"/>
              </a:lnSpc>
              <a:spcBef>
                <a:spcPct val="0"/>
              </a:spcBef>
            </a:pPr>
            <a:endParaRPr lang="it-IT" sz="2799" dirty="0">
              <a:solidFill>
                <a:srgbClr val="204D68"/>
              </a:solidFill>
              <a:latin typeface="Arimo"/>
            </a:endParaRPr>
          </a:p>
        </p:txBody>
      </p:sp>
      <p:sp>
        <p:nvSpPr>
          <p:cNvPr id="9" name="TextBox 9"/>
          <p:cNvSpPr txBox="1"/>
          <p:nvPr/>
        </p:nvSpPr>
        <p:spPr>
          <a:xfrm>
            <a:off x="1676400" y="599895"/>
            <a:ext cx="15425983" cy="857607"/>
          </a:xfrm>
          <a:prstGeom prst="rect">
            <a:avLst/>
          </a:prstGeom>
        </p:spPr>
        <p:txBody>
          <a:bodyPr lIns="0" tIns="0" rIns="0" bIns="0" rtlCol="0" anchor="t">
            <a:spAutoFit/>
          </a:bodyPr>
          <a:lstStyle/>
          <a:p>
            <a:pPr algn="ctr">
              <a:lnSpc>
                <a:spcPts val="7274"/>
              </a:lnSpc>
              <a:spcBef>
                <a:spcPct val="0"/>
              </a:spcBef>
            </a:pPr>
            <a:r>
              <a:rPr lang="it-IT" sz="6062" dirty="0">
                <a:solidFill>
                  <a:srgbClr val="2D5974"/>
                </a:solidFill>
                <a:effectLst>
                  <a:outerShdw blurRad="38100" dist="38100" dir="2700000" algn="tl">
                    <a:srgbClr val="000000">
                      <a:alpha val="43137"/>
                    </a:srgbClr>
                  </a:outerShdw>
                </a:effectLst>
                <a:latin typeface="Barlow Bold"/>
              </a:rPr>
              <a:t>Coinvolgere il caregiver</a:t>
            </a:r>
          </a:p>
        </p:txBody>
      </p:sp>
      <p:pic>
        <p:nvPicPr>
          <p:cNvPr id="10" name="Picture 9">
            <a:extLst>
              <a:ext uri="{FF2B5EF4-FFF2-40B4-BE49-F238E27FC236}">
                <a16:creationId xmlns:a16="http://schemas.microsoft.com/office/drawing/2014/main" id="{3EEACCBF-3C5A-4074-BC0D-0EEC7F3FE4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00600" y="4229100"/>
            <a:ext cx="380885" cy="382408"/>
          </a:xfrm>
          <a:prstGeom prst="rect">
            <a:avLst/>
          </a:prstGeom>
        </p:spPr>
      </p:pic>
      <p:pic>
        <p:nvPicPr>
          <p:cNvPr id="11" name="Picture 9">
            <a:extLst>
              <a:ext uri="{FF2B5EF4-FFF2-40B4-BE49-F238E27FC236}">
                <a16:creationId xmlns:a16="http://schemas.microsoft.com/office/drawing/2014/main" id="{D2DECA66-2D0F-4A96-A0B5-0C26DAAD87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030" y="4952296"/>
            <a:ext cx="380885" cy="382408"/>
          </a:xfrm>
          <a:prstGeom prst="rect">
            <a:avLst/>
          </a:prstGeom>
        </p:spPr>
      </p:pic>
      <p:pic>
        <p:nvPicPr>
          <p:cNvPr id="12" name="Picture 9">
            <a:extLst>
              <a:ext uri="{FF2B5EF4-FFF2-40B4-BE49-F238E27FC236}">
                <a16:creationId xmlns:a16="http://schemas.microsoft.com/office/drawing/2014/main" id="{6588AC9A-D11B-4D76-A916-283E09ECEE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57400" y="5720425"/>
            <a:ext cx="380885" cy="382408"/>
          </a:xfrm>
          <a:prstGeom prst="rect">
            <a:avLst/>
          </a:prstGeom>
        </p:spPr>
      </p:pic>
      <p:pic>
        <p:nvPicPr>
          <p:cNvPr id="13" name="Picture 9">
            <a:extLst>
              <a:ext uri="{FF2B5EF4-FFF2-40B4-BE49-F238E27FC236}">
                <a16:creationId xmlns:a16="http://schemas.microsoft.com/office/drawing/2014/main" id="{8C728855-103B-432E-BD50-78192D8C39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961" y="6306578"/>
            <a:ext cx="380885" cy="382408"/>
          </a:xfrm>
          <a:prstGeom prst="rect">
            <a:avLst/>
          </a:prstGeom>
        </p:spPr>
      </p:pic>
      <p:pic>
        <p:nvPicPr>
          <p:cNvPr id="14" name="Picture 9">
            <a:extLst>
              <a:ext uri="{FF2B5EF4-FFF2-40B4-BE49-F238E27FC236}">
                <a16:creationId xmlns:a16="http://schemas.microsoft.com/office/drawing/2014/main" id="{49954876-576C-4B92-984F-CFB3491496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2567" y="3543300"/>
            <a:ext cx="380885" cy="38240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171138" y="500087"/>
            <a:ext cx="12622395" cy="1658719"/>
            <a:chOff x="17780" y="22860"/>
            <a:chExt cx="2509538" cy="324519"/>
          </a:xfrm>
        </p:grpSpPr>
        <p:sp>
          <p:nvSpPr>
            <p:cNvPr id="3" name="Freeform 3"/>
            <p:cNvSpPr/>
            <p:nvPr/>
          </p:nvSpPr>
          <p:spPr>
            <a:xfrm>
              <a:off x="17780" y="22860"/>
              <a:ext cx="2509538" cy="324519"/>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906362"/>
            <a:ext cx="9798484" cy="865622"/>
          </a:xfrm>
          <a:prstGeom prst="rect">
            <a:avLst/>
          </a:prstGeom>
        </p:spPr>
        <p:txBody>
          <a:bodyPr lIns="0" tIns="0" rIns="0" bIns="0" rtlCol="0" anchor="t">
            <a:spAutoFit/>
          </a:bodyPr>
          <a:lstStyle/>
          <a:p>
            <a:pPr algn="ctr">
              <a:lnSpc>
                <a:spcPts val="7410"/>
              </a:lnSpc>
              <a:spcBef>
                <a:spcPct val="0"/>
              </a:spcBef>
            </a:pPr>
            <a:r>
              <a:rPr lang="it-IT" sz="6000" dirty="0">
                <a:solidFill>
                  <a:srgbClr val="204D68"/>
                </a:solidFill>
                <a:effectLst>
                  <a:outerShdw blurRad="38100" dist="38100" dir="2700000" algn="tl">
                    <a:srgbClr val="000000">
                      <a:alpha val="43137"/>
                    </a:srgbClr>
                  </a:outerShdw>
                </a:effectLst>
                <a:latin typeface="Barlow Bold"/>
              </a:rPr>
              <a:t>ESERCIZIO</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00600" y="586129"/>
            <a:ext cx="1473227" cy="1506087"/>
          </a:xfrm>
          <a:prstGeom prst="rect">
            <a:avLst/>
          </a:prstGeom>
        </p:spPr>
      </p:pic>
      <p:grpSp>
        <p:nvGrpSpPr>
          <p:cNvPr id="6" name="Group 6"/>
          <p:cNvGrpSpPr/>
          <p:nvPr/>
        </p:nvGrpSpPr>
        <p:grpSpPr>
          <a:xfrm>
            <a:off x="533401" y="2585506"/>
            <a:ext cx="17754600" cy="7326636"/>
            <a:chOff x="0" y="0"/>
            <a:chExt cx="16508931" cy="7055706"/>
          </a:xfrm>
        </p:grpSpPr>
        <p:sp>
          <p:nvSpPr>
            <p:cNvPr id="7" name="Freeform 7"/>
            <p:cNvSpPr/>
            <p:nvPr/>
          </p:nvSpPr>
          <p:spPr>
            <a:xfrm>
              <a:off x="0" y="0"/>
              <a:ext cx="16508932" cy="7055706"/>
            </a:xfrm>
            <a:custGeom>
              <a:avLst/>
              <a:gdLst/>
              <a:ahLst/>
              <a:cxnLst/>
              <a:rect l="l" t="t" r="r" b="b"/>
              <a:pathLst>
                <a:path w="16508932" h="7055706">
                  <a:moveTo>
                    <a:pt x="496570" y="0"/>
                  </a:moveTo>
                  <a:lnTo>
                    <a:pt x="496570" y="7055706"/>
                  </a:lnTo>
                  <a:lnTo>
                    <a:pt x="14762680" y="7055706"/>
                  </a:lnTo>
                  <a:lnTo>
                    <a:pt x="14762680" y="0"/>
                  </a:lnTo>
                  <a:cubicBezTo>
                    <a:pt x="14762682" y="0"/>
                    <a:pt x="496570" y="0"/>
                    <a:pt x="496570" y="0"/>
                  </a:cubicBezTo>
                  <a:close/>
                  <a:moveTo>
                    <a:pt x="15259252" y="4506816"/>
                  </a:moveTo>
                  <a:lnTo>
                    <a:pt x="15259252" y="535067"/>
                  </a:lnTo>
                  <a:cubicBezTo>
                    <a:pt x="15259252" y="222250"/>
                    <a:pt x="15037002" y="0"/>
                    <a:pt x="14762682" y="0"/>
                  </a:cubicBezTo>
                  <a:lnTo>
                    <a:pt x="14762682" y="7055706"/>
                  </a:lnTo>
                  <a:cubicBezTo>
                    <a:pt x="15037002" y="7055706"/>
                    <a:pt x="15259252" y="6833456"/>
                    <a:pt x="15259252" y="6559135"/>
                  </a:cubicBezTo>
                  <a:lnTo>
                    <a:pt x="15259252" y="4979256"/>
                  </a:lnTo>
                  <a:cubicBezTo>
                    <a:pt x="15767252" y="4994496"/>
                    <a:pt x="16271441" y="4970366"/>
                    <a:pt x="16508932" y="5013546"/>
                  </a:cubicBezTo>
                  <a:cubicBezTo>
                    <a:pt x="16105071" y="4826856"/>
                    <a:pt x="15670732" y="4690966"/>
                    <a:pt x="15259252" y="4506816"/>
                  </a:cubicBezTo>
                  <a:close/>
                  <a:moveTo>
                    <a:pt x="0" y="535067"/>
                  </a:moveTo>
                  <a:lnTo>
                    <a:pt x="0" y="6559135"/>
                  </a:lnTo>
                  <a:cubicBezTo>
                    <a:pt x="0" y="6833456"/>
                    <a:pt x="222250" y="7055706"/>
                    <a:pt x="496570" y="7055706"/>
                  </a:cubicBezTo>
                  <a:lnTo>
                    <a:pt x="496570" y="0"/>
                  </a:lnTo>
                  <a:cubicBezTo>
                    <a:pt x="222250" y="0"/>
                    <a:pt x="0" y="222250"/>
                    <a:pt x="0" y="535067"/>
                  </a:cubicBezTo>
                  <a:close/>
                </a:path>
              </a:pathLst>
            </a:custGeom>
            <a:solidFill>
              <a:srgbClr val="FFFFFF"/>
            </a:solidFill>
          </p:spPr>
        </p:sp>
      </p:grpSp>
      <p:sp>
        <p:nvSpPr>
          <p:cNvPr id="8" name="TextBox 8"/>
          <p:cNvSpPr txBox="1"/>
          <p:nvPr/>
        </p:nvSpPr>
        <p:spPr>
          <a:xfrm>
            <a:off x="1506893" y="2759137"/>
            <a:ext cx="15274214" cy="7527863"/>
          </a:xfrm>
          <a:prstGeom prst="rect">
            <a:avLst/>
          </a:prstGeom>
        </p:spPr>
        <p:txBody>
          <a:bodyPr lIns="0" tIns="0" rIns="0" bIns="0" rtlCol="0" anchor="t">
            <a:spAutoFit/>
          </a:bodyPr>
          <a:lstStyle/>
          <a:p>
            <a:pPr algn="ctr">
              <a:lnSpc>
                <a:spcPts val="5032"/>
              </a:lnSpc>
            </a:pPr>
            <a:r>
              <a:rPr lang="it-IT" sz="3200" dirty="0">
                <a:solidFill>
                  <a:srgbClr val="30526A"/>
                </a:solidFill>
                <a:latin typeface="Arimo Bold" panose="020B0604020202020204" charset="0"/>
              </a:rPr>
              <a:t>Dividete la classe in gruppi di due/tre persone. </a:t>
            </a:r>
          </a:p>
          <a:p>
            <a:pPr algn="ctr">
              <a:lnSpc>
                <a:spcPts val="5032"/>
              </a:lnSpc>
            </a:pPr>
            <a:r>
              <a:rPr lang="it-IT" sz="2000" dirty="0">
                <a:solidFill>
                  <a:srgbClr val="FC3D5F"/>
                </a:solidFill>
                <a:latin typeface="Arimo Bold" panose="020B0604020202020204" charset="0"/>
              </a:rPr>
              <a:t>Chiedete ad ogni persona di pensare a qualcosa di sconvolgente che poi condividerà con il partner in questo esercizio. L'ascoltatore ha il compito di "contenere" l'altro riconoscendo e convalidando le emozioni e l'esperienza dell'altro come normali date le circostanze.</a:t>
            </a:r>
          </a:p>
          <a:p>
            <a:pPr algn="ctr">
              <a:lnSpc>
                <a:spcPts val="5032"/>
              </a:lnSpc>
            </a:pPr>
            <a:r>
              <a:rPr lang="it-IT" sz="2000" dirty="0">
                <a:solidFill>
                  <a:srgbClr val="FC3D5F"/>
                </a:solidFill>
                <a:latin typeface="Arimo Bold" panose="020B0604020202020204" charset="0"/>
              </a:rPr>
              <a:t> Tutti i partecipanti devono avere l'opportunità di essere sia ascoltatore che individuo colpito. </a:t>
            </a:r>
          </a:p>
          <a:p>
            <a:pPr algn="ctr">
              <a:lnSpc>
                <a:spcPts val="5032"/>
              </a:lnSpc>
            </a:pPr>
            <a:r>
              <a:rPr lang="it-IT" sz="2000" dirty="0">
                <a:solidFill>
                  <a:srgbClr val="FC3D5F"/>
                </a:solidFill>
                <a:latin typeface="Arimo Bold" panose="020B0604020202020204" charset="0"/>
              </a:rPr>
              <a:t>Portate l'intera classe a discutere i propri sentimenti riguardo all'esercizio. </a:t>
            </a:r>
          </a:p>
          <a:p>
            <a:pPr algn="ctr">
              <a:lnSpc>
                <a:spcPts val="5032"/>
              </a:lnSpc>
            </a:pPr>
            <a:r>
              <a:rPr lang="en-US" sz="2000" dirty="0">
                <a:solidFill>
                  <a:srgbClr val="1C436B"/>
                </a:solidFill>
                <a:latin typeface="Arimo Bold" panose="020B0604020202020204" charset="0"/>
              </a:rPr>
              <a:t>
</a:t>
            </a:r>
            <a:br>
              <a:rPr sz="2000" dirty="0"/>
            </a:br>
            <a:r>
              <a:rPr lang="it-IT" sz="2000" dirty="0">
                <a:solidFill>
                  <a:srgbClr val="1C436B"/>
                </a:solidFill>
                <a:latin typeface="Arimo Bold" panose="020B0604020202020204" charset="0"/>
              </a:rPr>
              <a:t>Come si sono sentiti riguardo alla risposta che hanno ricevuto? </a:t>
            </a:r>
          </a:p>
          <a:p>
            <a:pPr algn="ctr">
              <a:lnSpc>
                <a:spcPts val="5032"/>
              </a:lnSpc>
            </a:pPr>
            <a:r>
              <a:rPr lang="it-IT" sz="2000" dirty="0">
                <a:solidFill>
                  <a:srgbClr val="1C436B"/>
                </a:solidFill>
                <a:latin typeface="Arimo Bold" panose="020B0604020202020204" charset="0"/>
              </a:rPr>
              <a:t>Come ha influenzato il loro stato emotivo? </a:t>
            </a:r>
          </a:p>
          <a:p>
            <a:pPr algn="ctr">
              <a:lnSpc>
                <a:spcPts val="5032"/>
              </a:lnSpc>
            </a:pPr>
            <a:r>
              <a:rPr lang="it-IT" sz="2000" dirty="0">
                <a:solidFill>
                  <a:srgbClr val="1C436B"/>
                </a:solidFill>
                <a:latin typeface="Arimo Bold" panose="020B0604020202020204" charset="0"/>
              </a:rPr>
              <a:t>Cosa si sarebbe potuto/dovuto fare diversamente?</a:t>
            </a:r>
          </a:p>
          <a:p>
            <a:pPr algn="ctr">
              <a:lnSpc>
                <a:spcPts val="4074"/>
              </a:lnSpc>
            </a:pPr>
            <a:endParaRPr lang="it-IT" sz="3594" dirty="0">
              <a:solidFill>
                <a:srgbClr val="1C436B"/>
              </a:solidFill>
              <a:latin typeface="Arimo"/>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6217" y="7962900"/>
            <a:ext cx="452472" cy="4542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7279" y="8648700"/>
            <a:ext cx="452472" cy="45428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7945" y="9182100"/>
            <a:ext cx="452472" cy="45428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9559" y="216515"/>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grpSp>
        <p:nvGrpSpPr>
          <p:cNvPr id="4" name="Group 4"/>
          <p:cNvGrpSpPr/>
          <p:nvPr/>
        </p:nvGrpSpPr>
        <p:grpSpPr>
          <a:xfrm>
            <a:off x="1905000" y="2662555"/>
            <a:ext cx="15546250" cy="7251603"/>
            <a:chOff x="0" y="0"/>
            <a:chExt cx="26658139" cy="12762301"/>
          </a:xfrm>
        </p:grpSpPr>
        <p:sp>
          <p:nvSpPr>
            <p:cNvPr id="5" name="Freeform 5"/>
            <p:cNvSpPr/>
            <p:nvPr/>
          </p:nvSpPr>
          <p:spPr>
            <a:xfrm>
              <a:off x="0" y="0"/>
              <a:ext cx="26658140" cy="12762302"/>
            </a:xfrm>
            <a:custGeom>
              <a:avLst/>
              <a:gdLst/>
              <a:ahLst/>
              <a:cxnLst/>
              <a:rect l="l" t="t" r="r" b="b"/>
              <a:pathLst>
                <a:path w="26658140" h="12762302">
                  <a:moveTo>
                    <a:pt x="496570" y="0"/>
                  </a:moveTo>
                  <a:lnTo>
                    <a:pt x="496570" y="12762302"/>
                  </a:lnTo>
                  <a:lnTo>
                    <a:pt x="24911889" y="12762302"/>
                  </a:lnTo>
                  <a:lnTo>
                    <a:pt x="24911889" y="0"/>
                  </a:lnTo>
                  <a:cubicBezTo>
                    <a:pt x="24911889" y="0"/>
                    <a:pt x="496570" y="0"/>
                    <a:pt x="496570" y="0"/>
                  </a:cubicBezTo>
                  <a:close/>
                  <a:moveTo>
                    <a:pt x="25408458" y="10213411"/>
                  </a:moveTo>
                  <a:lnTo>
                    <a:pt x="25408458" y="647415"/>
                  </a:lnTo>
                  <a:cubicBezTo>
                    <a:pt x="25408458" y="222250"/>
                    <a:pt x="25186208" y="0"/>
                    <a:pt x="24911889" y="0"/>
                  </a:cubicBezTo>
                  <a:lnTo>
                    <a:pt x="24911889" y="12762302"/>
                  </a:lnTo>
                  <a:cubicBezTo>
                    <a:pt x="25186208" y="12762302"/>
                    <a:pt x="25408458" y="12540051"/>
                    <a:pt x="25408458" y="12265731"/>
                  </a:cubicBezTo>
                  <a:lnTo>
                    <a:pt x="25408458" y="10685851"/>
                  </a:lnTo>
                  <a:cubicBezTo>
                    <a:pt x="25916458" y="10701091"/>
                    <a:pt x="26420648" y="10676961"/>
                    <a:pt x="26658140" y="10720141"/>
                  </a:cubicBezTo>
                  <a:cubicBezTo>
                    <a:pt x="26254280" y="10533451"/>
                    <a:pt x="25819939" y="10397561"/>
                    <a:pt x="25408458" y="10213411"/>
                  </a:cubicBezTo>
                  <a:close/>
                  <a:moveTo>
                    <a:pt x="0" y="647415"/>
                  </a:moveTo>
                  <a:lnTo>
                    <a:pt x="0" y="12265731"/>
                  </a:lnTo>
                  <a:cubicBezTo>
                    <a:pt x="0" y="12540051"/>
                    <a:pt x="222250" y="12762301"/>
                    <a:pt x="496570" y="12762301"/>
                  </a:cubicBezTo>
                  <a:lnTo>
                    <a:pt x="496570" y="0"/>
                  </a:lnTo>
                  <a:cubicBezTo>
                    <a:pt x="222250" y="0"/>
                    <a:pt x="0" y="222250"/>
                    <a:pt x="0" y="647415"/>
                  </a:cubicBezTo>
                  <a:close/>
                </a:path>
              </a:pathLst>
            </a:custGeom>
            <a:solidFill>
              <a:srgbClr val="FFFFFF"/>
            </a:solidFill>
          </p:spPr>
        </p:sp>
      </p:grpSp>
      <p:sp>
        <p:nvSpPr>
          <p:cNvPr id="6" name="TextBox 6"/>
          <p:cNvSpPr txBox="1"/>
          <p:nvPr/>
        </p:nvSpPr>
        <p:spPr>
          <a:xfrm>
            <a:off x="2539545" y="2181840"/>
            <a:ext cx="14110181" cy="8255787"/>
          </a:xfrm>
          <a:prstGeom prst="rect">
            <a:avLst/>
          </a:prstGeom>
        </p:spPr>
        <p:txBody>
          <a:bodyPr lIns="0" tIns="0" rIns="0" bIns="0" rtlCol="0" anchor="t">
            <a:spAutoFit/>
          </a:bodyPr>
          <a:lstStyle/>
          <a:p>
            <a:pPr marL="0" marR="0" lvl="0" indent="0" algn="ctr" defTabSz="914400" rtl="0" eaLnBrk="1" fontAlgn="auto" latinLnBrk="0" hangingPunct="1">
              <a:lnSpc>
                <a:spcPts val="5435"/>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Quale trauma ha vissuto il bambino?</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Quali segni di trauma si riscontrano?</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Quali fattori scatenanti e di rischio puoi identificare?</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Quali fattori di resilienza e di protezione emergono?</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Come sarebbe una risposta basata sui bisogni? </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Quali servizi o agenzie dovrebbero essere coinvolti? </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Cosa si può fare per assicurare che la partecipazione del minore al procedimento penale non causi ulteriori danni?</a:t>
            </a:r>
          </a:p>
          <a:p>
            <a:pPr marL="0" marR="0" lvl="0" indent="0" algn="ctr" defTabSz="914400" rtl="0" eaLnBrk="1" fontAlgn="auto" latinLnBrk="0" hangingPunct="1">
              <a:lnSpc>
                <a:spcPts val="6047"/>
              </a:lnSpc>
              <a:spcBef>
                <a:spcPts val="0"/>
              </a:spcBef>
              <a:spcAft>
                <a:spcPts val="0"/>
              </a:spcAft>
              <a:buClrTx/>
              <a:buSzTx/>
              <a:buFontTx/>
              <a:buNone/>
              <a:tabLst/>
              <a:defRPr/>
            </a:pPr>
            <a:r>
              <a:rPr kumimoji="0" lang="it-IT" sz="3599" b="0" i="0" u="none" strike="noStrike" kern="1200" cap="none" spc="0" normalizeH="0" baseline="0" noProof="0" dirty="0">
                <a:ln>
                  <a:noFill/>
                </a:ln>
                <a:solidFill>
                  <a:srgbClr val="30526A"/>
                </a:solidFill>
                <a:effectLst/>
                <a:uLnTx/>
                <a:uFillTx/>
                <a:latin typeface="Arimo Bold" panose="020B0604020202020204" charset="0"/>
                <a:ea typeface="+mn-ea"/>
                <a:cs typeface="+mn-cs"/>
              </a:rPr>
              <a:t>Ci sono altre considerazioni?</a:t>
            </a:r>
          </a:p>
          <a:p>
            <a:pPr marL="0" marR="0" lvl="0" indent="0" algn="ctr" defTabSz="914400" rtl="0" eaLnBrk="1" fontAlgn="auto" latinLnBrk="0" hangingPunct="1">
              <a:lnSpc>
                <a:spcPts val="6200"/>
              </a:lnSpc>
              <a:spcBef>
                <a:spcPts val="0"/>
              </a:spcBef>
              <a:spcAft>
                <a:spcPts val="0"/>
              </a:spcAft>
              <a:buClrTx/>
              <a:buSzTx/>
              <a:buFontTx/>
              <a:buNone/>
              <a:tabLst/>
              <a:defRPr/>
            </a:pPr>
            <a:endParaRPr kumimoji="0" lang="it-IT" sz="3599" b="0" i="0" u="none" strike="noStrike" kern="1200" cap="none" spc="0" normalizeH="0" baseline="0" noProof="0" dirty="0">
              <a:ln>
                <a:noFill/>
              </a:ln>
              <a:solidFill>
                <a:srgbClr val="30526A"/>
              </a:solidFill>
              <a:effectLst/>
              <a:uLnTx/>
              <a:uFillTx/>
              <a:latin typeface="Arimo"/>
              <a:ea typeface="+mn-ea"/>
              <a:cs typeface="+mn-cs"/>
            </a:endParaRPr>
          </a:p>
        </p:txBody>
      </p:sp>
      <p:sp>
        <p:nvSpPr>
          <p:cNvPr id="7" name="TextBox 7"/>
          <p:cNvSpPr txBox="1"/>
          <p:nvPr/>
        </p:nvSpPr>
        <p:spPr>
          <a:xfrm>
            <a:off x="3447323" y="1127929"/>
            <a:ext cx="11968818" cy="862846"/>
          </a:xfrm>
          <a:prstGeom prst="rect">
            <a:avLst/>
          </a:prstGeom>
        </p:spPr>
        <p:txBody>
          <a:bodyPr lIns="0" tIns="0" rIns="0" bIns="0" rtlCol="0" anchor="t">
            <a:spAutoFit/>
          </a:bodyPr>
          <a:lstStyle/>
          <a:p>
            <a:pPr marL="0" marR="0" lvl="0" indent="0" algn="l" defTabSz="914400" rtl="0" eaLnBrk="1" fontAlgn="auto" latinLnBrk="0" hangingPunct="1">
              <a:lnSpc>
                <a:spcPts val="6720"/>
              </a:lnSpc>
              <a:spcBef>
                <a:spcPts val="0"/>
              </a:spcBef>
              <a:spcAft>
                <a:spcPts val="0"/>
              </a:spcAft>
              <a:buClrTx/>
              <a:buSzTx/>
              <a:buFontTx/>
              <a:buNone/>
              <a:tabLst/>
              <a:defRPr/>
            </a:pPr>
            <a:r>
              <a:rPr kumimoji="0" lang="it-IT" sz="56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CASO STUDIO 2: Prima di iniziare</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8938" y="595195"/>
            <a:ext cx="1572259" cy="1607328"/>
          </a:xfrm>
          <a:prstGeom prst="rect">
            <a:avLst/>
          </a:prstGeom>
        </p:spPr>
      </p:pic>
      <p:pic>
        <p:nvPicPr>
          <p:cNvPr id="9" name="Picture 8">
            <a:extLst>
              <a:ext uri="{FF2B5EF4-FFF2-40B4-BE49-F238E27FC236}">
                <a16:creationId xmlns:a16="http://schemas.microsoft.com/office/drawing/2014/main" id="{E48A0C6A-EE60-4863-A421-9919FF815D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2400" y="3076462"/>
            <a:ext cx="411688" cy="336554"/>
          </a:xfrm>
          <a:prstGeom prst="rect">
            <a:avLst/>
          </a:prstGeom>
        </p:spPr>
      </p:pic>
      <p:pic>
        <p:nvPicPr>
          <p:cNvPr id="10" name="Picture 8">
            <a:extLst>
              <a:ext uri="{FF2B5EF4-FFF2-40B4-BE49-F238E27FC236}">
                <a16:creationId xmlns:a16="http://schemas.microsoft.com/office/drawing/2014/main" id="{061AE477-0321-4502-A963-19DE1E31BE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2400" y="3881547"/>
            <a:ext cx="411688" cy="336554"/>
          </a:xfrm>
          <a:prstGeom prst="rect">
            <a:avLst/>
          </a:prstGeom>
        </p:spPr>
      </p:pic>
      <p:pic>
        <p:nvPicPr>
          <p:cNvPr id="11" name="Picture 8">
            <a:extLst>
              <a:ext uri="{FF2B5EF4-FFF2-40B4-BE49-F238E27FC236}">
                <a16:creationId xmlns:a16="http://schemas.microsoft.com/office/drawing/2014/main" id="{960924EC-263B-4993-8040-8C4658290F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1479" y="4686300"/>
            <a:ext cx="411688" cy="336554"/>
          </a:xfrm>
          <a:prstGeom prst="rect">
            <a:avLst/>
          </a:prstGeom>
        </p:spPr>
      </p:pic>
      <p:pic>
        <p:nvPicPr>
          <p:cNvPr id="12" name="Picture 8">
            <a:extLst>
              <a:ext uri="{FF2B5EF4-FFF2-40B4-BE49-F238E27FC236}">
                <a16:creationId xmlns:a16="http://schemas.microsoft.com/office/drawing/2014/main" id="{76CA51F4-2055-44AE-B6A4-9A9A075C7B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2402" y="5462538"/>
            <a:ext cx="411688" cy="336554"/>
          </a:xfrm>
          <a:prstGeom prst="rect">
            <a:avLst/>
          </a:prstGeom>
        </p:spPr>
      </p:pic>
      <p:pic>
        <p:nvPicPr>
          <p:cNvPr id="13" name="Picture 8">
            <a:extLst>
              <a:ext uri="{FF2B5EF4-FFF2-40B4-BE49-F238E27FC236}">
                <a16:creationId xmlns:a16="http://schemas.microsoft.com/office/drawing/2014/main" id="{06FAAC51-A421-4FC6-AB48-ADF420BB99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8204" y="6166745"/>
            <a:ext cx="411688" cy="336554"/>
          </a:xfrm>
          <a:prstGeom prst="rect">
            <a:avLst/>
          </a:prstGeom>
        </p:spPr>
      </p:pic>
      <p:pic>
        <p:nvPicPr>
          <p:cNvPr id="14" name="Picture 8">
            <a:extLst>
              <a:ext uri="{FF2B5EF4-FFF2-40B4-BE49-F238E27FC236}">
                <a16:creationId xmlns:a16="http://schemas.microsoft.com/office/drawing/2014/main" id="{9030531F-8019-407B-814C-CC20A8F9B4D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8204" y="6959198"/>
            <a:ext cx="411688" cy="336554"/>
          </a:xfrm>
          <a:prstGeom prst="rect">
            <a:avLst/>
          </a:prstGeom>
        </p:spPr>
      </p:pic>
      <p:pic>
        <p:nvPicPr>
          <p:cNvPr id="15" name="Picture 8">
            <a:extLst>
              <a:ext uri="{FF2B5EF4-FFF2-40B4-BE49-F238E27FC236}">
                <a16:creationId xmlns:a16="http://schemas.microsoft.com/office/drawing/2014/main" id="{B9301603-7883-4034-A7DC-889C5CF373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80386" y="7734300"/>
            <a:ext cx="411688" cy="336554"/>
          </a:xfrm>
          <a:prstGeom prst="rect">
            <a:avLst/>
          </a:prstGeom>
        </p:spPr>
      </p:pic>
      <p:pic>
        <p:nvPicPr>
          <p:cNvPr id="16" name="Picture 8">
            <a:extLst>
              <a:ext uri="{FF2B5EF4-FFF2-40B4-BE49-F238E27FC236}">
                <a16:creationId xmlns:a16="http://schemas.microsoft.com/office/drawing/2014/main" id="{263A60CC-713F-4772-A725-EAC13343A8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2400" y="9182100"/>
            <a:ext cx="411688" cy="33655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pic>
        <p:nvPicPr>
          <p:cNvPr id="4" name="Picture 4"/>
          <p:cNvPicPr>
            <a:picLocks noChangeAspect="1"/>
          </p:cNvPicPr>
          <p:nvPr/>
        </p:nvPicPr>
        <p:blipFill>
          <a:blip r:embed="rId2"/>
          <a:srcRect r="37201"/>
          <a:stretch>
            <a:fillRect/>
          </a:stretch>
        </p:blipFill>
        <p:spPr>
          <a:xfrm>
            <a:off x="11691848" y="3415037"/>
            <a:ext cx="5956646" cy="53354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5"/>
          <p:cNvSpPr txBox="1"/>
          <p:nvPr/>
        </p:nvSpPr>
        <p:spPr>
          <a:xfrm>
            <a:off x="4123855" y="569974"/>
            <a:ext cx="10944905" cy="1716496"/>
          </a:xfrm>
          <a:prstGeom prst="rect">
            <a:avLst/>
          </a:prstGeom>
        </p:spPr>
        <p:txBody>
          <a:bodyPr lIns="0" tIns="0" rIns="0" bIns="0" rtlCol="0" anchor="t">
            <a:spAutoFit/>
          </a:bodyPr>
          <a:lstStyle/>
          <a:p>
            <a:pPr marL="0" marR="0" lvl="0" indent="0" algn="ctr" defTabSz="914400" rtl="0" eaLnBrk="1" fontAlgn="auto" latinLnBrk="0" hangingPunct="1">
              <a:lnSpc>
                <a:spcPts val="7140"/>
              </a:lnSpc>
              <a:spcBef>
                <a:spcPts val="0"/>
              </a:spcBef>
              <a:spcAft>
                <a:spcPts val="0"/>
              </a:spcAft>
              <a:buClrTx/>
              <a:buSzTx/>
              <a:buFontTx/>
              <a:buNone/>
              <a:tabLst/>
              <a:defRPr/>
            </a:pPr>
            <a:r>
              <a:rPr kumimoji="0" lang="it-IT" sz="54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CAS0 STUDIO 2</a:t>
            </a:r>
          </a:p>
          <a:p>
            <a:pPr marL="0" marR="0" lvl="0" indent="0" algn="ctr" defTabSz="914400" rtl="0" eaLnBrk="1" fontAlgn="auto" latinLnBrk="0" hangingPunct="1">
              <a:lnSpc>
                <a:spcPts val="7140"/>
              </a:lnSpc>
              <a:spcBef>
                <a:spcPts val="0"/>
              </a:spcBef>
              <a:spcAft>
                <a:spcPts val="0"/>
              </a:spcAft>
              <a:buClrTx/>
              <a:buSzTx/>
              <a:buFontTx/>
              <a:buNone/>
              <a:tabLst/>
              <a:defRPr/>
            </a:pPr>
            <a:r>
              <a:rPr kumimoji="0" lang="it-IT" sz="48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 Storia di Samuele</a:t>
            </a:r>
          </a:p>
        </p:txBody>
      </p:sp>
      <p:sp>
        <p:nvSpPr>
          <p:cNvPr id="6" name="TextBox 6"/>
          <p:cNvSpPr txBox="1"/>
          <p:nvPr/>
        </p:nvSpPr>
        <p:spPr>
          <a:xfrm>
            <a:off x="381000" y="2461628"/>
            <a:ext cx="11189142" cy="8233729"/>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Samuele è un ragazzo di 17 anni.</a:t>
            </a:r>
          </a:p>
          <a:p>
            <a:pPr marL="0" marR="0" lvl="0" indent="0" algn="ctr" defTabSz="914400" rtl="0" eaLnBrk="1" fontAlgn="auto" latinLnBrk="0" hangingPunct="1">
              <a:lnSpc>
                <a:spcPts val="3359"/>
              </a:lnSpc>
              <a:spcBef>
                <a:spcPct val="0"/>
              </a:spcBef>
              <a:spcAft>
                <a:spcPts val="0"/>
              </a:spcAft>
              <a:buClrTx/>
              <a:buSzTx/>
              <a:buFontTx/>
              <a:buNone/>
              <a:tabLst/>
              <a:defRPr/>
            </a:pPr>
            <a:endParaRPr kumimoji="0" lang="it-IT" sz="20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a:t>
            </a:r>
            <a:r>
              <a:rPr kumimoji="0" lang="it-IT" sz="2000" b="0" i="0" u="none" strike="noStrike" kern="1200" cap="none" spc="0" normalizeH="0" baseline="0" noProof="0" dirty="0">
                <a:ln>
                  <a:noFill/>
                </a:ln>
                <a:solidFill>
                  <a:srgbClr val="FFFFFF"/>
                </a:solidFill>
                <a:effectLst/>
                <a:uLnTx/>
                <a:uFillTx/>
                <a:latin typeface="Arimo Bold" panose="020B0604020202020204" charset="0"/>
                <a:ea typeface="+mn-ea"/>
                <a:cs typeface="+mn-cs"/>
              </a:rPr>
              <a:t>Da tre anni è coinvolto in un procedimento civile </a:t>
            </a: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che ha previsto il suo inserimento in una comunità protetta. </a:t>
            </a:r>
          </a:p>
          <a:p>
            <a:pPr marL="0" marR="0" lvl="0" indent="0" algn="ctr" defTabSz="914400" rtl="0" eaLnBrk="1" fontAlgn="auto" latinLnBrk="0" hangingPunct="1">
              <a:lnSpc>
                <a:spcPts val="3359"/>
              </a:lnSpc>
              <a:spcBef>
                <a:spcPct val="0"/>
              </a:spcBef>
              <a:spcAft>
                <a:spcPts val="0"/>
              </a:spcAft>
              <a:buClrTx/>
              <a:buSzTx/>
              <a:buFontTx/>
              <a:buNone/>
              <a:tabLst/>
              <a:defRPr/>
            </a:pPr>
            <a:endParaRPr kumimoji="0" lang="it-IT" sz="20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Il procedimento è stato aperto a seguito del </a:t>
            </a:r>
            <a:r>
              <a:rPr kumimoji="0" lang="it-IT" sz="2000" b="0" i="0" u="none" strike="noStrike" kern="1200" cap="none" spc="0" normalizeH="0" baseline="0" noProof="0" dirty="0">
                <a:ln>
                  <a:noFill/>
                </a:ln>
                <a:solidFill>
                  <a:srgbClr val="FFFFFF"/>
                </a:solidFill>
                <a:effectLst/>
                <a:uLnTx/>
                <a:uFillTx/>
                <a:latin typeface="Arimo Bold" panose="020B0604020202020204" charset="0"/>
                <a:ea typeface="+mn-ea"/>
                <a:cs typeface="+mn-cs"/>
              </a:rPr>
              <a:t>sequestro del ragazzo da parte di un gruppo di spacciatori</a:t>
            </a: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Samuele era inserito nel circuito dello spaccio di droga ed è stato accusato dal gruppo criminale per il quale “lavorava” di aver rubato parte delle sostanze stupefacenti dal loro magazzino. </a:t>
            </a:r>
          </a:p>
          <a:p>
            <a:pPr marL="0" marR="0" lvl="0" indent="0" algn="ctr" defTabSz="914400" rtl="0" eaLnBrk="1" fontAlgn="auto" latinLnBrk="0" hangingPunct="1">
              <a:lnSpc>
                <a:spcPts val="3359"/>
              </a:lnSpc>
              <a:spcBef>
                <a:spcPct val="0"/>
              </a:spcBef>
              <a:spcAft>
                <a:spcPts val="0"/>
              </a:spcAft>
              <a:buClrTx/>
              <a:buSzTx/>
              <a:buFontTx/>
              <a:buNone/>
              <a:tabLst/>
              <a:defRPr/>
            </a:pPr>
            <a:endParaRPr kumimoji="0" lang="it-IT" sz="20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Durante il sequestro è stato malmenato ripetutamente ed è stato liberato solo dopo l’intervento di un esponente del gruppo criminale che aveva saldato il suo debito.</a:t>
            </a:r>
          </a:p>
          <a:p>
            <a:pPr marL="0" marR="0" lvl="0" indent="0" algn="ctr" defTabSz="914400" rtl="0" eaLnBrk="1" fontAlgn="auto" latinLnBrk="0" hangingPunct="1">
              <a:lnSpc>
                <a:spcPts val="3359"/>
              </a:lnSpc>
              <a:spcBef>
                <a:spcPct val="0"/>
              </a:spcBef>
              <a:spcAft>
                <a:spcPts val="0"/>
              </a:spcAft>
              <a:buClrTx/>
              <a:buSzTx/>
              <a:buFontTx/>
              <a:buNone/>
              <a:tabLst/>
              <a:defRPr/>
            </a:pPr>
            <a:endParaRPr kumimoji="0" lang="it-IT" sz="20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Samuele ha </a:t>
            </a:r>
            <a:r>
              <a:rPr kumimoji="0" lang="it-IT" sz="2000" b="0" i="0" u="none" strike="noStrike" kern="1200" cap="none" spc="0" normalizeH="0" baseline="0" noProof="0" dirty="0">
                <a:ln>
                  <a:noFill/>
                </a:ln>
                <a:solidFill>
                  <a:srgbClr val="FFFFFF"/>
                </a:solidFill>
                <a:effectLst/>
                <a:uLnTx/>
                <a:uFillTx/>
                <a:latin typeface="Arimo Bold" panose="020B0604020202020204" charset="0"/>
                <a:ea typeface="+mn-ea"/>
                <a:cs typeface="+mn-cs"/>
              </a:rPr>
              <a:t>una storia di comportamenti antisociali, abuso di sostanze stupefacenti e tossicodipendenza.</a:t>
            </a:r>
          </a:p>
          <a:p>
            <a:pPr marL="0" marR="0" lvl="0" indent="0" algn="ctr" defTabSz="914400" rtl="0" eaLnBrk="1" fontAlgn="auto" latinLnBrk="0" hangingPunct="1">
              <a:lnSpc>
                <a:spcPts val="3359"/>
              </a:lnSpc>
              <a:spcBef>
                <a:spcPct val="0"/>
              </a:spcBef>
              <a:spcAft>
                <a:spcPts val="0"/>
              </a:spcAft>
              <a:buClrTx/>
              <a:buSzTx/>
              <a:buFontTx/>
              <a:buNone/>
              <a:tabLst/>
              <a:defRPr/>
            </a:pPr>
            <a:endParaRPr kumimoji="0" lang="it-IT" sz="2000" b="0" i="0" u="none" strike="noStrike" kern="1200" cap="none" spc="0" normalizeH="0" baseline="0" noProof="0" dirty="0">
              <a:ln>
                <a:noFill/>
              </a:ln>
              <a:solidFill>
                <a:srgbClr val="FFFFFF"/>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I genitori hanno un passato di </a:t>
            </a:r>
            <a:r>
              <a:rPr kumimoji="0" lang="it-IT" sz="2000" b="0" i="0" u="none" strike="noStrike" kern="1200" cap="none" spc="0" normalizeH="0" baseline="0" noProof="0" dirty="0">
                <a:ln>
                  <a:noFill/>
                </a:ln>
                <a:solidFill>
                  <a:srgbClr val="FFFFFF"/>
                </a:solidFill>
                <a:effectLst/>
                <a:uLnTx/>
                <a:uFillTx/>
                <a:latin typeface="Arimo Bold" panose="020B0604020202020204" charset="0"/>
                <a:ea typeface="+mn-ea"/>
                <a:cs typeface="+mn-cs"/>
              </a:rPr>
              <a:t>tossicodipendenza.</a:t>
            </a:r>
            <a:r>
              <a:rPr kumimoji="0" lang="it-IT" sz="2000" b="0" i="0" u="none" strike="noStrike" kern="1200" cap="none" spc="0" normalizeH="0" baseline="0" noProof="0" dirty="0">
                <a:ln>
                  <a:noFill/>
                </a:ln>
                <a:solidFill>
                  <a:srgbClr val="1C436B"/>
                </a:solidFill>
                <a:effectLst/>
                <a:uLnTx/>
                <a:uFillTx/>
                <a:latin typeface="Arimo Bold" panose="020B0604020202020204" charset="0"/>
                <a:ea typeface="+mn-ea"/>
                <a:cs typeface="+mn-cs"/>
              </a:rPr>
              <a:t> Madre violenta verso il partner e i bambini.</a:t>
            </a:r>
          </a:p>
          <a:p>
            <a:pPr marL="0" marR="0" lvl="0" indent="0" algn="ctr" defTabSz="914400" rtl="0" eaLnBrk="1" fontAlgn="auto" latinLnBrk="0" hangingPunct="1">
              <a:lnSpc>
                <a:spcPts val="3359"/>
              </a:lnSpc>
              <a:spcBef>
                <a:spcPct val="0"/>
              </a:spcBef>
              <a:spcAft>
                <a:spcPts val="0"/>
              </a:spcAft>
              <a:buClrTx/>
              <a:buSzTx/>
              <a:buFontTx/>
              <a:buNone/>
              <a:tabLst/>
              <a:defRPr/>
            </a:pPr>
            <a:endParaRPr kumimoji="0" lang="it-IT" sz="2000" b="0" i="0" u="none" strike="noStrike" kern="1200" cap="none" spc="0" normalizeH="0" baseline="0" noProof="0" dirty="0">
              <a:ln>
                <a:noFill/>
              </a:ln>
              <a:solidFill>
                <a:srgbClr val="1C436B"/>
              </a:solidFill>
              <a:effectLst/>
              <a:uLnTx/>
              <a:uFillTx/>
              <a:latin typeface="Arimo Bold"/>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AEEFB"/>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grpSp>
        <p:nvGrpSpPr>
          <p:cNvPr id="4" name="Group 4"/>
          <p:cNvGrpSpPr/>
          <p:nvPr/>
        </p:nvGrpSpPr>
        <p:grpSpPr>
          <a:xfrm>
            <a:off x="914706" y="2795661"/>
            <a:ext cx="10611474" cy="4797863"/>
            <a:chOff x="0" y="0"/>
            <a:chExt cx="19211075" cy="8686079"/>
          </a:xfrm>
        </p:grpSpPr>
        <p:sp>
          <p:nvSpPr>
            <p:cNvPr id="5" name="Freeform 5"/>
            <p:cNvSpPr/>
            <p:nvPr/>
          </p:nvSpPr>
          <p:spPr>
            <a:xfrm>
              <a:off x="0" y="0"/>
              <a:ext cx="19211075" cy="8686079"/>
            </a:xfrm>
            <a:custGeom>
              <a:avLst/>
              <a:gdLst/>
              <a:ahLst/>
              <a:cxnLst/>
              <a:rect l="l" t="t" r="r" b="b"/>
              <a:pathLst>
                <a:path w="19211075" h="8686079">
                  <a:moveTo>
                    <a:pt x="496570" y="0"/>
                  </a:moveTo>
                  <a:lnTo>
                    <a:pt x="496570" y="8686079"/>
                  </a:lnTo>
                  <a:lnTo>
                    <a:pt x="17464825" y="8686079"/>
                  </a:lnTo>
                  <a:lnTo>
                    <a:pt x="17464825" y="0"/>
                  </a:lnTo>
                  <a:cubicBezTo>
                    <a:pt x="17464825" y="0"/>
                    <a:pt x="496570" y="0"/>
                    <a:pt x="496570" y="0"/>
                  </a:cubicBezTo>
                  <a:close/>
                  <a:moveTo>
                    <a:pt x="17961395" y="6137189"/>
                  </a:moveTo>
                  <a:lnTo>
                    <a:pt x="17961395" y="567165"/>
                  </a:lnTo>
                  <a:cubicBezTo>
                    <a:pt x="17961395" y="222250"/>
                    <a:pt x="17739145" y="0"/>
                    <a:pt x="17464825" y="0"/>
                  </a:cubicBezTo>
                  <a:lnTo>
                    <a:pt x="17464825" y="8686079"/>
                  </a:lnTo>
                  <a:cubicBezTo>
                    <a:pt x="17739145" y="8686079"/>
                    <a:pt x="17961395" y="8463829"/>
                    <a:pt x="17961395" y="8189509"/>
                  </a:cubicBezTo>
                  <a:lnTo>
                    <a:pt x="17961395" y="6609629"/>
                  </a:lnTo>
                  <a:cubicBezTo>
                    <a:pt x="18469395" y="6624869"/>
                    <a:pt x="18973585" y="6600739"/>
                    <a:pt x="19211075" y="6643919"/>
                  </a:cubicBezTo>
                  <a:cubicBezTo>
                    <a:pt x="18807215" y="6457229"/>
                    <a:pt x="18372875" y="6321339"/>
                    <a:pt x="17961395" y="6137189"/>
                  </a:cubicBezTo>
                  <a:close/>
                  <a:moveTo>
                    <a:pt x="0" y="567165"/>
                  </a:moveTo>
                  <a:lnTo>
                    <a:pt x="0" y="8189509"/>
                  </a:lnTo>
                  <a:cubicBezTo>
                    <a:pt x="0" y="8463829"/>
                    <a:pt x="222250" y="8686079"/>
                    <a:pt x="496570" y="8686079"/>
                  </a:cubicBezTo>
                  <a:lnTo>
                    <a:pt x="496570" y="0"/>
                  </a:lnTo>
                  <a:cubicBezTo>
                    <a:pt x="222250" y="0"/>
                    <a:pt x="0" y="222250"/>
                    <a:pt x="0" y="567165"/>
                  </a:cubicBezTo>
                  <a:close/>
                </a:path>
              </a:pathLst>
            </a:custGeom>
            <a:solidFill>
              <a:srgbClr val="FFFFFF"/>
            </a:solidFill>
          </p:spPr>
        </p:sp>
      </p:grpSp>
      <p:sp>
        <p:nvSpPr>
          <p:cNvPr id="6" name="TextBox 6"/>
          <p:cNvSpPr txBox="1"/>
          <p:nvPr/>
        </p:nvSpPr>
        <p:spPr>
          <a:xfrm>
            <a:off x="1501159" y="3380796"/>
            <a:ext cx="8662370" cy="3736920"/>
          </a:xfrm>
          <a:prstGeom prst="rect">
            <a:avLst/>
          </a:prstGeom>
        </p:spPr>
        <p:txBody>
          <a:bodyPr lIns="0" tIns="0" rIns="0" bIns="0" rtlCol="0" anchor="t">
            <a:spAutoFit/>
          </a:bodyPr>
          <a:lstStyle/>
          <a:p>
            <a:pPr marL="0" marR="0" lvl="0" indent="0" algn="ctr" defTabSz="914400" rtl="0" eaLnBrk="1" fontAlgn="auto" latinLnBrk="0" hangingPunct="1">
              <a:lnSpc>
                <a:spcPts val="5952"/>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2C717D"/>
                </a:solidFill>
                <a:effectLst/>
                <a:uLnTx/>
                <a:uFillTx/>
                <a:latin typeface="Barlow Bold" panose="020B0604020202020204" charset="0"/>
                <a:ea typeface="+mn-ea"/>
                <a:cs typeface="+mn-cs"/>
              </a:rPr>
              <a:t>- </a:t>
            </a:r>
            <a:r>
              <a:rPr kumimoji="0" lang="it-IT" sz="2800" b="0" i="0" u="none" strike="noStrike" kern="1200" cap="none" spc="0" normalizeH="0" baseline="0" noProof="0" dirty="0">
                <a:ln>
                  <a:noFill/>
                </a:ln>
                <a:solidFill>
                  <a:srgbClr val="2C717D"/>
                </a:solidFill>
                <a:effectLst/>
                <a:uLnTx/>
                <a:uFillTx/>
                <a:latin typeface="Barlow Bold" panose="020B0604020202020204" charset="0"/>
                <a:ea typeface="+mn-ea"/>
                <a:cs typeface="+mn-cs"/>
              </a:rPr>
              <a:t>Quali sono i fatti più rilevanti di questo caso?</a:t>
            </a:r>
          </a:p>
          <a:p>
            <a:pPr marL="0" marR="0" lvl="0" indent="0" algn="ctr" defTabSz="914400" rtl="0" eaLnBrk="1" fontAlgn="auto" latinLnBrk="0" hangingPunct="1">
              <a:lnSpc>
                <a:spcPts val="5952"/>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2C717D"/>
                </a:solidFill>
                <a:effectLst/>
                <a:uLnTx/>
                <a:uFillTx/>
                <a:latin typeface="Barlow Bold" panose="020B0604020202020204" charset="0"/>
                <a:ea typeface="+mn-ea"/>
                <a:cs typeface="+mn-cs"/>
              </a:rPr>
              <a:t>- Quali sono le ipotesi che possiamo formulare?</a:t>
            </a:r>
          </a:p>
          <a:p>
            <a:pPr marL="0" marR="0" lvl="0" indent="0" algn="ctr" defTabSz="914400" rtl="0" eaLnBrk="1" fontAlgn="auto" latinLnBrk="0" hangingPunct="1">
              <a:lnSpc>
                <a:spcPts val="5952"/>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2C717D"/>
                </a:solidFill>
                <a:effectLst/>
                <a:uLnTx/>
                <a:uFillTx/>
                <a:latin typeface="Barlow Bold" panose="020B0604020202020204" charset="0"/>
                <a:ea typeface="+mn-ea"/>
                <a:cs typeface="+mn-cs"/>
              </a:rPr>
              <a:t>- Quali sarebbero i prossimi passi per confermare/</a:t>
            </a:r>
          </a:p>
          <a:p>
            <a:pPr marL="0" marR="0" lvl="0" indent="0" algn="ctr" defTabSz="914400" rtl="0" eaLnBrk="1" fontAlgn="auto" latinLnBrk="0" hangingPunct="1">
              <a:lnSpc>
                <a:spcPts val="5952"/>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2C717D"/>
                </a:solidFill>
                <a:effectLst/>
                <a:uLnTx/>
                <a:uFillTx/>
                <a:latin typeface="Barlow Bold" panose="020B0604020202020204" charset="0"/>
                <a:ea typeface="+mn-ea"/>
                <a:cs typeface="+mn-cs"/>
              </a:rPr>
              <a:t>smentire le ipotesi?</a:t>
            </a:r>
          </a:p>
          <a:p>
            <a:pPr marL="0" marR="0" lvl="0" indent="0" algn="ctr" defTabSz="914400" rtl="0" eaLnBrk="1" fontAlgn="auto" latinLnBrk="0" hangingPunct="1">
              <a:lnSpc>
                <a:spcPts val="5952"/>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2C717D"/>
                </a:solidFill>
                <a:effectLst/>
                <a:uLnTx/>
                <a:uFillTx/>
                <a:latin typeface="Barlow Bold" panose="020B0604020202020204" charset="0"/>
                <a:ea typeface="+mn-ea"/>
                <a:cs typeface="+mn-cs"/>
              </a:rPr>
              <a:t>- Cosa dobbiamo ancora sapere e imparare?</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09906" y="4726293"/>
            <a:ext cx="5533798" cy="5243273"/>
          </a:xfrm>
          <a:prstGeom prst="rect">
            <a:avLst/>
          </a:prstGeom>
        </p:spPr>
      </p:pic>
      <p:sp>
        <p:nvSpPr>
          <p:cNvPr id="8" name="TextBox 8"/>
          <p:cNvSpPr txBox="1"/>
          <p:nvPr/>
        </p:nvSpPr>
        <p:spPr>
          <a:xfrm>
            <a:off x="1769865" y="689036"/>
            <a:ext cx="15373838" cy="1581150"/>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ts val="0"/>
              </a:spcBef>
              <a:spcAft>
                <a:spcPts val="0"/>
              </a:spcAft>
              <a:buClrTx/>
              <a:buSzTx/>
              <a:buFontTx/>
              <a:buNone/>
              <a:tabLst/>
              <a:defRPr/>
            </a:pPr>
            <a:r>
              <a:rPr kumimoji="0" lang="it-IT" sz="56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CASO STUDIO 2</a:t>
            </a:r>
          </a:p>
          <a:p>
            <a:pPr marL="0" marR="0" lvl="0" indent="0" algn="ctr" defTabSz="914400" rtl="0" eaLnBrk="1" fontAlgn="auto" latinLnBrk="0" hangingPunct="1">
              <a:lnSpc>
                <a:spcPts val="5760"/>
              </a:lnSpc>
              <a:spcBef>
                <a:spcPts val="0"/>
              </a:spcBef>
              <a:spcAft>
                <a:spcPts val="0"/>
              </a:spcAft>
              <a:buClrTx/>
              <a:buSzTx/>
              <a:buFontTx/>
              <a:buNone/>
              <a:tabLst/>
              <a:defRPr/>
            </a:pPr>
            <a:r>
              <a:rPr kumimoji="0" lang="it-IT" sz="48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STORIA DI SAMUELE</a:t>
            </a:r>
          </a:p>
        </p:txBody>
      </p:sp>
      <p:sp>
        <p:nvSpPr>
          <p:cNvPr id="10" name="CasellaDiTesto 9">
            <a:extLst>
              <a:ext uri="{FF2B5EF4-FFF2-40B4-BE49-F238E27FC236}">
                <a16:creationId xmlns:a16="http://schemas.microsoft.com/office/drawing/2014/main" id="{42EB85CB-1902-4C6A-AE7F-F536D0BD8447}"/>
              </a:ext>
            </a:extLst>
          </p:cNvPr>
          <p:cNvSpPr txBox="1"/>
          <p:nvPr/>
        </p:nvSpPr>
        <p:spPr>
          <a:xfrm>
            <a:off x="2743200" y="7773668"/>
            <a:ext cx="9144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1F497D"/>
                </a:solidFill>
                <a:effectLst/>
                <a:uLnTx/>
                <a:uFillTx/>
                <a:latin typeface="Barlow Bold Bold" panose="020B0604020202020204" charset="0"/>
                <a:ea typeface="+mn-ea"/>
                <a:cs typeface="+mn-cs"/>
              </a:rPr>
              <a:t>*Adattato da:  Core Concepts Curriculum of Childhood Trauma, NCTSN.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451" y="383242"/>
            <a:ext cx="16962651" cy="2202266"/>
            <a:chOff x="0" y="0"/>
            <a:chExt cx="3372452" cy="406400"/>
          </a:xfrm>
        </p:grpSpPr>
        <p:sp>
          <p:nvSpPr>
            <p:cNvPr id="3" name="Freeform 3"/>
            <p:cNvSpPr/>
            <p:nvPr/>
          </p:nvSpPr>
          <p:spPr>
            <a:xfrm>
              <a:off x="17780" y="22860"/>
              <a:ext cx="3347052" cy="360680"/>
            </a:xfrm>
            <a:custGeom>
              <a:avLst/>
              <a:gdLst/>
              <a:ahLst/>
              <a:cxnLst/>
              <a:rect l="l" t="t" r="r" b="b"/>
              <a:pathLst>
                <a:path w="3347052" h="360680">
                  <a:moveTo>
                    <a:pt x="3347052" y="180340"/>
                  </a:moveTo>
                  <a:cubicBezTo>
                    <a:pt x="3347052" y="81280"/>
                    <a:pt x="3267042" y="0"/>
                    <a:pt x="3166712" y="0"/>
                  </a:cubicBezTo>
                  <a:lnTo>
                    <a:pt x="172720" y="0"/>
                  </a:lnTo>
                  <a:lnTo>
                    <a:pt x="172720" y="1270"/>
                  </a:lnTo>
                  <a:cubicBezTo>
                    <a:pt x="76200" y="5080"/>
                    <a:pt x="0" y="83820"/>
                    <a:pt x="0" y="180340"/>
                  </a:cubicBezTo>
                  <a:cubicBezTo>
                    <a:pt x="0" y="276860"/>
                    <a:pt x="77470" y="355600"/>
                    <a:pt x="172720" y="359410"/>
                  </a:cubicBezTo>
                  <a:lnTo>
                    <a:pt x="172720" y="360680"/>
                  </a:lnTo>
                  <a:lnTo>
                    <a:pt x="3166712" y="360680"/>
                  </a:lnTo>
                  <a:cubicBezTo>
                    <a:pt x="3265772" y="360680"/>
                    <a:pt x="3347052" y="279400"/>
                    <a:pt x="3347052" y="180340"/>
                  </a:cubicBezTo>
                  <a:close/>
                </a:path>
              </a:pathLst>
            </a:custGeom>
            <a:solidFill>
              <a:srgbClr val="FFFFFF"/>
            </a:solidFill>
          </p:spPr>
        </p:sp>
      </p:grpSp>
      <p:graphicFrame>
        <p:nvGraphicFramePr>
          <p:cNvPr id="7" name="Table 6">
            <a:extLst>
              <a:ext uri="{FF2B5EF4-FFF2-40B4-BE49-F238E27FC236}">
                <a16:creationId xmlns:a16="http://schemas.microsoft.com/office/drawing/2014/main" id="{9A7D2859-78B8-0440-BB73-E792CE9086A0}"/>
              </a:ext>
            </a:extLst>
          </p:cNvPr>
          <p:cNvGraphicFramePr>
            <a:graphicFrameLocks noGrp="1"/>
          </p:cNvGraphicFramePr>
          <p:nvPr/>
        </p:nvGraphicFramePr>
        <p:xfrm>
          <a:off x="609600" y="507119"/>
          <a:ext cx="15697200" cy="8903584"/>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437863606"/>
                    </a:ext>
                  </a:extLst>
                </a:gridCol>
                <a:gridCol w="3924300">
                  <a:extLst>
                    <a:ext uri="{9D8B030D-6E8A-4147-A177-3AD203B41FA5}">
                      <a16:colId xmlns:a16="http://schemas.microsoft.com/office/drawing/2014/main" val="1243839657"/>
                    </a:ext>
                  </a:extLst>
                </a:gridCol>
                <a:gridCol w="3924300">
                  <a:extLst>
                    <a:ext uri="{9D8B030D-6E8A-4147-A177-3AD203B41FA5}">
                      <a16:colId xmlns:a16="http://schemas.microsoft.com/office/drawing/2014/main" val="2301215623"/>
                    </a:ext>
                  </a:extLst>
                </a:gridCol>
                <a:gridCol w="3924300">
                  <a:extLst>
                    <a:ext uri="{9D8B030D-6E8A-4147-A177-3AD203B41FA5}">
                      <a16:colId xmlns:a16="http://schemas.microsoft.com/office/drawing/2014/main" val="2630916030"/>
                    </a:ext>
                  </a:extLst>
                </a:gridCol>
              </a:tblGrid>
              <a:tr h="1112948">
                <a:tc>
                  <a:txBody>
                    <a:bodyPr/>
                    <a:lstStyle/>
                    <a:p>
                      <a:r>
                        <a:rPr lang="en-US" sz="2600" u="sng" dirty="0"/>
                        <a:t>Trauma experiences/losses</a:t>
                      </a:r>
                    </a:p>
                  </a:txBody>
                  <a:tcPr/>
                </a:tc>
                <a:tc>
                  <a:txBody>
                    <a:bodyPr/>
                    <a:lstStyle/>
                    <a:p>
                      <a:r>
                        <a:rPr lang="en-US" sz="2600" u="sng" dirty="0"/>
                        <a:t>Trauma reactions </a:t>
                      </a:r>
                    </a:p>
                  </a:txBody>
                  <a:tcPr/>
                </a:tc>
                <a:tc>
                  <a:txBody>
                    <a:bodyPr/>
                    <a:lstStyle/>
                    <a:p>
                      <a:r>
                        <a:rPr lang="en-US" sz="2600" u="sng" dirty="0"/>
                        <a:t>Trauma triggers </a:t>
                      </a:r>
                    </a:p>
                  </a:txBody>
                  <a:tcPr/>
                </a:tc>
                <a:tc>
                  <a:txBody>
                    <a:bodyPr/>
                    <a:lstStyle/>
                    <a:p>
                      <a:r>
                        <a:rPr lang="en-US" sz="2600" u="sng" dirty="0"/>
                        <a:t>Resilience factors </a:t>
                      </a:r>
                    </a:p>
                  </a:txBody>
                  <a:tcPr/>
                </a:tc>
                <a:extLst>
                  <a:ext uri="{0D108BD9-81ED-4DB2-BD59-A6C34878D82A}">
                    <a16:rowId xmlns:a16="http://schemas.microsoft.com/office/drawing/2014/main" val="3946726722"/>
                  </a:ext>
                </a:extLst>
              </a:tr>
              <a:tr h="1112948">
                <a:tc>
                  <a:txBody>
                    <a:bodyPr/>
                    <a:lstStyle/>
                    <a:p>
                      <a:endParaRPr lang="en-US" sz="1800" dirty="0"/>
                    </a:p>
                  </a:txBody>
                  <a:tcPr/>
                </a:tc>
                <a:tc>
                  <a:txBody>
                    <a:bodyPr/>
                    <a:lstStyle/>
                    <a:p>
                      <a:r>
                        <a:rPr lang="en-US" sz="1800" dirty="0"/>
                        <a:t>Difficulties sleeping</a:t>
                      </a:r>
                    </a:p>
                  </a:txBody>
                  <a:tcPr/>
                </a:tc>
                <a:tc>
                  <a:txBody>
                    <a:bodyPr/>
                    <a:lstStyle/>
                    <a:p>
                      <a:endParaRPr lang="en-US" sz="1800" dirty="0"/>
                    </a:p>
                  </a:txBody>
                  <a:tcPr/>
                </a:tc>
                <a:tc>
                  <a:txBody>
                    <a:bodyPr/>
                    <a:lstStyle/>
                    <a:p>
                      <a:endParaRPr lang="en-US" sz="1800"/>
                    </a:p>
                  </a:txBody>
                  <a:tcPr/>
                </a:tc>
                <a:extLst>
                  <a:ext uri="{0D108BD9-81ED-4DB2-BD59-A6C34878D82A}">
                    <a16:rowId xmlns:a16="http://schemas.microsoft.com/office/drawing/2014/main" val="3929040112"/>
                  </a:ext>
                </a:extLst>
              </a:tr>
              <a:tr h="1112948">
                <a:tc>
                  <a:txBody>
                    <a:bodyPr/>
                    <a:lstStyle/>
                    <a:p>
                      <a:endParaRPr lang="en-US" sz="1800"/>
                    </a:p>
                  </a:txBody>
                  <a:tcPr/>
                </a:tc>
                <a:tc>
                  <a:txBody>
                    <a:bodyPr/>
                    <a:lstStyle/>
                    <a:p>
                      <a:r>
                        <a:rPr lang="en-US" sz="1800" dirty="0"/>
                        <a:t>Oppositional </a:t>
                      </a:r>
                    </a:p>
                  </a:txBody>
                  <a:tcPr/>
                </a:tc>
                <a:tc>
                  <a:txBody>
                    <a:bodyPr/>
                    <a:lstStyle/>
                    <a:p>
                      <a:endParaRPr lang="en-US" sz="1800" dirty="0"/>
                    </a:p>
                  </a:txBody>
                  <a:tcPr/>
                </a:tc>
                <a:tc>
                  <a:txBody>
                    <a:bodyPr/>
                    <a:lstStyle/>
                    <a:p>
                      <a:endParaRPr lang="en-US" sz="1800"/>
                    </a:p>
                  </a:txBody>
                  <a:tcPr/>
                </a:tc>
                <a:extLst>
                  <a:ext uri="{0D108BD9-81ED-4DB2-BD59-A6C34878D82A}">
                    <a16:rowId xmlns:a16="http://schemas.microsoft.com/office/drawing/2014/main" val="273189307"/>
                  </a:ext>
                </a:extLst>
              </a:tr>
              <a:tr h="1112948">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extLst>
                  <a:ext uri="{0D108BD9-81ED-4DB2-BD59-A6C34878D82A}">
                    <a16:rowId xmlns:a16="http://schemas.microsoft.com/office/drawing/2014/main" val="931469313"/>
                  </a:ext>
                </a:extLst>
              </a:tr>
              <a:tr h="1112948">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extLst>
                  <a:ext uri="{0D108BD9-81ED-4DB2-BD59-A6C34878D82A}">
                    <a16:rowId xmlns:a16="http://schemas.microsoft.com/office/drawing/2014/main" val="1140272138"/>
                  </a:ext>
                </a:extLst>
              </a:tr>
              <a:tr h="1112948">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extLst>
                  <a:ext uri="{0D108BD9-81ED-4DB2-BD59-A6C34878D82A}">
                    <a16:rowId xmlns:a16="http://schemas.microsoft.com/office/drawing/2014/main" val="3455084877"/>
                  </a:ext>
                </a:extLst>
              </a:tr>
              <a:tr h="1112948">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extLst>
                  <a:ext uri="{0D108BD9-81ED-4DB2-BD59-A6C34878D82A}">
                    <a16:rowId xmlns:a16="http://schemas.microsoft.com/office/drawing/2014/main" val="3396103990"/>
                  </a:ext>
                </a:extLst>
              </a:tr>
              <a:tr h="1112948">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dirty="0"/>
                    </a:p>
                  </a:txBody>
                  <a:tcPr/>
                </a:tc>
                <a:extLst>
                  <a:ext uri="{0D108BD9-81ED-4DB2-BD59-A6C34878D82A}">
                    <a16:rowId xmlns:a16="http://schemas.microsoft.com/office/drawing/2014/main" val="919127536"/>
                  </a:ext>
                </a:extLst>
              </a:tr>
            </a:tbl>
          </a:graphicData>
        </a:graphic>
      </p:graphicFrame>
    </p:spTree>
    <p:extLst>
      <p:ext uri="{BB962C8B-B14F-4D97-AF65-F5344CB8AC3E}">
        <p14:creationId xmlns:p14="http://schemas.microsoft.com/office/powerpoint/2010/main" val="2058379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2990" y="9258300"/>
            <a:ext cx="9175010" cy="1149503"/>
            <a:chOff x="0" y="0"/>
            <a:chExt cx="12233347" cy="1532671"/>
          </a:xfrm>
        </p:grpSpPr>
        <p:pic>
          <p:nvPicPr>
            <p:cNvPr id="3" name="Picture 3"/>
            <p:cNvPicPr>
              <a:picLocks noChangeAspect="1"/>
            </p:cNvPicPr>
            <p:nvPr/>
          </p:nvPicPr>
          <p:blipFill>
            <a:blip r:embed="rId2">
              <a:alphaModFix amt="15000"/>
            </a:blip>
            <a:srcRect/>
            <a:stretch>
              <a:fillRect/>
            </a:stretch>
          </p:blipFill>
          <p:spPr>
            <a:xfrm>
              <a:off x="0" y="0"/>
              <a:ext cx="3065342" cy="1532671"/>
            </a:xfrm>
            <a:prstGeom prst="rect">
              <a:avLst/>
            </a:prstGeom>
          </p:spPr>
        </p:pic>
        <p:pic>
          <p:nvPicPr>
            <p:cNvPr id="4" name="Picture 4"/>
            <p:cNvPicPr>
              <a:picLocks noChangeAspect="1"/>
            </p:cNvPicPr>
            <p:nvPr/>
          </p:nvPicPr>
          <p:blipFill>
            <a:blip r:embed="rId2">
              <a:alphaModFix amt="15000"/>
            </a:blip>
            <a:srcRect/>
            <a:stretch>
              <a:fillRect/>
            </a:stretch>
          </p:blipFill>
          <p:spPr>
            <a:xfrm>
              <a:off x="3065342" y="0"/>
              <a:ext cx="3065342" cy="1532671"/>
            </a:xfrm>
            <a:prstGeom prst="rect">
              <a:avLst/>
            </a:prstGeom>
          </p:spPr>
        </p:pic>
        <p:pic>
          <p:nvPicPr>
            <p:cNvPr id="5" name="Picture 5"/>
            <p:cNvPicPr>
              <a:picLocks noChangeAspect="1"/>
            </p:cNvPicPr>
            <p:nvPr/>
          </p:nvPicPr>
          <p:blipFill>
            <a:blip r:embed="rId2">
              <a:alphaModFix amt="15000"/>
            </a:blip>
            <a:srcRect/>
            <a:stretch>
              <a:fillRect/>
            </a:stretch>
          </p:blipFill>
          <p:spPr>
            <a:xfrm>
              <a:off x="6102663" y="0"/>
              <a:ext cx="3065342" cy="1532671"/>
            </a:xfrm>
            <a:prstGeom prst="rect">
              <a:avLst/>
            </a:prstGeom>
          </p:spPr>
        </p:pic>
        <p:pic>
          <p:nvPicPr>
            <p:cNvPr id="6" name="Picture 6"/>
            <p:cNvPicPr>
              <a:picLocks noChangeAspect="1"/>
            </p:cNvPicPr>
            <p:nvPr/>
          </p:nvPicPr>
          <p:blipFill>
            <a:blip r:embed="rId3">
              <a:alphaModFix amt="15000"/>
            </a:blip>
            <a:srcRect/>
            <a:stretch>
              <a:fillRect/>
            </a:stretch>
          </p:blipFill>
          <p:spPr>
            <a:xfrm>
              <a:off x="9168005" y="0"/>
              <a:ext cx="3065342" cy="1532671"/>
            </a:xfrm>
            <a:prstGeom prst="rect">
              <a:avLst/>
            </a:prstGeom>
          </p:spPr>
        </p:pic>
      </p:grpSp>
      <p:grpSp>
        <p:nvGrpSpPr>
          <p:cNvPr id="7" name="Group 7"/>
          <p:cNvGrpSpPr/>
          <p:nvPr/>
        </p:nvGrpSpPr>
        <p:grpSpPr>
          <a:xfrm>
            <a:off x="0" y="9258300"/>
            <a:ext cx="9175010" cy="1149503"/>
            <a:chOff x="0" y="0"/>
            <a:chExt cx="12233347" cy="1532671"/>
          </a:xfrm>
        </p:grpSpPr>
        <p:pic>
          <p:nvPicPr>
            <p:cNvPr id="8" name="Picture 8"/>
            <p:cNvPicPr>
              <a:picLocks noChangeAspect="1"/>
            </p:cNvPicPr>
            <p:nvPr/>
          </p:nvPicPr>
          <p:blipFill>
            <a:blip r:embed="rId2">
              <a:alphaModFix amt="15000"/>
            </a:blip>
            <a:srcRect/>
            <a:stretch>
              <a:fillRect/>
            </a:stretch>
          </p:blipFill>
          <p:spPr>
            <a:xfrm>
              <a:off x="0" y="0"/>
              <a:ext cx="3065342" cy="1532671"/>
            </a:xfrm>
            <a:prstGeom prst="rect">
              <a:avLst/>
            </a:prstGeom>
          </p:spPr>
        </p:pic>
        <p:pic>
          <p:nvPicPr>
            <p:cNvPr id="9" name="Picture 9"/>
            <p:cNvPicPr>
              <a:picLocks noChangeAspect="1"/>
            </p:cNvPicPr>
            <p:nvPr/>
          </p:nvPicPr>
          <p:blipFill>
            <a:blip r:embed="rId2">
              <a:alphaModFix amt="15000"/>
            </a:blip>
            <a:srcRect/>
            <a:stretch>
              <a:fillRect/>
            </a:stretch>
          </p:blipFill>
          <p:spPr>
            <a:xfrm>
              <a:off x="3065342" y="0"/>
              <a:ext cx="3065342" cy="1532671"/>
            </a:xfrm>
            <a:prstGeom prst="rect">
              <a:avLst/>
            </a:prstGeom>
          </p:spPr>
        </p:pic>
        <p:pic>
          <p:nvPicPr>
            <p:cNvPr id="10" name="Picture 10"/>
            <p:cNvPicPr>
              <a:picLocks noChangeAspect="1"/>
            </p:cNvPicPr>
            <p:nvPr/>
          </p:nvPicPr>
          <p:blipFill>
            <a:blip r:embed="rId2">
              <a:alphaModFix amt="15000"/>
            </a:blip>
            <a:srcRect/>
            <a:stretch>
              <a:fillRect/>
            </a:stretch>
          </p:blipFill>
          <p:spPr>
            <a:xfrm>
              <a:off x="6102663" y="0"/>
              <a:ext cx="3065342" cy="1532671"/>
            </a:xfrm>
            <a:prstGeom prst="rect">
              <a:avLst/>
            </a:prstGeom>
          </p:spPr>
        </p:pic>
        <p:pic>
          <p:nvPicPr>
            <p:cNvPr id="11" name="Picture 11"/>
            <p:cNvPicPr>
              <a:picLocks noChangeAspect="1"/>
            </p:cNvPicPr>
            <p:nvPr/>
          </p:nvPicPr>
          <p:blipFill>
            <a:blip r:embed="rId3">
              <a:alphaModFix amt="15000"/>
            </a:blip>
            <a:srcRect/>
            <a:stretch>
              <a:fillRect/>
            </a:stretch>
          </p:blipFill>
          <p:spPr>
            <a:xfrm>
              <a:off x="9168005" y="0"/>
              <a:ext cx="3065342" cy="1532671"/>
            </a:xfrm>
            <a:prstGeom prst="rect">
              <a:avLst/>
            </a:prstGeom>
          </p:spPr>
        </p:pic>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2474" r="629" b="32370"/>
          <a:stretch>
            <a:fillRect/>
          </a:stretch>
        </p:blipFill>
        <p:spPr>
          <a:xfrm rot="-10800000">
            <a:off x="3995006" y="3906844"/>
            <a:ext cx="10235969" cy="2591194"/>
          </a:xfrm>
          <a:prstGeom prst="rect">
            <a:avLst/>
          </a:prstGeom>
        </p:spPr>
      </p:pic>
      <p:pic>
        <p:nvPicPr>
          <p:cNvPr id="13" name="Picture 13"/>
          <p:cNvPicPr>
            <a:picLocks noChangeAspect="1"/>
          </p:cNvPicPr>
          <p:nvPr/>
        </p:nvPicPr>
        <p:blipFill>
          <a:blip r:embed="rId6"/>
          <a:srcRect/>
          <a:stretch>
            <a:fillRect/>
          </a:stretch>
        </p:blipFill>
        <p:spPr>
          <a:xfrm>
            <a:off x="9925224" y="2137412"/>
            <a:ext cx="7334076" cy="5659993"/>
          </a:xfrm>
          <a:prstGeom prst="rect">
            <a:avLst/>
          </a:prstGeom>
        </p:spPr>
      </p:pic>
      <p:sp>
        <p:nvSpPr>
          <p:cNvPr id="14" name="TextBox 14"/>
          <p:cNvSpPr txBox="1"/>
          <p:nvPr/>
        </p:nvSpPr>
        <p:spPr>
          <a:xfrm>
            <a:off x="2876398" y="4335666"/>
            <a:ext cx="10235969" cy="1552575"/>
          </a:xfrm>
          <a:prstGeom prst="rect">
            <a:avLst/>
          </a:prstGeom>
        </p:spPr>
        <p:txBody>
          <a:bodyPr lIns="0" tIns="0" rIns="0" bIns="0" rtlCol="0" anchor="t">
            <a:spAutoFit/>
          </a:bodyPr>
          <a:lstStyle/>
          <a:p>
            <a:pPr algn="ctr">
              <a:lnSpc>
                <a:spcPts val="12599"/>
              </a:lnSpc>
            </a:pPr>
            <a:r>
              <a:rPr lang="it-IT" sz="9000">
                <a:solidFill>
                  <a:srgbClr val="F3EEDE"/>
                </a:solidFill>
                <a:latin typeface="Barlow Bold Bold"/>
              </a:rPr>
              <a:t>GIORNO 2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609600" y="9140536"/>
            <a:ext cx="17873210" cy="0"/>
          </a:xfrm>
          <a:prstGeom prst="line">
            <a:avLst/>
          </a:prstGeom>
          <a:ln w="885825" cap="rnd">
            <a:solidFill>
              <a:srgbClr val="2D5974"/>
            </a:solidFill>
            <a:prstDash val="solid"/>
            <a:headEnd type="none" w="sm" len="sm"/>
            <a:tailEnd type="none" w="sm" len="sm"/>
          </a:ln>
        </p:spPr>
        <p:txBody>
          <a:bodyPr/>
          <a:lstStyle/>
          <a:p>
            <a:endParaRPr lang="it-IT" dirty="0"/>
          </a:p>
        </p:txBody>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475"/>
          </a:xfrm>
          <a:prstGeom prst="rect">
            <a:avLst/>
          </a:prstGeom>
        </p:spPr>
        <p:txBody>
          <a:bodyPr lIns="0" tIns="0" rIns="0" bIns="0" rtlCol="0" anchor="t">
            <a:spAutoFit/>
          </a:bodyPr>
          <a:lstStyle/>
          <a:p>
            <a:pPr>
              <a:lnSpc>
                <a:spcPts val="2879"/>
              </a:lnSpc>
              <a:spcBef>
                <a:spcPct val="0"/>
              </a:spcBef>
            </a:pPr>
            <a:r>
              <a:rPr lang="it-IT" sz="2400">
                <a:solidFill>
                  <a:srgbClr val="F4F4F4"/>
                </a:solidFill>
                <a:latin typeface="Barlow Bold"/>
              </a:rPr>
              <a:t>GIORNO 2 - Sessione 1</a:t>
            </a:r>
          </a:p>
        </p:txBody>
      </p:sp>
      <p:sp>
        <p:nvSpPr>
          <p:cNvPr id="8" name="TextBox 8"/>
          <p:cNvSpPr txBox="1"/>
          <p:nvPr/>
        </p:nvSpPr>
        <p:spPr>
          <a:xfrm>
            <a:off x="152400" y="2094141"/>
            <a:ext cx="17276951" cy="5847755"/>
          </a:xfrm>
          <a:prstGeom prst="rect">
            <a:avLst/>
          </a:prstGeom>
        </p:spPr>
        <p:txBody>
          <a:bodyPr wrap="square" lIns="0" tIns="0" rIns="0" bIns="0" rtlCol="0" anchor="t">
            <a:spAutoFit/>
          </a:bodyPr>
          <a:lstStyle/>
          <a:p>
            <a:pPr algn="ctr">
              <a:lnSpc>
                <a:spcPts val="3840"/>
              </a:lnSpc>
              <a:spcBef>
                <a:spcPct val="0"/>
              </a:spcBef>
            </a:pPr>
            <a:r>
              <a:rPr lang="it-IT" sz="3200" dirty="0">
                <a:solidFill>
                  <a:srgbClr val="204D68"/>
                </a:solidFill>
                <a:latin typeface="Arimo Bold" panose="020B0604020202020204" charset="0"/>
              </a:rPr>
              <a:t>Il concetto di </a:t>
            </a:r>
            <a:r>
              <a:rPr lang="it-IT" sz="3200" dirty="0">
                <a:solidFill>
                  <a:srgbClr val="DD7373"/>
                </a:solidFill>
                <a:latin typeface="Arimo Bold" panose="020B0604020202020204" charset="0"/>
              </a:rPr>
              <a:t>Trauma </a:t>
            </a:r>
            <a:r>
              <a:rPr lang="it-IT" sz="3200" dirty="0" err="1">
                <a:solidFill>
                  <a:srgbClr val="DD7373"/>
                </a:solidFill>
                <a:latin typeface="Arimo Bold" panose="020B0604020202020204" charset="0"/>
              </a:rPr>
              <a:t>Informed</a:t>
            </a:r>
            <a:r>
              <a:rPr lang="it-IT" sz="3200" dirty="0">
                <a:solidFill>
                  <a:srgbClr val="DD7373"/>
                </a:solidFill>
                <a:latin typeface="Arimo Bold" panose="020B0604020202020204" charset="0"/>
              </a:rPr>
              <a:t> Care (TIC)</a:t>
            </a:r>
            <a:r>
              <a:rPr lang="it-IT" sz="3200" dirty="0">
                <a:solidFill>
                  <a:srgbClr val="204D68"/>
                </a:solidFill>
                <a:latin typeface="Arimo Bold" panose="020B0604020202020204" charset="0"/>
              </a:rPr>
              <a:t> è stato sviluppato negli Stati Uniti, sostenuto da una ricerca finanziata dalla US </a:t>
            </a:r>
            <a:r>
              <a:rPr lang="it-IT" sz="3200" dirty="0" err="1">
                <a:solidFill>
                  <a:srgbClr val="204D68"/>
                </a:solidFill>
                <a:latin typeface="Arimo Bold" panose="020B0604020202020204" charset="0"/>
              </a:rPr>
              <a:t>Substance</a:t>
            </a:r>
            <a:r>
              <a:rPr lang="it-IT" sz="3200" dirty="0">
                <a:solidFill>
                  <a:srgbClr val="204D68"/>
                </a:solidFill>
                <a:latin typeface="Arimo Bold" panose="020B0604020202020204" charset="0"/>
              </a:rPr>
              <a:t> </a:t>
            </a:r>
            <a:r>
              <a:rPr lang="it-IT" sz="3200" dirty="0" err="1">
                <a:solidFill>
                  <a:srgbClr val="204D68"/>
                </a:solidFill>
                <a:latin typeface="Arimo Bold" panose="020B0604020202020204" charset="0"/>
              </a:rPr>
              <a:t>Abuse</a:t>
            </a:r>
            <a:r>
              <a:rPr lang="it-IT" sz="3200" dirty="0">
                <a:solidFill>
                  <a:srgbClr val="204D68"/>
                </a:solidFill>
                <a:latin typeface="Arimo Bold" panose="020B0604020202020204" charset="0"/>
              </a:rPr>
              <a:t> and </a:t>
            </a:r>
            <a:r>
              <a:rPr lang="it-IT" sz="3200" dirty="0" err="1">
                <a:solidFill>
                  <a:srgbClr val="204D68"/>
                </a:solidFill>
                <a:latin typeface="Arimo Bold" panose="020B0604020202020204" charset="0"/>
              </a:rPr>
              <a:t>Mental</a:t>
            </a:r>
            <a:r>
              <a:rPr lang="it-IT" sz="3200" dirty="0">
                <a:solidFill>
                  <a:srgbClr val="204D68"/>
                </a:solidFill>
                <a:latin typeface="Arimo Bold" panose="020B0604020202020204" charset="0"/>
              </a:rPr>
              <a:t> Health Services Administration (SAMHSA) per orientare l’offerta di servizi che potessero sostenere meglio le persone nell’affrontare gli effetti del trauma.</a:t>
            </a:r>
          </a:p>
          <a:p>
            <a:pPr algn="ctr">
              <a:lnSpc>
                <a:spcPts val="3840"/>
              </a:lnSpc>
              <a:spcBef>
                <a:spcPct val="0"/>
              </a:spcBef>
            </a:pPr>
            <a:endParaRPr lang="it-IT"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it-IT" sz="3200" dirty="0">
                <a:solidFill>
                  <a:srgbClr val="204D68"/>
                </a:solidFill>
                <a:latin typeface="Arimo Bold" panose="020B0604020202020204" charset="0"/>
              </a:rPr>
              <a:t>Nel tempo è emersa una </a:t>
            </a:r>
            <a:r>
              <a:rPr lang="it-IT" sz="3200" dirty="0">
                <a:solidFill>
                  <a:srgbClr val="DD7373"/>
                </a:solidFill>
                <a:latin typeface="Arimo Bold" panose="020B0604020202020204" charset="0"/>
              </a:rPr>
              <a:t>“moltitudine di teorie, modelli, articoli e provider di formazione”</a:t>
            </a:r>
            <a:r>
              <a:rPr lang="it-IT" sz="3200" dirty="0">
                <a:solidFill>
                  <a:srgbClr val="204D68"/>
                </a:solidFill>
                <a:latin typeface="Arimo Bold" panose="020B0604020202020204" charset="0"/>
              </a:rPr>
              <a:t> e questo rappresenta una sfida per gli operatori nell’identificare un approccio appropriato per il proprio contesto e tradurre la teoria in implementazione pratica. </a:t>
            </a:r>
          </a:p>
          <a:p>
            <a:pPr algn="ctr">
              <a:lnSpc>
                <a:spcPts val="3840"/>
              </a:lnSpc>
              <a:spcBef>
                <a:spcPct val="0"/>
              </a:spcBef>
            </a:pPr>
            <a:endParaRPr lang="it-IT"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it-IT" sz="3200" dirty="0">
                <a:solidFill>
                  <a:srgbClr val="204D68"/>
                </a:solidFill>
                <a:latin typeface="Arimo Bold" panose="020B0604020202020204" charset="0"/>
              </a:rPr>
              <a:t>Queste slide introducono il </a:t>
            </a:r>
            <a:r>
              <a:rPr lang="it-IT" sz="3200" dirty="0">
                <a:solidFill>
                  <a:srgbClr val="DD7373"/>
                </a:solidFill>
                <a:latin typeface="Arimo Bold" panose="020B0604020202020204" charset="0"/>
              </a:rPr>
              <a:t>TIC </a:t>
            </a:r>
            <a:r>
              <a:rPr lang="it-IT" sz="3200" dirty="0">
                <a:solidFill>
                  <a:srgbClr val="204D68"/>
                </a:solidFill>
                <a:latin typeface="Arimo Bold" panose="020B0604020202020204" charset="0"/>
              </a:rPr>
              <a:t>evidenziando i principi fondamentali e i presupposti di base di un approccio </a:t>
            </a:r>
            <a:r>
              <a:rPr lang="it-IT" sz="3200" i="1" dirty="0">
                <a:solidFill>
                  <a:srgbClr val="204D68"/>
                </a:solidFill>
                <a:latin typeface="Arimo Bold" panose="020B0604020202020204" charset="0"/>
              </a:rPr>
              <a:t>trauma </a:t>
            </a:r>
            <a:r>
              <a:rPr lang="it-IT" sz="3200" i="1" dirty="0" err="1">
                <a:solidFill>
                  <a:srgbClr val="204D68"/>
                </a:solidFill>
                <a:latin typeface="Arimo Bold" panose="020B0604020202020204" charset="0"/>
              </a:rPr>
              <a:t>informed</a:t>
            </a:r>
            <a:r>
              <a:rPr lang="it-IT" sz="3200" dirty="0">
                <a:solidFill>
                  <a:srgbClr val="204D68"/>
                </a:solidFill>
                <a:latin typeface="Arimo Bold" panose="020B0604020202020204" charset="0"/>
              </a:rPr>
              <a:t> rispetto ad approcci di lavoro «sul» trauma. </a:t>
            </a:r>
          </a:p>
          <a:p>
            <a:pPr algn="ctr">
              <a:lnSpc>
                <a:spcPts val="3840"/>
              </a:lnSpc>
              <a:spcBef>
                <a:spcPct val="0"/>
              </a:spcBef>
            </a:pPr>
            <a:endParaRPr lang="it-IT" sz="3200" dirty="0">
              <a:solidFill>
                <a:srgbClr val="204D68"/>
              </a:solidFill>
              <a:latin typeface="Barlow Bold"/>
            </a:endParaRPr>
          </a:p>
        </p:txBody>
      </p:sp>
      <p:sp>
        <p:nvSpPr>
          <p:cNvPr id="9" name="TextBox 9"/>
          <p:cNvSpPr txBox="1"/>
          <p:nvPr/>
        </p:nvSpPr>
        <p:spPr>
          <a:xfrm>
            <a:off x="2550207" y="571271"/>
            <a:ext cx="13682190" cy="857607"/>
          </a:xfrm>
          <a:prstGeom prst="rect">
            <a:avLst/>
          </a:prstGeom>
        </p:spPr>
        <p:txBody>
          <a:bodyPr lIns="0" tIns="0" rIns="0" bIns="0" rtlCol="0" anchor="t">
            <a:spAutoFit/>
          </a:bodyPr>
          <a:lstStyle/>
          <a:p>
            <a:pPr algn="ctr">
              <a:lnSpc>
                <a:spcPts val="7274"/>
              </a:lnSpc>
              <a:spcBef>
                <a:spcPct val="0"/>
              </a:spcBef>
            </a:pPr>
            <a:r>
              <a:rPr lang="it-IT" sz="6062" dirty="0">
                <a:solidFill>
                  <a:srgbClr val="2D5974"/>
                </a:solidFill>
                <a:effectLst>
                  <a:outerShdw blurRad="38100" dist="38100" dir="2700000" algn="tl">
                    <a:srgbClr val="000000">
                      <a:alpha val="43137"/>
                    </a:srgbClr>
                  </a:outerShdw>
                </a:effectLst>
                <a:latin typeface="Barlow Bold"/>
              </a:rPr>
              <a:t>Trauma </a:t>
            </a:r>
            <a:r>
              <a:rPr lang="it-IT" sz="6062" dirty="0" err="1">
                <a:solidFill>
                  <a:srgbClr val="2D5974"/>
                </a:solidFill>
                <a:effectLst>
                  <a:outerShdw blurRad="38100" dist="38100" dir="2700000" algn="tl">
                    <a:srgbClr val="000000">
                      <a:alpha val="43137"/>
                    </a:srgbClr>
                  </a:outerShdw>
                </a:effectLst>
                <a:latin typeface="Barlow Bold"/>
              </a:rPr>
              <a:t>Informed</a:t>
            </a:r>
            <a:r>
              <a:rPr lang="it-IT" sz="6062" dirty="0">
                <a:solidFill>
                  <a:srgbClr val="2D5974"/>
                </a:solidFill>
                <a:effectLst>
                  <a:outerShdw blurRad="38100" dist="38100" dir="2700000" algn="tl">
                    <a:srgbClr val="000000">
                      <a:alpha val="43137"/>
                    </a:srgbClr>
                  </a:outerShdw>
                </a:effectLst>
                <a:latin typeface="Barlow Bold"/>
              </a:rPr>
              <a:t> Care</a:t>
            </a:r>
          </a:p>
        </p:txBody>
      </p:sp>
    </p:spTree>
    <p:extLst>
      <p:ext uri="{BB962C8B-B14F-4D97-AF65-F5344CB8AC3E}">
        <p14:creationId xmlns:p14="http://schemas.microsoft.com/office/powerpoint/2010/main" val="327101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887423" y="-8029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444036"/>
            <a:ext cx="17873210" cy="0"/>
          </a:xfrm>
          <a:prstGeom prst="line">
            <a:avLst/>
          </a:prstGeom>
          <a:ln w="885825" cap="rnd">
            <a:solidFill>
              <a:srgbClr val="2D5974"/>
            </a:solidFill>
            <a:prstDash val="solid"/>
            <a:headEnd type="none" w="sm" len="sm"/>
            <a:tailEnd type="none" w="sm" len="sm"/>
          </a:ln>
        </p:spPr>
        <p:txBody>
          <a:bodyPr/>
          <a:lstStyle/>
          <a:p>
            <a:endParaRPr lang="it-IT" dirty="0"/>
          </a:p>
        </p:txBody>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762000" y="9258299"/>
            <a:ext cx="3033477" cy="340478"/>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1</a:t>
            </a:r>
          </a:p>
        </p:txBody>
      </p:sp>
      <p:sp>
        <p:nvSpPr>
          <p:cNvPr id="8" name="TextBox 8"/>
          <p:cNvSpPr txBox="1"/>
          <p:nvPr/>
        </p:nvSpPr>
        <p:spPr>
          <a:xfrm>
            <a:off x="1219200" y="1828855"/>
            <a:ext cx="15163800" cy="7309693"/>
          </a:xfrm>
          <a:prstGeom prst="rect">
            <a:avLst/>
          </a:prstGeom>
        </p:spPr>
        <p:txBody>
          <a:bodyPr wrap="square" lIns="0" tIns="0" rIns="0" bIns="0" rtlCol="0" anchor="t">
            <a:spAutoFit/>
          </a:bodyPr>
          <a:lstStyle/>
          <a:p>
            <a:pPr marL="345441" lvl="1" algn="ctr">
              <a:lnSpc>
                <a:spcPts val="3840"/>
              </a:lnSpc>
            </a:pPr>
            <a:r>
              <a:rPr lang="it-IT" sz="3200" dirty="0">
                <a:solidFill>
                  <a:srgbClr val="DD7373"/>
                </a:solidFill>
                <a:latin typeface="Arimo Bold" panose="020B0604020202020204" charset="0"/>
              </a:rPr>
              <a:t>SAMHSA</a:t>
            </a:r>
            <a:r>
              <a:rPr lang="it-IT" sz="3200" dirty="0">
                <a:solidFill>
                  <a:srgbClr val="30526A"/>
                </a:solidFill>
                <a:latin typeface="Arimo Bold" panose="020B0604020202020204" charset="0"/>
              </a:rPr>
              <a:t> (come ente finanziatore), ha sviluppato un quadro di riferimento basato sulla ricerca accademica, sull'esperienza dei professionisti e dei «sopravvissuti al trauma»</a:t>
            </a:r>
          </a:p>
          <a:p>
            <a:pPr algn="ctr">
              <a:lnSpc>
                <a:spcPts val="3840"/>
              </a:lnSpc>
              <a:spcBef>
                <a:spcPct val="0"/>
              </a:spcBef>
            </a:pPr>
            <a:endParaRPr lang="it-IT" sz="3200" dirty="0">
              <a:solidFill>
                <a:srgbClr val="30526A"/>
              </a:solidFill>
              <a:latin typeface="Arimo Bold" panose="020B0604020202020204" charset="0"/>
              <a:ea typeface="Arimo Bold" panose="020B0604020202020204" charset="0"/>
              <a:cs typeface="Arimo Bold" panose="020B0604020202020204" charset="0"/>
            </a:endParaRPr>
          </a:p>
          <a:p>
            <a:pPr marL="345441" lvl="1" algn="ctr">
              <a:lnSpc>
                <a:spcPts val="3840"/>
              </a:lnSpc>
              <a:spcBef>
                <a:spcPct val="0"/>
              </a:spcBef>
              <a:spcAft>
                <a:spcPts val="600"/>
              </a:spcAft>
            </a:pPr>
            <a:r>
              <a:rPr lang="it-IT" sz="3200" dirty="0">
                <a:solidFill>
                  <a:srgbClr val="30526A"/>
                </a:solidFill>
                <a:latin typeface="Arimo Bold" panose="020B0604020202020204" charset="0"/>
              </a:rPr>
              <a:t>In parte mutuando la definizione proposta dal SAMHSA, trauma </a:t>
            </a:r>
            <a:r>
              <a:rPr lang="it-IT" sz="3200" dirty="0" err="1">
                <a:solidFill>
                  <a:srgbClr val="30526A"/>
                </a:solidFill>
                <a:latin typeface="Arimo Bold" panose="020B0604020202020204" charset="0"/>
              </a:rPr>
              <a:t>informed</a:t>
            </a:r>
            <a:r>
              <a:rPr lang="it-IT" sz="3200" dirty="0">
                <a:solidFill>
                  <a:srgbClr val="30526A"/>
                </a:solidFill>
                <a:latin typeface="Arimo Bold" panose="020B0604020202020204" charset="0"/>
              </a:rPr>
              <a:t>, è </a:t>
            </a:r>
            <a:r>
              <a:rPr lang="it-IT" sz="3200" i="1" dirty="0">
                <a:solidFill>
                  <a:srgbClr val="30526A"/>
                </a:solidFill>
                <a:latin typeface="Arimo Bold" panose="020B0604020202020204" charset="0"/>
              </a:rPr>
              <a:t>un programma, un'organizzazione o un sistema “consapevole” della centralità che gli aspetti che riguardano il trauma assumono nell’orientare interventi; che </a:t>
            </a:r>
            <a:r>
              <a:rPr lang="it-IT" sz="3200" i="1" dirty="0">
                <a:solidFill>
                  <a:srgbClr val="DD7373"/>
                </a:solidFill>
                <a:latin typeface="Arimo Bold" panose="020B0604020202020204" charset="0"/>
              </a:rPr>
              <a:t>considera l'impatto che le esperienze traumatiche producono nella vita delle persone </a:t>
            </a:r>
            <a:r>
              <a:rPr lang="it-IT" sz="3200" i="1" dirty="0">
                <a:solidFill>
                  <a:srgbClr val="30526A"/>
                </a:solidFill>
                <a:latin typeface="Arimo Bold" panose="020B0604020202020204" charset="0"/>
              </a:rPr>
              <a:t>e conosce i possibili percorsi per il recupero; </a:t>
            </a:r>
            <a:r>
              <a:rPr lang="it-IT" sz="3200" i="1" dirty="0">
                <a:solidFill>
                  <a:srgbClr val="DD7373"/>
                </a:solidFill>
                <a:latin typeface="Arimo Bold" panose="020B0604020202020204" charset="0"/>
              </a:rPr>
              <a:t>riconosce i segni e i sintomi </a:t>
            </a:r>
            <a:r>
              <a:rPr lang="it-IT" sz="3200" i="1" dirty="0">
                <a:solidFill>
                  <a:srgbClr val="30526A"/>
                </a:solidFill>
                <a:latin typeface="Arimo Bold" panose="020B0604020202020204" charset="0"/>
              </a:rPr>
              <a:t>del trauma nelle persone che assiste, nelle famiglie, nel personale e in altre persone coinvolte nel sistema, che condivide la responsabilità dell’intervento; </a:t>
            </a:r>
            <a:r>
              <a:rPr lang="it-IT" sz="3200" i="1" dirty="0">
                <a:solidFill>
                  <a:srgbClr val="DD7373"/>
                </a:solidFill>
                <a:latin typeface="Arimo Bold" panose="020B0604020202020204" charset="0"/>
              </a:rPr>
              <a:t>risponde integrando </a:t>
            </a:r>
            <a:r>
              <a:rPr lang="it-IT" sz="3200" i="1" dirty="0">
                <a:solidFill>
                  <a:srgbClr val="30526A"/>
                </a:solidFill>
                <a:latin typeface="Arimo Bold" panose="020B0604020202020204" charset="0"/>
              </a:rPr>
              <a:t>completamente</a:t>
            </a:r>
            <a:r>
              <a:rPr lang="it-IT" sz="3200" i="1" dirty="0">
                <a:solidFill>
                  <a:schemeClr val="accent1">
                    <a:lumMod val="75000"/>
                  </a:schemeClr>
                </a:solidFill>
                <a:latin typeface="Arimo Bold" panose="020B0604020202020204" charset="0"/>
              </a:rPr>
              <a:t> </a:t>
            </a:r>
            <a:r>
              <a:rPr lang="it-IT" sz="3200" i="1" dirty="0">
                <a:solidFill>
                  <a:srgbClr val="DD7373"/>
                </a:solidFill>
                <a:latin typeface="Arimo Bold" panose="020B0604020202020204" charset="0"/>
              </a:rPr>
              <a:t>le conoscenze sul trauma nelle politiche, procedure e pratiche </a:t>
            </a:r>
            <a:r>
              <a:rPr lang="it-IT" sz="3200" i="1" dirty="0">
                <a:solidFill>
                  <a:srgbClr val="30526A"/>
                </a:solidFill>
                <a:latin typeface="Arimo Bold" panose="020B0604020202020204" charset="0"/>
              </a:rPr>
              <a:t>e cerca di </a:t>
            </a:r>
            <a:r>
              <a:rPr lang="it-IT" sz="3200" i="1" dirty="0">
                <a:solidFill>
                  <a:srgbClr val="DD7373"/>
                </a:solidFill>
                <a:latin typeface="Arimo Bold" panose="020B0604020202020204" charset="0"/>
              </a:rPr>
              <a:t>resistere attivamente alla re-traumatizzazione</a:t>
            </a:r>
            <a:r>
              <a:rPr lang="it-IT" sz="3200" i="1" dirty="0">
                <a:solidFill>
                  <a:srgbClr val="30526A"/>
                </a:solidFill>
                <a:latin typeface="Arimo Bold" panose="020B0604020202020204" charset="0"/>
              </a:rPr>
              <a:t>”. </a:t>
            </a:r>
            <a:r>
              <a:rPr lang="it-IT" sz="3200" dirty="0">
                <a:solidFill>
                  <a:srgbClr val="30526A"/>
                </a:solidFill>
                <a:latin typeface="Arimo Bold" panose="020B0604020202020204" charset="0"/>
              </a:rPr>
              <a:t>SAMHSA p. 9</a:t>
            </a:r>
            <a:endParaRPr lang="it-IT" sz="3200" dirty="0">
              <a:solidFill>
                <a:srgbClr val="30526A"/>
              </a:solidFill>
              <a:latin typeface="Arimo Bold" panose="020B0604020202020204" charset="0"/>
              <a:ea typeface="Arimo Bold" panose="020B0604020202020204" charset="0"/>
              <a:cs typeface="Arimo Bold" panose="020B0604020202020204" charset="0"/>
            </a:endParaRPr>
          </a:p>
        </p:txBody>
      </p:sp>
      <p:sp>
        <p:nvSpPr>
          <p:cNvPr id="9" name="TextBox 9"/>
          <p:cNvSpPr txBox="1"/>
          <p:nvPr/>
        </p:nvSpPr>
        <p:spPr>
          <a:xfrm>
            <a:off x="1066800" y="172145"/>
            <a:ext cx="15900322" cy="1536959"/>
          </a:xfrm>
          <a:prstGeom prst="rect">
            <a:avLst/>
          </a:prstGeom>
        </p:spPr>
        <p:txBody>
          <a:bodyPr lIns="0" tIns="0" rIns="0" bIns="0" rtlCol="0" anchor="t">
            <a:spAutoFit/>
          </a:bodyPr>
          <a:lstStyle/>
          <a:p>
            <a:pPr algn="ctr">
              <a:lnSpc>
                <a:spcPts val="6314"/>
              </a:lnSpc>
              <a:spcBef>
                <a:spcPct val="0"/>
              </a:spcBef>
            </a:pPr>
            <a:r>
              <a:rPr lang="it-IT" sz="4800" dirty="0">
                <a:solidFill>
                  <a:srgbClr val="2D5974"/>
                </a:solidFill>
                <a:effectLst>
                  <a:outerShdw blurRad="38100" dist="38100" dir="2700000" algn="tl">
                    <a:srgbClr val="000000">
                      <a:alpha val="43137"/>
                    </a:srgbClr>
                  </a:outerShdw>
                </a:effectLst>
                <a:latin typeface="Barlow Bold"/>
              </a:rPr>
              <a:t>Il concetto di “Trauma-Informed Care” </a:t>
            </a:r>
          </a:p>
          <a:p>
            <a:pPr algn="ctr">
              <a:lnSpc>
                <a:spcPts val="6314"/>
              </a:lnSpc>
              <a:spcBef>
                <a:spcPct val="0"/>
              </a:spcBef>
            </a:pPr>
            <a:r>
              <a:rPr lang="it-IT" sz="4800" dirty="0">
                <a:solidFill>
                  <a:srgbClr val="2D5974"/>
                </a:solidFill>
                <a:effectLst>
                  <a:outerShdw blurRad="38100" dist="38100" dir="2700000" algn="tl">
                    <a:srgbClr val="000000">
                      <a:alpha val="43137"/>
                    </a:srgbClr>
                  </a:outerShdw>
                </a:effectLst>
                <a:latin typeface="Barlow Bold"/>
              </a:rPr>
              <a:t> Definizione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354809" y="1114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180059"/>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40478"/>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1</a:t>
            </a:r>
          </a:p>
        </p:txBody>
      </p:sp>
      <p:sp>
        <p:nvSpPr>
          <p:cNvPr id="8" name="TextBox 8"/>
          <p:cNvSpPr txBox="1"/>
          <p:nvPr/>
        </p:nvSpPr>
        <p:spPr>
          <a:xfrm>
            <a:off x="685800" y="2123908"/>
            <a:ext cx="12420600" cy="6129883"/>
          </a:xfrm>
          <a:prstGeom prst="rect">
            <a:avLst/>
          </a:prstGeom>
        </p:spPr>
        <p:txBody>
          <a:bodyPr wrap="square" lIns="0" tIns="0" rIns="0" bIns="0" rtlCol="0" anchor="t">
            <a:spAutoFit/>
          </a:bodyPr>
          <a:lstStyle/>
          <a:p>
            <a:pPr marL="345441" lvl="1" algn="ctr">
              <a:lnSpc>
                <a:spcPts val="3840"/>
              </a:lnSpc>
            </a:pPr>
            <a:r>
              <a:rPr lang="it-IT" sz="3200" dirty="0">
                <a:solidFill>
                  <a:srgbClr val="30526A"/>
                </a:solidFill>
                <a:latin typeface="Arimo Bold" panose="020B0604020202020204" charset="0"/>
              </a:rPr>
              <a:t>L’</a:t>
            </a:r>
            <a:r>
              <a:rPr lang="it-IT" sz="3200" dirty="0">
                <a:solidFill>
                  <a:srgbClr val="DD7373"/>
                </a:solidFill>
                <a:latin typeface="Arimo Bold" panose="020B0604020202020204" charset="0"/>
              </a:rPr>
              <a:t>approccio informato sul trauma</a:t>
            </a:r>
            <a:r>
              <a:rPr lang="it-IT" sz="3200" dirty="0">
                <a:solidFill>
                  <a:srgbClr val="30526A"/>
                </a:solidFill>
                <a:latin typeface="Arimo Bold" panose="020B0604020202020204" charset="0"/>
              </a:rPr>
              <a:t> si distingue dai </a:t>
            </a:r>
            <a:r>
              <a:rPr lang="it-IT" sz="3200" dirty="0">
                <a:solidFill>
                  <a:srgbClr val="DD7373"/>
                </a:solidFill>
                <a:latin typeface="Arimo Bold" panose="020B0604020202020204" charset="0"/>
              </a:rPr>
              <a:t>servizi specifici per il trauma</a:t>
            </a:r>
            <a:r>
              <a:rPr lang="it-IT" sz="3200" dirty="0">
                <a:solidFill>
                  <a:srgbClr val="30526A"/>
                </a:solidFill>
                <a:latin typeface="Arimo Bold" panose="020B0604020202020204" charset="0"/>
              </a:rPr>
              <a:t>. Sebbene comprenda interventi specifici per il trauma come la valutazione, il trattamento o il sostegno all’elaborazione, incorpora anche le conoscenze sul trauma nella cultura organizzativa.</a:t>
            </a:r>
          </a:p>
          <a:p>
            <a:pPr algn="ctr">
              <a:lnSpc>
                <a:spcPts val="3840"/>
              </a:lnSpc>
              <a:spcBef>
                <a:spcPct val="0"/>
              </a:spcBef>
            </a:pPr>
            <a:endParaRPr lang="it-IT" sz="3200" dirty="0">
              <a:solidFill>
                <a:srgbClr val="30526A"/>
              </a:solidFill>
              <a:latin typeface="Arimo Bold" panose="020B0604020202020204" charset="0"/>
              <a:ea typeface="Arimo Bold" panose="020B0604020202020204" charset="0"/>
              <a:cs typeface="Arimo Bold" panose="020B0604020202020204" charset="0"/>
            </a:endParaRPr>
          </a:p>
          <a:p>
            <a:pPr marL="345441" lvl="1" algn="ctr">
              <a:lnSpc>
                <a:spcPts val="3840"/>
              </a:lnSpc>
              <a:spcBef>
                <a:spcPct val="0"/>
              </a:spcBef>
            </a:pPr>
            <a:r>
              <a:rPr lang="it-IT" sz="3200" dirty="0">
                <a:solidFill>
                  <a:srgbClr val="30526A"/>
                </a:solidFill>
                <a:latin typeface="Arimo Bold" panose="020B0604020202020204" charset="0"/>
              </a:rPr>
              <a:t>Un approccio informato sul trauma può essere implementato in un'</a:t>
            </a:r>
            <a:r>
              <a:rPr lang="it-IT" sz="3200" dirty="0">
                <a:solidFill>
                  <a:srgbClr val="DD7373"/>
                </a:solidFill>
                <a:latin typeface="Arimo Bold" panose="020B0604020202020204" charset="0"/>
              </a:rPr>
              <a:t>ampia gamma di servizi</a:t>
            </a:r>
            <a:r>
              <a:rPr lang="it-IT" sz="3200" dirty="0">
                <a:solidFill>
                  <a:srgbClr val="30526A"/>
                </a:solidFill>
                <a:latin typeface="Arimo Bold" panose="020B0604020202020204" charset="0"/>
              </a:rPr>
              <a:t>, tra cui, tra gli altri: i servizi per la salute mentale, l’istruzione, l’assistenza ai bambini e alle famiglie, la giustizia civile e penale minorile, l’assistenza sanitaria di base, l’organizzazione di rifugi per i senzatetto.</a:t>
            </a:r>
          </a:p>
          <a:p>
            <a:pPr algn="ctr">
              <a:lnSpc>
                <a:spcPts val="3120"/>
              </a:lnSpc>
              <a:spcBef>
                <a:spcPct val="0"/>
              </a:spcBef>
            </a:pPr>
            <a:endParaRPr lang="it-IT" sz="3200" dirty="0">
              <a:solidFill>
                <a:srgbClr val="30526A"/>
              </a:solidFill>
              <a:latin typeface="Barlow Bold"/>
            </a:endParaRPr>
          </a:p>
          <a:p>
            <a:pPr algn="ctr">
              <a:lnSpc>
                <a:spcPts val="2879"/>
              </a:lnSpc>
              <a:spcBef>
                <a:spcPct val="0"/>
              </a:spcBef>
            </a:pPr>
            <a:endParaRPr lang="it-IT" sz="3200" dirty="0">
              <a:solidFill>
                <a:srgbClr val="30526A"/>
              </a:solidFill>
              <a:latin typeface="Barlow Bold"/>
            </a:endParaRPr>
          </a:p>
        </p:txBody>
      </p:sp>
      <p:sp>
        <p:nvSpPr>
          <p:cNvPr id="9" name="TextBox 9"/>
          <p:cNvSpPr txBox="1"/>
          <p:nvPr/>
        </p:nvSpPr>
        <p:spPr>
          <a:xfrm>
            <a:off x="1524000" y="237190"/>
            <a:ext cx="15425983" cy="840615"/>
          </a:xfrm>
          <a:prstGeom prst="rect">
            <a:avLst/>
          </a:prstGeom>
        </p:spPr>
        <p:txBody>
          <a:bodyPr lIns="0" tIns="0" rIns="0" bIns="0" rtlCol="0" anchor="t">
            <a:spAutoFit/>
          </a:bodyPr>
          <a:lstStyle/>
          <a:p>
            <a:pPr algn="ctr">
              <a:lnSpc>
                <a:spcPts val="7274"/>
              </a:lnSpc>
              <a:spcBef>
                <a:spcPct val="0"/>
              </a:spcBef>
            </a:pPr>
            <a:r>
              <a:rPr lang="it-IT" sz="5400" dirty="0">
                <a:solidFill>
                  <a:srgbClr val="2D5974"/>
                </a:solidFill>
                <a:effectLst>
                  <a:outerShdw blurRad="38100" dist="38100" dir="2700000" algn="tl">
                    <a:srgbClr val="000000">
                      <a:alpha val="43137"/>
                    </a:srgbClr>
                  </a:outerShdw>
                </a:effectLst>
                <a:latin typeface="Barlow Bold"/>
              </a:rPr>
              <a:t>Aree di intervento e presupposti chiave</a:t>
            </a: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39293" y="2587264"/>
            <a:ext cx="4447258" cy="54720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83277" y="111410"/>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9906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4"/>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40478"/>
          </a:xfrm>
          <a:prstGeom prst="rect">
            <a:avLst/>
          </a:prstGeom>
        </p:spPr>
        <p:txBody>
          <a:bodyPr lIns="0" tIns="0" rIns="0" bIns="0" rtlCol="0" anchor="t">
            <a:spAutoFit/>
          </a:bodyPr>
          <a:lstStyle/>
          <a:p>
            <a:pPr>
              <a:lnSpc>
                <a:spcPts val="2879"/>
              </a:lnSpc>
              <a:spcBef>
                <a:spcPct val="0"/>
              </a:spcBef>
            </a:pPr>
            <a:r>
              <a:rPr lang="it-IT" sz="2400" dirty="0">
                <a:solidFill>
                  <a:srgbClr val="F4F4F4"/>
                </a:solidFill>
                <a:latin typeface="Barlow Bold"/>
              </a:rPr>
              <a:t>GIORNO 2 - Sessione 1</a:t>
            </a:r>
          </a:p>
        </p:txBody>
      </p:sp>
      <p:sp>
        <p:nvSpPr>
          <p:cNvPr id="8" name="TextBox 8"/>
          <p:cNvSpPr txBox="1"/>
          <p:nvPr/>
        </p:nvSpPr>
        <p:spPr>
          <a:xfrm>
            <a:off x="0" y="2324100"/>
            <a:ext cx="17844323" cy="6206827"/>
          </a:xfrm>
          <a:prstGeom prst="rect">
            <a:avLst/>
          </a:prstGeom>
        </p:spPr>
        <p:txBody>
          <a:bodyPr lIns="0" tIns="0" rIns="0" bIns="0" rtlCol="0" anchor="t">
            <a:spAutoFit/>
          </a:bodyPr>
          <a:lstStyle/>
          <a:p>
            <a:pPr marL="313055" lvl="1" algn="ctr">
              <a:lnSpc>
                <a:spcPts val="3479"/>
              </a:lnSpc>
            </a:pPr>
            <a:r>
              <a:rPr lang="it-IT" sz="2899" dirty="0">
                <a:solidFill>
                  <a:srgbClr val="30526A"/>
                </a:solidFill>
                <a:latin typeface="Arimo Bold" panose="020B0604020202020204" charset="0"/>
              </a:rPr>
              <a:t>L'approccio TIC nasce dalla consapevolezza che l’incontro della persona esposta a traumi con le stesse istituzioni e i sistemi di servizi rischia di essere </a:t>
            </a:r>
            <a:r>
              <a:rPr lang="it-IT" sz="2899" dirty="0">
                <a:solidFill>
                  <a:srgbClr val="DD7373"/>
                </a:solidFill>
                <a:latin typeface="Arimo Bold" panose="020B0604020202020204" charset="0"/>
              </a:rPr>
              <a:t>fonte di </a:t>
            </a:r>
            <a:r>
              <a:rPr lang="it-IT" sz="2899" dirty="0" err="1">
                <a:solidFill>
                  <a:srgbClr val="DD7373"/>
                </a:solidFill>
                <a:latin typeface="Arimo Bold" panose="020B0604020202020204" charset="0"/>
              </a:rPr>
              <a:t>ri</a:t>
            </a:r>
            <a:r>
              <a:rPr lang="it-IT" sz="2899" dirty="0">
                <a:solidFill>
                  <a:srgbClr val="DD7373"/>
                </a:solidFill>
                <a:latin typeface="Arimo Bold" panose="020B0604020202020204" charset="0"/>
              </a:rPr>
              <a:t>-traumatizzazione </a:t>
            </a:r>
            <a:r>
              <a:rPr lang="it-IT" sz="2899" dirty="0">
                <a:solidFill>
                  <a:srgbClr val="30526A"/>
                </a:solidFill>
                <a:latin typeface="Arimo Bold" panose="020B0604020202020204" charset="0"/>
              </a:rPr>
              <a:t>quando chi interviene non tiene adeguatamente conto né della complessità degli effetti del trauma sui comportamenti osservati né dell’impatto potenzialmente traumatizzante delle procedure adottate,.</a:t>
            </a:r>
          </a:p>
          <a:p>
            <a:pPr marL="313055" lvl="1" algn="ctr">
              <a:lnSpc>
                <a:spcPts val="3479"/>
              </a:lnSpc>
            </a:pPr>
            <a:endParaRPr lang="it-IT" sz="2899" dirty="0">
              <a:solidFill>
                <a:srgbClr val="30526A"/>
              </a:solidFill>
              <a:latin typeface="Arimo Bold" panose="020B0604020202020204" charset="0"/>
              <a:ea typeface="Arimo Bold" panose="020B0604020202020204" charset="0"/>
              <a:cs typeface="Arimo Bold" panose="020B0604020202020204" charset="0"/>
            </a:endParaRPr>
          </a:p>
          <a:p>
            <a:pPr marL="313055" lvl="1" algn="ctr">
              <a:lnSpc>
                <a:spcPts val="3479"/>
              </a:lnSpc>
            </a:pPr>
            <a:r>
              <a:rPr lang="it-IT" sz="2899" dirty="0">
                <a:solidFill>
                  <a:srgbClr val="DD7373"/>
                </a:solidFill>
                <a:latin typeface="Arimo Bold" panose="020B0604020202020204" charset="0"/>
              </a:rPr>
              <a:t>Riconoscere e comprendere il trauma </a:t>
            </a:r>
            <a:r>
              <a:rPr lang="it-IT" sz="2899" dirty="0">
                <a:solidFill>
                  <a:srgbClr val="30526A"/>
                </a:solidFill>
                <a:latin typeface="Arimo Bold" panose="020B0604020202020204" charset="0"/>
              </a:rPr>
              <a:t>può prevenire diagnosi errate e la tendenza a trattare i  sintomi senza affrontare le cause sottostanti del disagio. I bambini e i giovani vengono spesso </a:t>
            </a:r>
            <a:r>
              <a:rPr lang="it-IT" sz="2899" dirty="0">
                <a:solidFill>
                  <a:srgbClr val="DD7373"/>
                </a:solidFill>
                <a:latin typeface="Arimo Bold" panose="020B0604020202020204" charset="0"/>
              </a:rPr>
              <a:t>etichettati come "oppositivi" e diagnosticati erroneamente con ADHD o disturbo bipolare.</a:t>
            </a:r>
            <a:r>
              <a:rPr lang="it-IT" sz="2899" dirty="0">
                <a:solidFill>
                  <a:srgbClr val="30526A"/>
                </a:solidFill>
                <a:latin typeface="Arimo Bold" panose="020B0604020202020204" charset="0"/>
              </a:rPr>
              <a:t> </a:t>
            </a:r>
          </a:p>
          <a:p>
            <a:pPr marL="313055" lvl="1" algn="ctr">
              <a:lnSpc>
                <a:spcPts val="3479"/>
              </a:lnSpc>
            </a:pPr>
            <a:endParaRPr lang="it-IT" sz="2899" dirty="0">
              <a:solidFill>
                <a:srgbClr val="30526A"/>
              </a:solidFill>
              <a:latin typeface="Arimo Bold" panose="020B0604020202020204" charset="0"/>
            </a:endParaRPr>
          </a:p>
          <a:p>
            <a:pPr marL="313055" lvl="1" algn="ctr">
              <a:lnSpc>
                <a:spcPts val="3479"/>
              </a:lnSpc>
            </a:pPr>
            <a:r>
              <a:rPr lang="it-IT" sz="2899" dirty="0">
                <a:solidFill>
                  <a:srgbClr val="30526A"/>
                </a:solidFill>
                <a:latin typeface="Arimo Bold" panose="020B0604020202020204" charset="0"/>
              </a:rPr>
              <a:t>L'adozione di un approccio trauma </a:t>
            </a:r>
            <a:r>
              <a:rPr lang="it-IT" sz="2899" dirty="0" err="1">
                <a:solidFill>
                  <a:srgbClr val="30526A"/>
                </a:solidFill>
                <a:latin typeface="Arimo Bold" panose="020B0604020202020204" charset="0"/>
              </a:rPr>
              <a:t>informed</a:t>
            </a:r>
            <a:r>
              <a:rPr lang="it-IT" sz="2899" dirty="0">
                <a:solidFill>
                  <a:srgbClr val="30526A"/>
                </a:solidFill>
                <a:latin typeface="Arimo Bold" panose="020B0604020202020204" charset="0"/>
              </a:rPr>
              <a:t> riflette la consapevolezza acquisita da parte delle singole organizzazioni e del sistema dei servizi che molti individui sperimentano un trauma che ne influenza il comportamento, e che i comportamenti possono essere esacerbati da una risposta inappropriata da parte di un servizio o di un caregiver. </a:t>
            </a:r>
          </a:p>
          <a:p>
            <a:pPr algn="ctr">
              <a:lnSpc>
                <a:spcPts val="2879"/>
              </a:lnSpc>
              <a:spcBef>
                <a:spcPct val="0"/>
              </a:spcBef>
            </a:pPr>
            <a:endParaRPr lang="it-IT" sz="2899" dirty="0">
              <a:solidFill>
                <a:srgbClr val="30526A"/>
              </a:solidFill>
              <a:latin typeface="Arimo"/>
            </a:endParaRPr>
          </a:p>
        </p:txBody>
      </p:sp>
      <p:sp>
        <p:nvSpPr>
          <p:cNvPr id="9" name="TextBox 9"/>
          <p:cNvSpPr txBox="1"/>
          <p:nvPr/>
        </p:nvSpPr>
        <p:spPr>
          <a:xfrm>
            <a:off x="1676400" y="322661"/>
            <a:ext cx="15425983" cy="840615"/>
          </a:xfrm>
          <a:prstGeom prst="rect">
            <a:avLst/>
          </a:prstGeom>
        </p:spPr>
        <p:txBody>
          <a:bodyPr lIns="0" tIns="0" rIns="0" bIns="0" rtlCol="0" anchor="t">
            <a:spAutoFit/>
          </a:bodyPr>
          <a:lstStyle/>
          <a:p>
            <a:pPr algn="ctr">
              <a:lnSpc>
                <a:spcPts val="7274"/>
              </a:lnSpc>
              <a:spcBef>
                <a:spcPct val="0"/>
              </a:spcBef>
            </a:pPr>
            <a:r>
              <a:rPr lang="it-IT" sz="5400" dirty="0">
                <a:solidFill>
                  <a:srgbClr val="2D5974"/>
                </a:solidFill>
                <a:effectLst>
                  <a:outerShdw blurRad="38100" dist="38100" dir="2700000" algn="tl">
                    <a:srgbClr val="000000">
                      <a:alpha val="43137"/>
                    </a:srgbClr>
                  </a:outerShdw>
                </a:effectLst>
                <a:latin typeface="Barlow Bold"/>
              </a:rPr>
              <a:t>Aree di intervento e presupposti chiave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11847</TotalTime>
  <Words>5637</Words>
  <Application>Microsoft Office PowerPoint</Application>
  <PresentationFormat>Personalizzato</PresentationFormat>
  <Paragraphs>454</Paragraphs>
  <Slides>59</Slides>
  <Notes>6</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59</vt:i4>
      </vt:variant>
    </vt:vector>
  </HeadingPairs>
  <TitlesOfParts>
    <vt:vector size="70" baseType="lpstr">
      <vt:lpstr>Arimo Bold Italics</vt:lpstr>
      <vt:lpstr>Sofia</vt:lpstr>
      <vt:lpstr>Arimo Bold</vt:lpstr>
      <vt:lpstr>Calibri</vt:lpstr>
      <vt:lpstr>Barlow Bold</vt:lpstr>
      <vt:lpstr>Barlow Bold Bold</vt:lpstr>
      <vt:lpstr>Arimo</vt:lpstr>
      <vt:lpstr>Arial</vt:lpstr>
      <vt:lpstr>Lato Bold</vt:lpstr>
      <vt:lpstr>League Spartan</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Secondary Traumatic Stress Signs and Symptoms</vt:lpstr>
      <vt:lpstr>Cura di 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Formazione INTIT_ rev DEF</dc:title>
  <dc:creator>Catia Santonico</dc:creator>
  <cp:lastModifiedBy>c.santonico</cp:lastModifiedBy>
  <cp:revision>105</cp:revision>
  <cp:lastPrinted>2022-07-08T15:10:02Z</cp:lastPrinted>
  <dcterms:created xsi:type="dcterms:W3CDTF">2006-08-16T00:00:00Z</dcterms:created>
  <dcterms:modified xsi:type="dcterms:W3CDTF">2022-07-11T06:52:11Z</dcterms:modified>
  <dc:identifier>DAExaO_c7gk</dc:identifier>
</cp:coreProperties>
</file>