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8288000" cy="10287000"/>
  <p:notesSz cx="6858000" cy="9144000"/>
  <p:embeddedFontLst>
    <p:embeddedFont>
      <p:font typeface="Arimo" panose="020B0604020202020204" charset="0"/>
      <p:regular r:id="rId47"/>
    </p:embeddedFont>
    <p:embeddedFont>
      <p:font typeface="Arimo Bold" panose="020B0604020202020204" charset="0"/>
      <p:regular r:id="rId48"/>
    </p:embeddedFont>
    <p:embeddedFont>
      <p:font typeface="Arimo Bold Italics" panose="020B0604020202020204" charset="0"/>
      <p:regular r:id="rId49"/>
    </p:embeddedFont>
    <p:embeddedFont>
      <p:font typeface="Barlow Bold" panose="020B0604020202020204" charset="0"/>
      <p:regular r:id="rId50"/>
    </p:embeddedFont>
    <p:embeddedFont>
      <p:font typeface="Barlow Bold Bold" panose="020B0604020202020204" charset="0"/>
      <p:regular r:id="rId51"/>
    </p:embeddedFont>
    <p:embeddedFont>
      <p:font typeface="Calibri" panose="020F0502020204030204" pitchFamily="34" charset="0"/>
      <p:regular r:id="rId52"/>
      <p:bold r:id="rId53"/>
      <p:italic r:id="rId54"/>
      <p:boldItalic r:id="rId55"/>
    </p:embeddedFont>
    <p:embeddedFont>
      <p:font typeface="Lato Bold" panose="020B0604020202020204" charset="0"/>
      <p:regular r:id="rId56"/>
    </p:embeddedFont>
    <p:embeddedFont>
      <p:font typeface="League Spartan"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8"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6B214-9F23-4F3F-9957-DFB46CEC762E}" type="datetimeFigureOut">
              <a:rPr lang="it-IT" smtClean="0"/>
              <a:t>20/05/2022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E406C-2E33-4DA9-BEEC-0599001591D8}" type="slidenum">
              <a:rPr lang="it-IT" smtClean="0"/>
              <a:t>‹N›</a:t>
            </a:fld>
            <a:endParaRPr lang="it-IT"/>
          </a:p>
        </p:txBody>
      </p:sp>
    </p:spTree>
    <p:extLst>
      <p:ext uri="{BB962C8B-B14F-4D97-AF65-F5344CB8AC3E}">
        <p14:creationId xmlns:p14="http://schemas.microsoft.com/office/powerpoint/2010/main" val="426060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C0E406C-2E33-4DA9-BEEC-0599001591D8}" type="slidenum">
              <a:rPr lang="it-IT" smtClean="0"/>
              <a:t>31</a:t>
            </a:fld>
            <a:endParaRPr lang="it-IT"/>
          </a:p>
        </p:txBody>
      </p:sp>
    </p:spTree>
    <p:extLst>
      <p:ext uri="{BB962C8B-B14F-4D97-AF65-F5344CB8AC3E}">
        <p14:creationId xmlns:p14="http://schemas.microsoft.com/office/powerpoint/2010/main" val="4065362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svg"/><Relationship Id="rId7"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53.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7.sv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5.sv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483" r="4838"/>
          <a:stretch>
            <a:fillRect/>
          </a:stretch>
        </p:blipFill>
        <p:spPr>
          <a:xfrm>
            <a:off x="7887279" y="1287312"/>
            <a:ext cx="9297142" cy="683741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89478" y="6147847"/>
            <a:ext cx="3643537" cy="5170992"/>
          </a:xfrm>
          <a:prstGeom prst="rect">
            <a:avLst/>
          </a:prstGeom>
        </p:spPr>
      </p:pic>
      <p:grpSp>
        <p:nvGrpSpPr>
          <p:cNvPr id="4" name="Group 4"/>
          <p:cNvGrpSpPr/>
          <p:nvPr/>
        </p:nvGrpSpPr>
        <p:grpSpPr>
          <a:xfrm rot="-8100000">
            <a:off x="-2560306" y="506532"/>
            <a:ext cx="19533612" cy="11275550"/>
            <a:chOff x="0" y="0"/>
            <a:chExt cx="33252581" cy="19194664"/>
          </a:xfrm>
        </p:grpSpPr>
        <p:sp>
          <p:nvSpPr>
            <p:cNvPr id="5" name="Freeform 5"/>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grpSp>
        <p:nvGrpSpPr>
          <p:cNvPr id="6" name="Group 6"/>
          <p:cNvGrpSpPr/>
          <p:nvPr/>
        </p:nvGrpSpPr>
        <p:grpSpPr>
          <a:xfrm rot="-5400000">
            <a:off x="12614289" y="8248596"/>
            <a:ext cx="9336230" cy="261191"/>
            <a:chOff x="0" y="0"/>
            <a:chExt cx="5447512" cy="152400"/>
          </a:xfrm>
        </p:grpSpPr>
        <p:sp>
          <p:nvSpPr>
            <p:cNvPr id="7" name="Freeform 7"/>
            <p:cNvSpPr/>
            <p:nvPr/>
          </p:nvSpPr>
          <p:spPr>
            <a:xfrm>
              <a:off x="0" y="0"/>
              <a:ext cx="5447512" cy="152400"/>
            </a:xfrm>
            <a:custGeom>
              <a:avLst/>
              <a:gdLst/>
              <a:ahLst/>
              <a:cxnLst/>
              <a:rect l="l" t="t" r="r" b="b"/>
              <a:pathLst>
                <a:path w="5447512" h="152400">
                  <a:moveTo>
                    <a:pt x="0" y="0"/>
                  </a:moveTo>
                  <a:lnTo>
                    <a:pt x="5447512" y="0"/>
                  </a:lnTo>
                  <a:lnTo>
                    <a:pt x="5447512" y="152400"/>
                  </a:lnTo>
                  <a:lnTo>
                    <a:pt x="0" y="152400"/>
                  </a:lnTo>
                  <a:close/>
                </a:path>
              </a:pathLst>
            </a:custGeom>
            <a:solidFill>
              <a:srgbClr val="FF6E79"/>
            </a:solidFill>
          </p:spPr>
        </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997" y="722397"/>
            <a:ext cx="3799700" cy="3799700"/>
          </a:xfrm>
          <a:prstGeom prst="rect">
            <a:avLst/>
          </a:prstGeom>
        </p:spPr>
      </p:pic>
      <p:grpSp>
        <p:nvGrpSpPr>
          <p:cNvPr id="9" name="Group 9"/>
          <p:cNvGrpSpPr/>
          <p:nvPr/>
        </p:nvGrpSpPr>
        <p:grpSpPr>
          <a:xfrm>
            <a:off x="4332804" y="6911574"/>
            <a:ext cx="8221076" cy="197132"/>
            <a:chOff x="0" y="0"/>
            <a:chExt cx="6355592" cy="152400"/>
          </a:xfrm>
        </p:grpSpPr>
        <p:sp>
          <p:nvSpPr>
            <p:cNvPr id="10" name="Freeform 10"/>
            <p:cNvSpPr/>
            <p:nvPr/>
          </p:nvSpPr>
          <p:spPr>
            <a:xfrm>
              <a:off x="0" y="0"/>
              <a:ext cx="6355592" cy="152400"/>
            </a:xfrm>
            <a:custGeom>
              <a:avLst/>
              <a:gdLst/>
              <a:ahLst/>
              <a:cxnLst/>
              <a:rect l="l" t="t" r="r" b="b"/>
              <a:pathLst>
                <a:path w="6355592" h="152400">
                  <a:moveTo>
                    <a:pt x="0" y="0"/>
                  </a:moveTo>
                  <a:lnTo>
                    <a:pt x="6355592" y="0"/>
                  </a:lnTo>
                  <a:lnTo>
                    <a:pt x="6355592" y="152400"/>
                  </a:lnTo>
                  <a:lnTo>
                    <a:pt x="0" y="152400"/>
                  </a:lnTo>
                  <a:close/>
                </a:path>
              </a:pathLst>
            </a:custGeom>
            <a:solidFill>
              <a:srgbClr val="FF6E79"/>
            </a:solidFill>
          </p:spPr>
        </p:sp>
      </p:grpSp>
      <p:pic>
        <p:nvPicPr>
          <p:cNvPr id="11" name="Picture 11"/>
          <p:cNvPicPr>
            <a:picLocks noChangeAspect="1"/>
          </p:cNvPicPr>
          <p:nvPr/>
        </p:nvPicPr>
        <p:blipFill>
          <a:blip r:embed="rId7"/>
          <a:srcRect/>
          <a:stretch>
            <a:fillRect/>
          </a:stretch>
        </p:blipFill>
        <p:spPr>
          <a:xfrm>
            <a:off x="6001215" y="8587548"/>
            <a:ext cx="2410570" cy="1699452"/>
          </a:xfrm>
          <a:prstGeom prst="rect">
            <a:avLst/>
          </a:prstGeom>
        </p:spPr>
      </p:pic>
      <p:pic>
        <p:nvPicPr>
          <p:cNvPr id="12" name="Picture 12"/>
          <p:cNvPicPr>
            <a:picLocks noChangeAspect="1"/>
          </p:cNvPicPr>
          <p:nvPr/>
        </p:nvPicPr>
        <p:blipFill>
          <a:blip r:embed="rId8"/>
          <a:srcRect/>
          <a:stretch>
            <a:fillRect/>
          </a:stretch>
        </p:blipFill>
        <p:spPr>
          <a:xfrm>
            <a:off x="581484" y="331226"/>
            <a:ext cx="1625446" cy="1104351"/>
          </a:xfrm>
          <a:prstGeom prst="rect">
            <a:avLst/>
          </a:prstGeom>
        </p:spPr>
      </p:pic>
      <p:sp>
        <p:nvSpPr>
          <p:cNvPr id="13" name="TextBox 13"/>
          <p:cNvSpPr txBox="1"/>
          <p:nvPr/>
        </p:nvSpPr>
        <p:spPr>
          <a:xfrm>
            <a:off x="2385742" y="564673"/>
            <a:ext cx="2839237" cy="870905"/>
          </a:xfrm>
          <a:prstGeom prst="rect">
            <a:avLst/>
          </a:prstGeom>
        </p:spPr>
        <p:txBody>
          <a:bodyPr lIns="0" tIns="0" rIns="0" bIns="0" rtlCol="0" anchor="t">
            <a:spAutoFit/>
          </a:bodyPr>
          <a:lstStyle/>
          <a:p>
            <a:pPr>
              <a:lnSpc>
                <a:spcPts val="3479"/>
              </a:lnSpc>
              <a:spcBef>
                <a:spcPct val="0"/>
              </a:spcBef>
            </a:pPr>
            <a:r>
              <a:rPr lang="en-US" sz="2485">
                <a:solidFill>
                  <a:srgbClr val="000000"/>
                </a:solidFill>
                <a:latin typeface="Arimo"/>
              </a:rPr>
              <a:t>CoFounded  by</a:t>
            </a:r>
          </a:p>
          <a:p>
            <a:pPr>
              <a:lnSpc>
                <a:spcPts val="3479"/>
              </a:lnSpc>
              <a:spcBef>
                <a:spcPct val="0"/>
              </a:spcBef>
            </a:pPr>
            <a:r>
              <a:rPr lang="en-US" sz="2485">
                <a:solidFill>
                  <a:srgbClr val="000000"/>
                </a:solidFill>
                <a:latin typeface="Arimo"/>
              </a:rPr>
              <a:t>European Union</a:t>
            </a:r>
          </a:p>
        </p:txBody>
      </p:sp>
      <p:sp>
        <p:nvSpPr>
          <p:cNvPr id="14" name="TextBox 14"/>
          <p:cNvSpPr txBox="1"/>
          <p:nvPr/>
        </p:nvSpPr>
        <p:spPr>
          <a:xfrm>
            <a:off x="3517787" y="7577355"/>
            <a:ext cx="9516649" cy="547370"/>
          </a:xfrm>
          <a:prstGeom prst="rect">
            <a:avLst/>
          </a:prstGeom>
        </p:spPr>
        <p:txBody>
          <a:bodyPr lIns="0" tIns="0" rIns="0" bIns="0" rtlCol="0" anchor="t">
            <a:spAutoFit/>
          </a:bodyPr>
          <a:lstStyle/>
          <a:p>
            <a:pPr algn="ctr">
              <a:lnSpc>
                <a:spcPts val="4480"/>
              </a:lnSpc>
            </a:pPr>
            <a:r>
              <a:rPr lang="en-US" sz="3200">
                <a:solidFill>
                  <a:srgbClr val="2D5974"/>
                </a:solidFill>
                <a:latin typeface="Lato Bold"/>
              </a:rPr>
              <a:t>TRAIN THE TRAINER HANDBOOK - SLIDES</a:t>
            </a:r>
          </a:p>
        </p:txBody>
      </p:sp>
      <p:sp>
        <p:nvSpPr>
          <p:cNvPr id="15" name="TextBox 15"/>
          <p:cNvSpPr txBox="1"/>
          <p:nvPr/>
        </p:nvSpPr>
        <p:spPr>
          <a:xfrm>
            <a:off x="4320967" y="3680557"/>
            <a:ext cx="2809343" cy="1097001"/>
          </a:xfrm>
          <a:prstGeom prst="rect">
            <a:avLst/>
          </a:prstGeom>
        </p:spPr>
        <p:txBody>
          <a:bodyPr lIns="0" tIns="0" rIns="0" bIns="0" rtlCol="0" anchor="t">
            <a:spAutoFit/>
          </a:bodyPr>
          <a:lstStyle/>
          <a:p>
            <a:pPr>
              <a:lnSpc>
                <a:spcPts val="8755"/>
              </a:lnSpc>
            </a:pPr>
            <a:r>
              <a:rPr lang="en-US" sz="7176" spc="143">
                <a:solidFill>
                  <a:srgbClr val="FF6E79"/>
                </a:solidFill>
                <a:latin typeface="League Spartan"/>
              </a:rPr>
              <a:t>INTIT</a:t>
            </a:r>
          </a:p>
        </p:txBody>
      </p:sp>
      <p:sp>
        <p:nvSpPr>
          <p:cNvPr id="16" name="TextBox 16"/>
          <p:cNvSpPr txBox="1"/>
          <p:nvPr/>
        </p:nvSpPr>
        <p:spPr>
          <a:xfrm>
            <a:off x="4250917" y="3583389"/>
            <a:ext cx="2879394" cy="1124117"/>
          </a:xfrm>
          <a:prstGeom prst="rect">
            <a:avLst/>
          </a:prstGeom>
        </p:spPr>
        <p:txBody>
          <a:bodyPr lIns="0" tIns="0" rIns="0" bIns="0" rtlCol="0" anchor="t">
            <a:spAutoFit/>
          </a:bodyPr>
          <a:lstStyle/>
          <a:p>
            <a:pPr>
              <a:lnSpc>
                <a:spcPts val="8974"/>
              </a:lnSpc>
            </a:pPr>
            <a:r>
              <a:rPr lang="en-US" sz="7355" spc="147">
                <a:solidFill>
                  <a:srgbClr val="1C436B"/>
                </a:solidFill>
                <a:latin typeface="League Spartan"/>
              </a:rPr>
              <a:t>INTIT</a:t>
            </a:r>
          </a:p>
        </p:txBody>
      </p:sp>
      <p:sp>
        <p:nvSpPr>
          <p:cNvPr id="17" name="TextBox 17"/>
          <p:cNvSpPr txBox="1"/>
          <p:nvPr/>
        </p:nvSpPr>
        <p:spPr>
          <a:xfrm>
            <a:off x="4320967" y="4669407"/>
            <a:ext cx="8214883" cy="1668050"/>
          </a:xfrm>
          <a:prstGeom prst="rect">
            <a:avLst/>
          </a:prstGeom>
        </p:spPr>
        <p:txBody>
          <a:bodyPr lIns="0" tIns="0" rIns="0" bIns="0" rtlCol="0" anchor="t">
            <a:spAutoFit/>
          </a:bodyPr>
          <a:lstStyle/>
          <a:p>
            <a:pPr>
              <a:lnSpc>
                <a:spcPts val="4399"/>
              </a:lnSpc>
            </a:pPr>
            <a:r>
              <a:rPr lang="en-US" sz="3491" spc="34">
                <a:solidFill>
                  <a:srgbClr val="FF6E79"/>
                </a:solidFill>
                <a:latin typeface="Arimo Bold Italics"/>
              </a:rPr>
              <a:t>INtegrated</a:t>
            </a:r>
          </a:p>
          <a:p>
            <a:pPr>
              <a:lnSpc>
                <a:spcPts val="4399"/>
              </a:lnSpc>
            </a:pPr>
            <a:r>
              <a:rPr lang="en-US" sz="3491" spc="34">
                <a:solidFill>
                  <a:srgbClr val="FF6E79"/>
                </a:solidFill>
                <a:latin typeface="Arimo Bold Italics"/>
              </a:rPr>
              <a:t>Trauma Informed Therapy for Child Victims of Violence</a:t>
            </a:r>
          </a:p>
        </p:txBody>
      </p:sp>
      <p:pic>
        <p:nvPicPr>
          <p:cNvPr id="18" name="Picture 18"/>
          <p:cNvPicPr>
            <a:picLocks noChangeAspect="1"/>
          </p:cNvPicPr>
          <p:nvPr/>
        </p:nvPicPr>
        <p:blipFill>
          <a:blip r:embed="rId9"/>
          <a:srcRect l="3657" r="3657"/>
          <a:stretch>
            <a:fillRect/>
          </a:stretch>
        </p:blipFill>
        <p:spPr>
          <a:xfrm>
            <a:off x="336219" y="3541182"/>
            <a:ext cx="3749204" cy="3121748"/>
          </a:xfrm>
          <a:prstGeom prst="rect">
            <a:avLst/>
          </a:prstGeom>
        </p:spPr>
      </p:pic>
      <p:pic>
        <p:nvPicPr>
          <p:cNvPr id="19" name="Picture 19"/>
          <p:cNvPicPr>
            <a:picLocks noChangeAspect="1"/>
          </p:cNvPicPr>
          <p:nvPr/>
        </p:nvPicPr>
        <p:blipFill>
          <a:blip r:embed="rId10"/>
          <a:srcRect/>
          <a:stretch>
            <a:fillRect/>
          </a:stretch>
        </p:blipFill>
        <p:spPr>
          <a:xfrm>
            <a:off x="3517787" y="9225961"/>
            <a:ext cx="2719107" cy="523343"/>
          </a:xfrm>
          <a:prstGeom prst="rect">
            <a:avLst/>
          </a:prstGeom>
        </p:spPr>
      </p:pic>
      <p:pic>
        <p:nvPicPr>
          <p:cNvPr id="20" name="Picture 20"/>
          <p:cNvPicPr>
            <a:picLocks noChangeAspect="1"/>
          </p:cNvPicPr>
          <p:nvPr/>
        </p:nvPicPr>
        <p:blipFill>
          <a:blip r:embed="rId11"/>
          <a:srcRect/>
          <a:stretch>
            <a:fillRect/>
          </a:stretch>
        </p:blipFill>
        <p:spPr>
          <a:xfrm>
            <a:off x="8443342" y="8855660"/>
            <a:ext cx="991273" cy="991273"/>
          </a:xfrm>
          <a:prstGeom prst="rect">
            <a:avLst/>
          </a:prstGeom>
        </p:spPr>
      </p:pic>
      <p:pic>
        <p:nvPicPr>
          <p:cNvPr id="21" name="Picture 21"/>
          <p:cNvPicPr>
            <a:picLocks noChangeAspect="1"/>
          </p:cNvPicPr>
          <p:nvPr/>
        </p:nvPicPr>
        <p:blipFill>
          <a:blip r:embed="rId12"/>
          <a:srcRect/>
          <a:stretch>
            <a:fillRect/>
          </a:stretch>
        </p:blipFill>
        <p:spPr>
          <a:xfrm>
            <a:off x="9692730" y="8941873"/>
            <a:ext cx="798114" cy="807431"/>
          </a:xfrm>
          <a:prstGeom prst="rect">
            <a:avLst/>
          </a:prstGeom>
        </p:spPr>
      </p:pic>
      <p:pic>
        <p:nvPicPr>
          <p:cNvPr id="22" name="Picture 22"/>
          <p:cNvPicPr>
            <a:picLocks noChangeAspect="1"/>
          </p:cNvPicPr>
          <p:nvPr/>
        </p:nvPicPr>
        <p:blipFill>
          <a:blip r:embed="rId13"/>
          <a:srcRect/>
          <a:stretch>
            <a:fillRect/>
          </a:stretch>
        </p:blipFill>
        <p:spPr>
          <a:xfrm>
            <a:off x="10864492" y="8994014"/>
            <a:ext cx="662615" cy="703150"/>
          </a:xfrm>
          <a:prstGeom prst="rect">
            <a:avLst/>
          </a:prstGeom>
        </p:spPr>
      </p:pic>
      <p:pic>
        <p:nvPicPr>
          <p:cNvPr id="23" name="Picture 23"/>
          <p:cNvPicPr>
            <a:picLocks noChangeAspect="1"/>
          </p:cNvPicPr>
          <p:nvPr/>
        </p:nvPicPr>
        <p:blipFill>
          <a:blip r:embed="rId14"/>
          <a:srcRect/>
          <a:stretch>
            <a:fillRect/>
          </a:stretch>
        </p:blipFill>
        <p:spPr>
          <a:xfrm>
            <a:off x="11954620" y="8968853"/>
            <a:ext cx="1662835" cy="753472"/>
          </a:xfrm>
          <a:prstGeom prst="rect">
            <a:avLst/>
          </a:prstGeom>
        </p:spPr>
      </p:pic>
      <p:sp>
        <p:nvSpPr>
          <p:cNvPr id="24" name="TextBox 24"/>
          <p:cNvSpPr txBox="1"/>
          <p:nvPr/>
        </p:nvSpPr>
        <p:spPr>
          <a:xfrm>
            <a:off x="4250917" y="4669407"/>
            <a:ext cx="8214883" cy="1668050"/>
          </a:xfrm>
          <a:prstGeom prst="rect">
            <a:avLst/>
          </a:prstGeom>
        </p:spPr>
        <p:txBody>
          <a:bodyPr lIns="0" tIns="0" rIns="0" bIns="0" rtlCol="0" anchor="t">
            <a:spAutoFit/>
          </a:bodyPr>
          <a:lstStyle/>
          <a:p>
            <a:pPr>
              <a:lnSpc>
                <a:spcPts val="4399"/>
              </a:lnSpc>
            </a:pPr>
            <a:r>
              <a:rPr lang="en-US" sz="3491" spc="34">
                <a:solidFill>
                  <a:srgbClr val="1C436B"/>
                </a:solidFill>
                <a:latin typeface="Arimo Bold Italics"/>
              </a:rPr>
              <a:t>INtegrated</a:t>
            </a:r>
          </a:p>
          <a:p>
            <a:pPr>
              <a:lnSpc>
                <a:spcPts val="4399"/>
              </a:lnSpc>
            </a:pPr>
            <a:r>
              <a:rPr lang="en-US" sz="3491" spc="34">
                <a:solidFill>
                  <a:srgbClr val="1C436B"/>
                </a:solidFill>
                <a:latin typeface="Arimo Bold Italics"/>
              </a:rPr>
              <a:t>Trauma Informed Therapy for Child Victims of Violence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867401" y="707554"/>
            <a:ext cx="6705600" cy="1752600"/>
            <a:chOff x="0" y="0"/>
            <a:chExt cx="2017549" cy="660400"/>
          </a:xfrm>
        </p:grpSpPr>
        <p:sp>
          <p:nvSpPr>
            <p:cNvPr id="3" name="Freeform 3"/>
            <p:cNvSpPr/>
            <p:nvPr/>
          </p:nvSpPr>
          <p:spPr>
            <a:xfrm>
              <a:off x="0" y="0"/>
              <a:ext cx="2017549" cy="660400"/>
            </a:xfrm>
            <a:custGeom>
              <a:avLst/>
              <a:gdLst/>
              <a:ahLst/>
              <a:cxnLst/>
              <a:rect l="l" t="t" r="r" b="b"/>
              <a:pathLst>
                <a:path w="2017549" h="660400">
                  <a:moveTo>
                    <a:pt x="1893089" y="660400"/>
                  </a:moveTo>
                  <a:lnTo>
                    <a:pt x="124460" y="660400"/>
                  </a:lnTo>
                  <a:cubicBezTo>
                    <a:pt x="55880" y="660400"/>
                    <a:pt x="0" y="604520"/>
                    <a:pt x="0" y="535940"/>
                  </a:cubicBezTo>
                  <a:lnTo>
                    <a:pt x="0" y="124460"/>
                  </a:lnTo>
                  <a:cubicBezTo>
                    <a:pt x="0" y="55880"/>
                    <a:pt x="55880" y="0"/>
                    <a:pt x="124460" y="0"/>
                  </a:cubicBezTo>
                  <a:lnTo>
                    <a:pt x="1893089" y="0"/>
                  </a:lnTo>
                  <a:cubicBezTo>
                    <a:pt x="1961669" y="0"/>
                    <a:pt x="2017549" y="55880"/>
                    <a:pt x="2017549" y="124460"/>
                  </a:cubicBezTo>
                  <a:lnTo>
                    <a:pt x="2017549" y="535940"/>
                  </a:lnTo>
                  <a:cubicBezTo>
                    <a:pt x="2017549" y="604520"/>
                    <a:pt x="1961669" y="660400"/>
                    <a:pt x="1893089" y="660400"/>
                  </a:cubicBezTo>
                  <a:close/>
                </a:path>
              </a:pathLst>
            </a:custGeom>
            <a:solidFill>
              <a:srgbClr val="FFFFFF"/>
            </a:solidFill>
          </p:spPr>
        </p:sp>
      </p:grpSp>
      <p:sp>
        <p:nvSpPr>
          <p:cNvPr id="4" name="TextBox 4"/>
          <p:cNvSpPr txBox="1"/>
          <p:nvPr/>
        </p:nvSpPr>
        <p:spPr>
          <a:xfrm>
            <a:off x="1066800" y="2628900"/>
            <a:ext cx="16884155" cy="4678397"/>
          </a:xfrm>
          <a:prstGeom prst="rect">
            <a:avLst/>
          </a:prstGeom>
        </p:spPr>
        <p:txBody>
          <a:bodyPr lIns="0" tIns="0" rIns="0" bIns="0" rtlCol="0" anchor="t">
            <a:spAutoFit/>
          </a:bodyPr>
          <a:lstStyle/>
          <a:p>
            <a:pPr algn="ctr">
              <a:lnSpc>
                <a:spcPts val="3857"/>
              </a:lnSpc>
            </a:pPr>
            <a:endParaRPr dirty="0">
              <a:latin typeface="Arimo Bold" panose="020B0604020202020204" charset="0"/>
              <a:ea typeface="Arimo Bold" panose="020B0604020202020204" charset="0"/>
              <a:cs typeface="Arimo Bold" panose="020B0604020202020204" charset="0"/>
            </a:endParaRPr>
          </a:p>
          <a:p>
            <a:pPr algn="ctr">
              <a:lnSpc>
                <a:spcPts val="3857"/>
              </a:lnSpc>
            </a:pPr>
            <a:r>
              <a:rPr lang="en-US" sz="3214" dirty="0">
                <a:solidFill>
                  <a:srgbClr val="F3EEDE"/>
                </a:solidFill>
                <a:latin typeface="Arimo Bold" panose="020B0604020202020204" charset="0"/>
                <a:ea typeface="Arimo Bold" panose="020B0604020202020204" charset="0"/>
                <a:cs typeface="Arimo Bold" panose="020B0604020202020204" charset="0"/>
              </a:rPr>
              <a:t>TIC can be viewed as a </a:t>
            </a:r>
            <a:r>
              <a:rPr lang="en-US" sz="3214" dirty="0">
                <a:solidFill>
                  <a:srgbClr val="DD7373"/>
                </a:solidFill>
                <a:latin typeface="Arimo Bold" panose="020B0604020202020204" charset="0"/>
                <a:ea typeface="Arimo Bold" panose="020B0604020202020204" charset="0"/>
                <a:cs typeface="Arimo Bold" panose="020B0604020202020204" charset="0"/>
              </a:rPr>
              <a:t>“universal design for serving trauma survivors”</a:t>
            </a:r>
            <a:r>
              <a:rPr lang="en-US" sz="3214" dirty="0">
                <a:solidFill>
                  <a:srgbClr val="F3EEDE"/>
                </a:solidFill>
                <a:latin typeface="Arimo Bold" panose="020B0604020202020204" charset="0"/>
                <a:ea typeface="Arimo Bold" panose="020B0604020202020204" charset="0"/>
                <a:cs typeface="Arimo Bold" panose="020B0604020202020204" charset="0"/>
              </a:rPr>
              <a:t> with the entire system being used as a vehicle for intervention </a:t>
            </a:r>
          </a:p>
          <a:p>
            <a:pPr algn="ctr">
              <a:lnSpc>
                <a:spcPts val="3857"/>
              </a:lnSpc>
            </a:pPr>
            <a:endParaRPr lang="en-US" sz="3214" dirty="0">
              <a:solidFill>
                <a:srgbClr val="F3EEDE"/>
              </a:solidFill>
              <a:latin typeface="Arimo Bold" panose="020B0604020202020204" charset="0"/>
              <a:ea typeface="Arimo Bold" panose="020B0604020202020204" charset="0"/>
              <a:cs typeface="Arimo Bold" panose="020B0604020202020204" charset="0"/>
            </a:endParaRPr>
          </a:p>
          <a:p>
            <a:pPr algn="ctr">
              <a:lnSpc>
                <a:spcPts val="3857"/>
              </a:lnSpc>
            </a:pPr>
            <a:r>
              <a:rPr lang="en-US" sz="3214" dirty="0">
                <a:solidFill>
                  <a:srgbClr val="F3EEDE"/>
                </a:solidFill>
                <a:latin typeface="Arimo Bold" panose="020B0604020202020204" charset="0"/>
                <a:ea typeface="Arimo Bold" panose="020B0604020202020204" charset="0"/>
                <a:cs typeface="Arimo Bold" panose="020B0604020202020204" charset="0"/>
              </a:rPr>
              <a:t>=&gt; significant paradigm shift involving whole support systems that need to broaden their scope of intervention from asking “how can I fix you” to </a:t>
            </a:r>
            <a:r>
              <a:rPr lang="en-US" sz="3214" dirty="0">
                <a:solidFill>
                  <a:srgbClr val="DD7373"/>
                </a:solidFill>
                <a:latin typeface="Arimo Bold" panose="020B0604020202020204" charset="0"/>
                <a:ea typeface="Arimo Bold" panose="020B0604020202020204" charset="0"/>
                <a:cs typeface="Arimo Bold" panose="020B0604020202020204" charset="0"/>
              </a:rPr>
              <a:t>“what do you need to support your development and recovery?</a:t>
            </a:r>
          </a:p>
          <a:p>
            <a:pPr algn="ctr">
              <a:lnSpc>
                <a:spcPts val="3600"/>
              </a:lnSpc>
            </a:pPr>
            <a:endParaRPr lang="en-US" sz="3214" dirty="0">
              <a:solidFill>
                <a:srgbClr val="DD7373"/>
              </a:solidFill>
              <a:latin typeface="Arimo"/>
            </a:endParaRPr>
          </a:p>
          <a:p>
            <a:pPr>
              <a:lnSpc>
                <a:spcPts val="3774"/>
              </a:lnSpc>
            </a:pPr>
            <a:endParaRPr lang="en-US" sz="3214" dirty="0">
              <a:solidFill>
                <a:srgbClr val="DD7373"/>
              </a:solidFill>
              <a:latin typeface="Arimo"/>
            </a:endParaRPr>
          </a:p>
          <a:p>
            <a:pPr>
              <a:lnSpc>
                <a:spcPts val="1415"/>
              </a:lnSpc>
            </a:pPr>
            <a:endParaRPr lang="en-US" sz="3214" dirty="0">
              <a:solidFill>
                <a:srgbClr val="DD7373"/>
              </a:solidFill>
              <a:latin typeface="Arimo"/>
            </a:endParaRPr>
          </a:p>
        </p:txBody>
      </p:sp>
      <p:sp>
        <p:nvSpPr>
          <p:cNvPr id="5" name="TextBox 5"/>
          <p:cNvSpPr txBox="1"/>
          <p:nvPr/>
        </p:nvSpPr>
        <p:spPr>
          <a:xfrm>
            <a:off x="1431009" y="1028700"/>
            <a:ext cx="15425983" cy="936154"/>
          </a:xfrm>
          <a:prstGeom prst="rect">
            <a:avLst/>
          </a:prstGeom>
        </p:spPr>
        <p:txBody>
          <a:bodyPr lIns="0" tIns="0" rIns="0" bIns="0" rtlCol="0" anchor="t">
            <a:spAutoFit/>
          </a:bodyPr>
          <a:lstStyle/>
          <a:p>
            <a:pPr algn="ctr">
              <a:lnSpc>
                <a:spcPts val="7274"/>
              </a:lnSpc>
              <a:spcBef>
                <a:spcPct val="0"/>
              </a:spcBef>
            </a:pPr>
            <a:r>
              <a:rPr lang="en-US" sz="6600" u="sng" dirty="0">
                <a:solidFill>
                  <a:srgbClr val="DD7373"/>
                </a:solidFill>
                <a:effectLst>
                  <a:outerShdw blurRad="38100" dist="38100" dir="2700000" algn="tl">
                    <a:srgbClr val="000000">
                      <a:alpha val="43137"/>
                    </a:srgbClr>
                  </a:outerShdw>
                </a:effectLst>
                <a:latin typeface="Barlow Bold"/>
              </a:rPr>
              <a:t>The four “R”s</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32111" y="6362700"/>
            <a:ext cx="6223778" cy="35532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1007160"/>
            <a:ext cx="9798484" cy="944903"/>
          </a:xfrm>
          <a:prstGeom prst="rect">
            <a:avLst/>
          </a:prstGeom>
        </p:spPr>
        <p:txBody>
          <a:bodyPr lIns="0" tIns="0" rIns="0" bIns="0" rtlCol="0" anchor="t">
            <a:spAutoFit/>
          </a:bodyPr>
          <a:lstStyle/>
          <a:p>
            <a:pPr algn="ctr">
              <a:lnSpc>
                <a:spcPts val="7410"/>
              </a:lnSpc>
              <a:spcBef>
                <a:spcPct val="0"/>
              </a:spcBef>
            </a:pPr>
            <a:r>
              <a:rPr lang="en-US" sz="6175" dirty="0">
                <a:solidFill>
                  <a:srgbClr val="204D68"/>
                </a:solidFill>
                <a:effectLst>
                  <a:outerShdw blurRad="38100" dist="38100" dir="2700000" algn="tl">
                    <a:srgbClr val="000000">
                      <a:alpha val="43137"/>
                    </a:srgbClr>
                  </a:outerShdw>
                </a:effectLst>
                <a:latin typeface="Barlow Bold"/>
              </a:rPr>
              <a:t>GROUP ACTIVITY</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9751" y="731330"/>
            <a:ext cx="1473227" cy="1506087"/>
          </a:xfrm>
          <a:prstGeom prst="rect">
            <a:avLst/>
          </a:prstGeom>
        </p:spPr>
      </p:pic>
      <p:grpSp>
        <p:nvGrpSpPr>
          <p:cNvPr id="6" name="Group 6"/>
          <p:cNvGrpSpPr/>
          <p:nvPr/>
        </p:nvGrpSpPr>
        <p:grpSpPr>
          <a:xfrm>
            <a:off x="789391" y="3604966"/>
            <a:ext cx="11147315" cy="5653334"/>
            <a:chOff x="0" y="0"/>
            <a:chExt cx="17780027" cy="9017097"/>
          </a:xfrm>
        </p:grpSpPr>
        <p:sp>
          <p:nvSpPr>
            <p:cNvPr id="7" name="Freeform 7"/>
            <p:cNvSpPr/>
            <p:nvPr/>
          </p:nvSpPr>
          <p:spPr>
            <a:xfrm>
              <a:off x="0" y="0"/>
              <a:ext cx="17780026" cy="9017097"/>
            </a:xfrm>
            <a:custGeom>
              <a:avLst/>
              <a:gdLst/>
              <a:ahLst/>
              <a:cxnLst/>
              <a:rect l="l" t="t" r="r" b="b"/>
              <a:pathLst>
                <a:path w="17780026" h="9017097">
                  <a:moveTo>
                    <a:pt x="496570" y="0"/>
                  </a:moveTo>
                  <a:lnTo>
                    <a:pt x="496570" y="9017097"/>
                  </a:lnTo>
                  <a:lnTo>
                    <a:pt x="16033776" y="9017097"/>
                  </a:lnTo>
                  <a:lnTo>
                    <a:pt x="16033776" y="0"/>
                  </a:lnTo>
                  <a:cubicBezTo>
                    <a:pt x="16033776" y="0"/>
                    <a:pt x="496570" y="0"/>
                    <a:pt x="496570" y="0"/>
                  </a:cubicBezTo>
                  <a:close/>
                  <a:moveTo>
                    <a:pt x="16530348" y="6468207"/>
                  </a:moveTo>
                  <a:lnTo>
                    <a:pt x="16530348" y="573682"/>
                  </a:lnTo>
                  <a:cubicBezTo>
                    <a:pt x="16530348" y="222250"/>
                    <a:pt x="16308098" y="0"/>
                    <a:pt x="16033776" y="0"/>
                  </a:cubicBezTo>
                  <a:lnTo>
                    <a:pt x="16033776" y="9017097"/>
                  </a:lnTo>
                  <a:cubicBezTo>
                    <a:pt x="16308098" y="9017097"/>
                    <a:pt x="16530348" y="8794847"/>
                    <a:pt x="16530348" y="8520527"/>
                  </a:cubicBezTo>
                  <a:lnTo>
                    <a:pt x="16530348" y="6940647"/>
                  </a:lnTo>
                  <a:cubicBezTo>
                    <a:pt x="17038348" y="6955887"/>
                    <a:pt x="17542537" y="6931757"/>
                    <a:pt x="17780026" y="6974937"/>
                  </a:cubicBezTo>
                  <a:cubicBezTo>
                    <a:pt x="17376167" y="6788247"/>
                    <a:pt x="16941826" y="6652357"/>
                    <a:pt x="16530348" y="6468207"/>
                  </a:cubicBezTo>
                  <a:close/>
                  <a:moveTo>
                    <a:pt x="0" y="573682"/>
                  </a:moveTo>
                  <a:lnTo>
                    <a:pt x="0" y="8520527"/>
                  </a:lnTo>
                  <a:cubicBezTo>
                    <a:pt x="0" y="8794847"/>
                    <a:pt x="222250" y="9017097"/>
                    <a:pt x="496570" y="9017097"/>
                  </a:cubicBezTo>
                  <a:lnTo>
                    <a:pt x="496570" y="0"/>
                  </a:lnTo>
                  <a:cubicBezTo>
                    <a:pt x="222250" y="0"/>
                    <a:pt x="0" y="222250"/>
                    <a:pt x="0" y="573682"/>
                  </a:cubicBez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44400" y="3947905"/>
            <a:ext cx="4998447" cy="5348534"/>
          </a:xfrm>
          <a:prstGeom prst="rect">
            <a:avLst/>
          </a:prstGeom>
        </p:spPr>
      </p:pic>
      <p:sp>
        <p:nvSpPr>
          <p:cNvPr id="9" name="TextBox 9"/>
          <p:cNvSpPr txBox="1"/>
          <p:nvPr/>
        </p:nvSpPr>
        <p:spPr>
          <a:xfrm>
            <a:off x="1028700" y="4001628"/>
            <a:ext cx="9863195" cy="5295900"/>
          </a:xfrm>
          <a:prstGeom prst="rect">
            <a:avLst/>
          </a:prstGeom>
        </p:spPr>
        <p:txBody>
          <a:bodyPr lIns="0" tIns="0" rIns="0" bIns="0" rtlCol="0" anchor="t">
            <a:spAutoFit/>
          </a:bodyPr>
          <a:lstStyle/>
          <a:p>
            <a:pPr algn="ctr">
              <a:lnSpc>
                <a:spcPts val="4759"/>
              </a:lnSpc>
            </a:pPr>
            <a:r>
              <a:rPr lang="en-US" sz="3966" dirty="0">
                <a:solidFill>
                  <a:srgbClr val="30526A"/>
                </a:solidFill>
                <a:latin typeface="Barlow Bold"/>
              </a:rPr>
              <a:t>Complete the following 'Professional Quality of Life Scale' test </a:t>
            </a:r>
          </a:p>
          <a:p>
            <a:pPr algn="ctr">
              <a:lnSpc>
                <a:spcPts val="4759"/>
              </a:lnSpc>
            </a:pPr>
            <a:r>
              <a:rPr lang="en-US" sz="3966" dirty="0">
                <a:solidFill>
                  <a:srgbClr val="30526A"/>
                </a:solidFill>
                <a:latin typeface="Barlow Bold"/>
              </a:rPr>
              <a:t>and compare the results together.</a:t>
            </a:r>
          </a:p>
          <a:p>
            <a:pPr algn="ctr">
              <a:lnSpc>
                <a:spcPts val="4759"/>
              </a:lnSpc>
            </a:pPr>
            <a:endParaRPr lang="en-US" sz="3966" dirty="0">
              <a:solidFill>
                <a:srgbClr val="30526A"/>
              </a:solidFill>
              <a:latin typeface="Barlow Bold"/>
            </a:endParaRPr>
          </a:p>
          <a:p>
            <a:pPr algn="ctr">
              <a:lnSpc>
                <a:spcPts val="4759"/>
              </a:lnSpc>
            </a:pPr>
            <a:endParaRPr lang="en-US" sz="3966" dirty="0">
              <a:solidFill>
                <a:srgbClr val="30526A"/>
              </a:solidFill>
              <a:latin typeface="Barlow Bold"/>
            </a:endParaRPr>
          </a:p>
          <a:p>
            <a:pPr algn="ctr">
              <a:lnSpc>
                <a:spcPts val="4759"/>
              </a:lnSpc>
            </a:pPr>
            <a:r>
              <a:rPr lang="en-US" sz="3966" dirty="0">
                <a:solidFill>
                  <a:srgbClr val="3878D3"/>
                </a:solidFill>
                <a:latin typeface="Barlow Bold"/>
              </a:rPr>
              <a:t>https://www.macmh.org/wp-content/uploads/2016/05/Wkshp22_handout.pdf </a:t>
            </a:r>
          </a:p>
          <a:p>
            <a:pPr algn="ctr">
              <a:lnSpc>
                <a:spcPts val="3853"/>
              </a:lnSpc>
              <a:spcBef>
                <a:spcPct val="0"/>
              </a:spcBef>
            </a:pPr>
            <a:endParaRPr lang="en-US" sz="3966" dirty="0">
              <a:solidFill>
                <a:srgbClr val="3878D3"/>
              </a:solidFill>
              <a:latin typeface="Barlow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3783" y="6672804"/>
            <a:ext cx="3643537" cy="5170992"/>
          </a:xfrm>
          <a:prstGeom prst="rect">
            <a:avLst/>
          </a:prstGeom>
        </p:spPr>
      </p:pic>
      <p:grpSp>
        <p:nvGrpSpPr>
          <p:cNvPr id="3" name="Group 3"/>
          <p:cNvGrpSpPr/>
          <p:nvPr/>
        </p:nvGrpSpPr>
        <p:grpSpPr>
          <a:xfrm rot="-8100000">
            <a:off x="-2088488" y="7103307"/>
            <a:ext cx="9171852" cy="2270618"/>
            <a:chOff x="0" y="0"/>
            <a:chExt cx="33252581" cy="8232133"/>
          </a:xfrm>
        </p:grpSpPr>
        <p:sp>
          <p:nvSpPr>
            <p:cNvPr id="4" name="Freeform 4"/>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5" name="TextBox 5"/>
          <p:cNvSpPr txBox="1"/>
          <p:nvPr/>
        </p:nvSpPr>
        <p:spPr>
          <a:xfrm>
            <a:off x="506244" y="2289862"/>
            <a:ext cx="17275511" cy="7889771"/>
          </a:xfrm>
          <a:prstGeom prst="rect">
            <a:avLst/>
          </a:prstGeom>
        </p:spPr>
        <p:txBody>
          <a:bodyPr lIns="0" tIns="0" rIns="0" bIns="0" rtlCol="0" anchor="t">
            <a:spAutoFit/>
          </a:bodyPr>
          <a:lstStyle/>
          <a:p>
            <a:pPr algn="ctr">
              <a:lnSpc>
                <a:spcPts val="4445"/>
              </a:lnSpc>
            </a:pPr>
            <a:r>
              <a:rPr lang="en-US" sz="3244" dirty="0">
                <a:solidFill>
                  <a:srgbClr val="FC3D5F"/>
                </a:solidFill>
                <a:latin typeface="Arimo Bold" panose="020B0604020202020204" charset="0"/>
                <a:ea typeface="Arimo Bold" panose="020B0604020202020204" charset="0"/>
                <a:cs typeface="Arimo Bold" panose="020B0604020202020204" charset="0"/>
              </a:rPr>
              <a:t>SAMHSA </a:t>
            </a:r>
            <a:r>
              <a:rPr lang="en-US" sz="3244" dirty="0">
                <a:solidFill>
                  <a:srgbClr val="FFFFFF"/>
                </a:solidFill>
                <a:latin typeface="Arimo Bold" panose="020B0604020202020204" charset="0"/>
                <a:ea typeface="Arimo Bold" panose="020B0604020202020204" charset="0"/>
                <a:cs typeface="Arimo Bold" panose="020B0604020202020204" charset="0"/>
              </a:rPr>
              <a:t>developed six core equally important principles for TIC requiring an organization-wide commitment for putting these principles into practice.</a:t>
            </a:r>
          </a:p>
          <a:p>
            <a:pPr algn="ctr">
              <a:lnSpc>
                <a:spcPts val="4445"/>
              </a:lnSpc>
            </a:pPr>
            <a:endParaRPr lang="en-US" sz="3244" dirty="0">
              <a:solidFill>
                <a:srgbClr val="FFFFFF"/>
              </a:solidFill>
              <a:latin typeface="Arimo Bold" panose="020B0604020202020204" charset="0"/>
              <a:ea typeface="Arimo Bold" panose="020B0604020202020204" charset="0"/>
              <a:cs typeface="Arimo Bold" panose="020B0604020202020204" charset="0"/>
            </a:endParaRPr>
          </a:p>
          <a:p>
            <a:pPr algn="ctr">
              <a:lnSpc>
                <a:spcPts val="4445"/>
              </a:lnSpc>
            </a:pPr>
            <a:endParaRPr lang="en-US" sz="3244" dirty="0">
              <a:solidFill>
                <a:srgbClr val="FFFFFF"/>
              </a:solidFill>
              <a:latin typeface="Arimo Bold" panose="020B0604020202020204" charset="0"/>
              <a:ea typeface="Arimo Bold" panose="020B0604020202020204" charset="0"/>
              <a:cs typeface="Arimo Bold" panose="020B0604020202020204" charset="0"/>
            </a:endParaRPr>
          </a:p>
          <a:p>
            <a:pPr algn="ctr">
              <a:lnSpc>
                <a:spcPts val="6048"/>
              </a:lnSpc>
            </a:pPr>
            <a:r>
              <a:rPr lang="en-US" sz="3600" dirty="0">
                <a:solidFill>
                  <a:srgbClr val="30526A"/>
                </a:solidFill>
                <a:latin typeface="Arimo Bold" panose="020B0604020202020204" charset="0"/>
                <a:ea typeface="Arimo Bold" panose="020B0604020202020204" charset="0"/>
                <a:cs typeface="Arimo Bold" panose="020B0604020202020204" charset="0"/>
              </a:rPr>
              <a:t>Safety </a:t>
            </a:r>
          </a:p>
          <a:p>
            <a:pPr algn="ctr">
              <a:lnSpc>
                <a:spcPts val="6048"/>
              </a:lnSpc>
            </a:pPr>
            <a:r>
              <a:rPr lang="en-US" sz="3600" dirty="0">
                <a:solidFill>
                  <a:srgbClr val="30526A"/>
                </a:solidFill>
                <a:latin typeface="Arimo Bold" panose="020B0604020202020204" charset="0"/>
                <a:ea typeface="Arimo Bold" panose="020B0604020202020204" charset="0"/>
                <a:cs typeface="Arimo Bold" panose="020B0604020202020204" charset="0"/>
              </a:rPr>
              <a:t>Trustworthiness and Transparency</a:t>
            </a:r>
          </a:p>
          <a:p>
            <a:pPr algn="ctr">
              <a:lnSpc>
                <a:spcPts val="6048"/>
              </a:lnSpc>
            </a:pPr>
            <a:r>
              <a:rPr lang="en-US" sz="3600" dirty="0">
                <a:solidFill>
                  <a:srgbClr val="30526A"/>
                </a:solidFill>
                <a:latin typeface="Arimo Bold" panose="020B0604020202020204" charset="0"/>
                <a:ea typeface="Arimo Bold" panose="020B0604020202020204" charset="0"/>
                <a:cs typeface="Arimo Bold" panose="020B0604020202020204" charset="0"/>
              </a:rPr>
              <a:t>Peer Support</a:t>
            </a:r>
          </a:p>
          <a:p>
            <a:pPr algn="ctr">
              <a:lnSpc>
                <a:spcPts val="6048"/>
              </a:lnSpc>
            </a:pPr>
            <a:r>
              <a:rPr lang="en-US" sz="3600" dirty="0">
                <a:solidFill>
                  <a:srgbClr val="30526A"/>
                </a:solidFill>
                <a:latin typeface="Arimo Bold" panose="020B0604020202020204" charset="0"/>
                <a:ea typeface="Arimo Bold" panose="020B0604020202020204" charset="0"/>
                <a:cs typeface="Arimo Bold" panose="020B0604020202020204" charset="0"/>
              </a:rPr>
              <a:t>Collaboration and Mutuality</a:t>
            </a:r>
          </a:p>
          <a:p>
            <a:pPr algn="ctr">
              <a:lnSpc>
                <a:spcPts val="6048"/>
              </a:lnSpc>
            </a:pPr>
            <a:r>
              <a:rPr lang="en-US" sz="3600" dirty="0">
                <a:solidFill>
                  <a:srgbClr val="30526A"/>
                </a:solidFill>
                <a:latin typeface="Arimo Bold" panose="020B0604020202020204" charset="0"/>
                <a:ea typeface="Arimo Bold" panose="020B0604020202020204" charset="0"/>
                <a:cs typeface="Arimo Bold" panose="020B0604020202020204" charset="0"/>
              </a:rPr>
              <a:t>Empowerment, Voice and Choice</a:t>
            </a:r>
          </a:p>
          <a:p>
            <a:pPr algn="ctr">
              <a:lnSpc>
                <a:spcPts val="6048"/>
              </a:lnSpc>
            </a:pPr>
            <a:r>
              <a:rPr lang="en-US" sz="3600" dirty="0">
                <a:solidFill>
                  <a:srgbClr val="30526A"/>
                </a:solidFill>
                <a:latin typeface="Arimo Bold" panose="020B0604020202020204" charset="0"/>
                <a:ea typeface="Arimo Bold" panose="020B0604020202020204" charset="0"/>
                <a:cs typeface="Arimo Bold" panose="020B0604020202020204" charset="0"/>
              </a:rPr>
              <a:t>Cultural, Historical and Gender Issues</a:t>
            </a:r>
          </a:p>
          <a:p>
            <a:pPr algn="ctr">
              <a:lnSpc>
                <a:spcPts val="4445"/>
              </a:lnSpc>
            </a:pPr>
            <a:endParaRPr lang="en-US" sz="3600" dirty="0">
              <a:solidFill>
                <a:srgbClr val="30526A"/>
              </a:solidFill>
              <a:latin typeface="Arimo Bold"/>
            </a:endParaRPr>
          </a:p>
          <a:p>
            <a:pPr algn="ctr">
              <a:lnSpc>
                <a:spcPts val="3893"/>
              </a:lnSpc>
            </a:pPr>
            <a:endParaRPr lang="en-US" sz="3600" dirty="0">
              <a:solidFill>
                <a:srgbClr val="30526A"/>
              </a:solidFill>
              <a:latin typeface="Arimo Bold"/>
            </a:endParaRPr>
          </a:p>
        </p:txBody>
      </p:sp>
      <p:grpSp>
        <p:nvGrpSpPr>
          <p:cNvPr id="6" name="Group 6"/>
          <p:cNvGrpSpPr/>
          <p:nvPr/>
        </p:nvGrpSpPr>
        <p:grpSpPr>
          <a:xfrm>
            <a:off x="4327228" y="468339"/>
            <a:ext cx="10128148" cy="1565055"/>
            <a:chOff x="0" y="0"/>
            <a:chExt cx="2534938" cy="406400"/>
          </a:xfrm>
        </p:grpSpPr>
        <p:sp>
          <p:nvSpPr>
            <p:cNvPr id="7" name="Freeform 7"/>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8" name="TextBox 8"/>
          <p:cNvSpPr txBox="1"/>
          <p:nvPr/>
        </p:nvSpPr>
        <p:spPr>
          <a:xfrm>
            <a:off x="2550207" y="757946"/>
            <a:ext cx="13682190" cy="857607"/>
          </a:xfrm>
          <a:prstGeom prst="rect">
            <a:avLst/>
          </a:prstGeom>
        </p:spPr>
        <p:txBody>
          <a:bodyPr lIns="0" tIns="0" rIns="0" bIns="0" rtlCol="0" anchor="t">
            <a:spAutoFit/>
          </a:bodyPr>
          <a:lstStyle/>
          <a:p>
            <a:pPr algn="ctr">
              <a:lnSpc>
                <a:spcPts val="7274"/>
              </a:lnSpc>
              <a:spcBef>
                <a:spcPct val="0"/>
              </a:spcBef>
            </a:pPr>
            <a:r>
              <a:rPr lang="en-US" sz="6062" dirty="0">
                <a:solidFill>
                  <a:srgbClr val="2D5974"/>
                </a:solidFill>
                <a:effectLst>
                  <a:outerShdw blurRad="38100" dist="38100" dir="2700000" algn="tl">
                    <a:srgbClr val="000000">
                      <a:alpha val="43137"/>
                    </a:srgbClr>
                  </a:outerShdw>
                </a:effectLst>
                <a:latin typeface="Barlow Bold"/>
              </a:rPr>
              <a:t>Core principles of TIC</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58800" y="8115300"/>
            <a:ext cx="4950031" cy="187482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72031" y="4778468"/>
            <a:ext cx="452472" cy="45428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81304" y="5508532"/>
            <a:ext cx="452472" cy="454281"/>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72031" y="6291059"/>
            <a:ext cx="452472" cy="45428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76766" y="7001808"/>
            <a:ext cx="452472" cy="454281"/>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72031" y="7784335"/>
            <a:ext cx="452472" cy="45428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72031" y="8566862"/>
            <a:ext cx="452472" cy="45428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3783" y="6672804"/>
            <a:ext cx="3643537" cy="5170992"/>
          </a:xfrm>
          <a:prstGeom prst="rect">
            <a:avLst/>
          </a:prstGeom>
        </p:spPr>
      </p:pic>
      <p:grpSp>
        <p:nvGrpSpPr>
          <p:cNvPr id="3" name="Group 3"/>
          <p:cNvGrpSpPr/>
          <p:nvPr/>
        </p:nvGrpSpPr>
        <p:grpSpPr>
          <a:xfrm rot="-8100000">
            <a:off x="-2088488" y="7103307"/>
            <a:ext cx="9171852" cy="2270618"/>
            <a:chOff x="0" y="0"/>
            <a:chExt cx="33252581" cy="8232133"/>
          </a:xfrm>
        </p:grpSpPr>
        <p:sp>
          <p:nvSpPr>
            <p:cNvPr id="4" name="Freeform 4"/>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5" name="TextBox 5"/>
          <p:cNvSpPr txBox="1"/>
          <p:nvPr/>
        </p:nvSpPr>
        <p:spPr>
          <a:xfrm>
            <a:off x="1981200" y="1958967"/>
            <a:ext cx="15870875" cy="8002191"/>
          </a:xfrm>
          <a:prstGeom prst="rect">
            <a:avLst/>
          </a:prstGeom>
        </p:spPr>
        <p:txBody>
          <a:bodyPr wrap="square" lIns="0" tIns="0" rIns="0" bIns="0" rtlCol="0" anchor="t">
            <a:spAutoFit/>
          </a:bodyPr>
          <a:lstStyle/>
          <a:p>
            <a:pPr algn="just">
              <a:lnSpc>
                <a:spcPts val="3678"/>
              </a:lnSpc>
            </a:pPr>
            <a:r>
              <a:rPr lang="en-US" sz="2684" dirty="0">
                <a:solidFill>
                  <a:srgbClr val="F7CCC6"/>
                </a:solidFill>
                <a:latin typeface="Arimo Bold" panose="020B0604020202020204" charset="0"/>
                <a:ea typeface="Arimo Bold" panose="020B0604020202020204" charset="0"/>
                <a:cs typeface="Arimo Bold" panose="020B0604020202020204" charset="0"/>
              </a:rPr>
              <a:t>Safety: </a:t>
            </a:r>
            <a:r>
              <a:rPr lang="en-US" sz="2684" dirty="0">
                <a:solidFill>
                  <a:srgbClr val="1C436B"/>
                </a:solidFill>
                <a:latin typeface="Arimo Bold" panose="020B0604020202020204" charset="0"/>
                <a:ea typeface="Arimo Bold" panose="020B0604020202020204" charset="0"/>
                <a:cs typeface="Arimo Bold" panose="020B0604020202020204" charset="0"/>
              </a:rPr>
              <a:t>staff and the people they serve feel physically and psychologically safe. </a:t>
            </a:r>
          </a:p>
          <a:p>
            <a:pPr algn="just">
              <a:lnSpc>
                <a:spcPts val="3678"/>
              </a:lnSpc>
            </a:pPr>
            <a:endParaRPr lang="en-US"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en-US" sz="2684" dirty="0">
                <a:solidFill>
                  <a:srgbClr val="F7CCC6"/>
                </a:solidFill>
                <a:latin typeface="Arimo Bold" panose="020B0604020202020204" charset="0"/>
                <a:ea typeface="Arimo Bold" panose="020B0604020202020204" charset="0"/>
                <a:cs typeface="Arimo Bold" panose="020B0604020202020204" charset="0"/>
              </a:rPr>
              <a:t>Trustworthiness and Transparency: </a:t>
            </a:r>
            <a:r>
              <a:rPr lang="en-US" sz="2684" dirty="0">
                <a:solidFill>
                  <a:srgbClr val="1C436B"/>
                </a:solidFill>
                <a:latin typeface="Arimo Bold" panose="020B0604020202020204" charset="0"/>
                <a:ea typeface="Arimo Bold" panose="020B0604020202020204" charset="0"/>
                <a:cs typeface="Arimo Bold" panose="020B0604020202020204" charset="0"/>
              </a:rPr>
              <a:t>organizational operations are geared towards building trust amongst clients, family members and staff.</a:t>
            </a:r>
          </a:p>
          <a:p>
            <a:pPr algn="just">
              <a:lnSpc>
                <a:spcPts val="3678"/>
              </a:lnSpc>
            </a:pPr>
            <a:endParaRPr lang="en-US"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en-US" sz="2684" dirty="0">
                <a:solidFill>
                  <a:srgbClr val="F7CCC6"/>
                </a:solidFill>
                <a:latin typeface="Arimo Bold" panose="020B0604020202020204" charset="0"/>
                <a:ea typeface="Arimo Bold" panose="020B0604020202020204" charset="0"/>
                <a:cs typeface="Arimo Bold" panose="020B0604020202020204" charset="0"/>
              </a:rPr>
              <a:t>Peer Support:</a:t>
            </a:r>
            <a:r>
              <a:rPr lang="en-US" sz="2684" dirty="0">
                <a:solidFill>
                  <a:srgbClr val="1C436B"/>
                </a:solidFill>
                <a:latin typeface="Arimo Bold" panose="020B0604020202020204" charset="0"/>
                <a:ea typeface="Arimo Bold" panose="020B0604020202020204" charset="0"/>
                <a:cs typeface="Arimo Bold" panose="020B0604020202020204" charset="0"/>
              </a:rPr>
              <a:t> “Peers” or “trauma survivors” are considered key elements in fostering healing and recovery. In the case of children, peers could be family members who themselves have experienced trauma during childhood.</a:t>
            </a:r>
          </a:p>
          <a:p>
            <a:pPr algn="just">
              <a:lnSpc>
                <a:spcPts val="3678"/>
              </a:lnSpc>
            </a:pPr>
            <a:endParaRPr lang="en-US"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en-US" sz="2684" dirty="0">
                <a:solidFill>
                  <a:srgbClr val="F7CCC6"/>
                </a:solidFill>
                <a:latin typeface="Arimo Bold" panose="020B0604020202020204" charset="0"/>
                <a:ea typeface="Arimo Bold" panose="020B0604020202020204" charset="0"/>
                <a:cs typeface="Arimo Bold" panose="020B0604020202020204" charset="0"/>
              </a:rPr>
              <a:t>Collaboration and Mutuality:</a:t>
            </a:r>
            <a:r>
              <a:rPr lang="en-US" sz="2684" dirty="0">
                <a:solidFill>
                  <a:srgbClr val="1C436B"/>
                </a:solidFill>
                <a:latin typeface="Arimo Bold" panose="020B0604020202020204" charset="0"/>
                <a:ea typeface="Arimo Bold" panose="020B0604020202020204" charset="0"/>
                <a:cs typeface="Arimo Bold" panose="020B0604020202020204" charset="0"/>
              </a:rPr>
              <a:t> Everyone in an organization or a system has a role to play in a trauma-informed approach. Power differences between staff and clients and amongst staff are leveled as opposed to replicating a hierarchy of expert knowledge and client compliance.</a:t>
            </a:r>
          </a:p>
          <a:p>
            <a:pPr algn="just">
              <a:lnSpc>
                <a:spcPts val="3678"/>
              </a:lnSpc>
            </a:pPr>
            <a:endParaRPr lang="en-US"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en-US" sz="2684" dirty="0">
                <a:solidFill>
                  <a:srgbClr val="F7CCC6"/>
                </a:solidFill>
                <a:latin typeface="Arimo Bold" panose="020B0604020202020204" charset="0"/>
                <a:ea typeface="Arimo Bold" panose="020B0604020202020204" charset="0"/>
                <a:cs typeface="Arimo Bold" panose="020B0604020202020204" charset="0"/>
              </a:rPr>
              <a:t>Empowerment, Voice and Choice: </a:t>
            </a:r>
            <a:r>
              <a:rPr lang="en-US" sz="2684" dirty="0">
                <a:solidFill>
                  <a:srgbClr val="1C436B"/>
                </a:solidFill>
                <a:latin typeface="Arimo Bold" panose="020B0604020202020204" charset="0"/>
                <a:ea typeface="Arimo Bold" panose="020B0604020202020204" charset="0"/>
                <a:cs typeface="Arimo Bold" panose="020B0604020202020204" charset="0"/>
              </a:rPr>
              <a:t>Organizations believe in resilience and the ability of individuals and communities to heal and recover from trauma. Self-advocacy skills are promoted and staff members are considered facilitators of recovery rather than controllers of recovery.</a:t>
            </a:r>
          </a:p>
          <a:p>
            <a:pPr algn="ctr">
              <a:lnSpc>
                <a:spcPts val="3221"/>
              </a:lnSpc>
            </a:pPr>
            <a:endParaRPr lang="en-US" sz="2684" dirty="0">
              <a:solidFill>
                <a:srgbClr val="1C436B"/>
              </a:solidFill>
              <a:latin typeface="Arimo"/>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009" y="1964045"/>
            <a:ext cx="452472" cy="4542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2974643"/>
            <a:ext cx="452472" cy="45428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4367937"/>
            <a:ext cx="452472" cy="45428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6142702"/>
            <a:ext cx="452472" cy="454281"/>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8061610"/>
            <a:ext cx="452472" cy="454281"/>
          </a:xfrm>
          <a:prstGeom prst="rect">
            <a:avLst/>
          </a:prstGeom>
        </p:spPr>
      </p:pic>
      <p:grpSp>
        <p:nvGrpSpPr>
          <p:cNvPr id="14" name="Group 6">
            <a:extLst>
              <a:ext uri="{FF2B5EF4-FFF2-40B4-BE49-F238E27FC236}">
                <a16:creationId xmlns:a16="http://schemas.microsoft.com/office/drawing/2014/main" id="{8F4A5272-F7F1-4AA3-BE4F-D004B98FB974}"/>
              </a:ext>
            </a:extLst>
          </p:cNvPr>
          <p:cNvGrpSpPr/>
          <p:nvPr/>
        </p:nvGrpSpPr>
        <p:grpSpPr>
          <a:xfrm>
            <a:off x="4327228" y="263941"/>
            <a:ext cx="10128148" cy="1565055"/>
            <a:chOff x="0" y="0"/>
            <a:chExt cx="2534938" cy="406400"/>
          </a:xfrm>
        </p:grpSpPr>
        <p:sp>
          <p:nvSpPr>
            <p:cNvPr id="15" name="Freeform 7">
              <a:extLst>
                <a:ext uri="{FF2B5EF4-FFF2-40B4-BE49-F238E27FC236}">
                  <a16:creationId xmlns:a16="http://schemas.microsoft.com/office/drawing/2014/main" id="{21F2A966-2F1C-412B-AF30-60A76814614A}"/>
                </a:ext>
              </a:extLst>
            </p:cNvPr>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16" name="TextBox 8">
            <a:extLst>
              <a:ext uri="{FF2B5EF4-FFF2-40B4-BE49-F238E27FC236}">
                <a16:creationId xmlns:a16="http://schemas.microsoft.com/office/drawing/2014/main" id="{29DFCCFE-D4A9-4674-8067-09D364FC64C8}"/>
              </a:ext>
            </a:extLst>
          </p:cNvPr>
          <p:cNvSpPr txBox="1"/>
          <p:nvPr/>
        </p:nvSpPr>
        <p:spPr>
          <a:xfrm>
            <a:off x="2570504" y="617664"/>
            <a:ext cx="13682190" cy="857607"/>
          </a:xfrm>
          <a:prstGeom prst="rect">
            <a:avLst/>
          </a:prstGeom>
        </p:spPr>
        <p:txBody>
          <a:bodyPr lIns="0" tIns="0" rIns="0" bIns="0" rtlCol="0" anchor="t">
            <a:spAutoFit/>
          </a:bodyPr>
          <a:lstStyle/>
          <a:p>
            <a:pPr algn="ctr">
              <a:lnSpc>
                <a:spcPts val="7274"/>
              </a:lnSpc>
              <a:spcBef>
                <a:spcPct val="0"/>
              </a:spcBef>
            </a:pPr>
            <a:r>
              <a:rPr lang="en-US" sz="6062" dirty="0">
                <a:solidFill>
                  <a:srgbClr val="2D5974"/>
                </a:solidFill>
                <a:effectLst>
                  <a:outerShdw blurRad="38100" dist="38100" dir="2700000" algn="tl">
                    <a:srgbClr val="000000">
                      <a:alpha val="43137"/>
                    </a:srgbClr>
                  </a:outerShdw>
                </a:effectLst>
                <a:latin typeface="Barlow Bold"/>
              </a:rPr>
              <a:t>Core principles of TIC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792879" y="1876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54960" y="9253537"/>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6</a:t>
            </a:r>
          </a:p>
        </p:txBody>
      </p:sp>
      <p:sp>
        <p:nvSpPr>
          <p:cNvPr id="8" name="TextBox 8"/>
          <p:cNvSpPr txBox="1"/>
          <p:nvPr/>
        </p:nvSpPr>
        <p:spPr>
          <a:xfrm>
            <a:off x="2070580" y="299921"/>
            <a:ext cx="15425983" cy="856004"/>
          </a:xfrm>
          <a:prstGeom prst="rect">
            <a:avLst/>
          </a:prstGeom>
        </p:spPr>
        <p:txBody>
          <a:bodyPr lIns="0" tIns="0" rIns="0" bIns="0" rtlCol="0" anchor="t">
            <a:spAutoFit/>
          </a:bodyPr>
          <a:lstStyle/>
          <a:p>
            <a:pPr algn="ctr">
              <a:lnSpc>
                <a:spcPts val="7274"/>
              </a:lnSpc>
              <a:spcBef>
                <a:spcPct val="0"/>
              </a:spcBef>
            </a:pPr>
            <a:r>
              <a:rPr lang="en-US" sz="6000" dirty="0">
                <a:solidFill>
                  <a:srgbClr val="2D5974"/>
                </a:solidFill>
                <a:effectLst>
                  <a:outerShdw blurRad="38100" dist="38100" dir="2700000" algn="tl">
                    <a:srgbClr val="000000">
                      <a:alpha val="43137"/>
                    </a:srgbClr>
                  </a:outerShdw>
                </a:effectLst>
                <a:latin typeface="Barlow Bold"/>
              </a:rPr>
              <a:t>Becoming Trauma-Informed</a:t>
            </a:r>
          </a:p>
        </p:txBody>
      </p:sp>
      <p:sp>
        <p:nvSpPr>
          <p:cNvPr id="9" name="TextBox 9"/>
          <p:cNvSpPr txBox="1"/>
          <p:nvPr/>
        </p:nvSpPr>
        <p:spPr>
          <a:xfrm>
            <a:off x="791437" y="1692830"/>
            <a:ext cx="16705126" cy="6939079"/>
          </a:xfrm>
          <a:prstGeom prst="rect">
            <a:avLst/>
          </a:prstGeom>
        </p:spPr>
        <p:txBody>
          <a:bodyPr lIns="0" tIns="0" rIns="0" bIns="0" rtlCol="0" anchor="t">
            <a:spAutoFit/>
          </a:bodyPr>
          <a:lstStyle/>
          <a:p>
            <a:pPr algn="ctr">
              <a:lnSpc>
                <a:spcPts val="3359"/>
              </a:lnSpc>
              <a:spcBef>
                <a:spcPct val="0"/>
              </a:spcBef>
            </a:pPr>
            <a:r>
              <a:rPr lang="en-US" sz="2799" dirty="0">
                <a:solidFill>
                  <a:srgbClr val="30526A"/>
                </a:solidFill>
                <a:latin typeface="Arimo Bold" panose="020B0604020202020204" charset="0"/>
                <a:ea typeface="Arimo Bold" panose="020B0604020202020204" charset="0"/>
                <a:cs typeface="Arimo Bold" panose="020B0604020202020204" charset="0"/>
              </a:rPr>
              <a:t>The TIC approach needs to be fully endorsed and reflected in all areas of operation: </a:t>
            </a:r>
          </a:p>
          <a:p>
            <a:pPr algn="ctr">
              <a:lnSpc>
                <a:spcPts val="3359"/>
              </a:lnSpc>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r>
              <a:rPr lang="en-US" sz="2799" dirty="0">
                <a:solidFill>
                  <a:srgbClr val="DD7373"/>
                </a:solidFill>
                <a:latin typeface="Arimo Bold" panose="020B0604020202020204" charset="0"/>
                <a:ea typeface="Arimo Bold" panose="020B0604020202020204" charset="0"/>
                <a:cs typeface="Arimo Bold" panose="020B0604020202020204" charset="0"/>
              </a:rPr>
              <a:t> Leadership: </a:t>
            </a:r>
            <a:r>
              <a:rPr lang="en-US" sz="2799" dirty="0">
                <a:solidFill>
                  <a:srgbClr val="30526A"/>
                </a:solidFill>
                <a:latin typeface="Arimo Bold" panose="020B0604020202020204" charset="0"/>
                <a:ea typeface="Arimo Bold" panose="020B0604020202020204" charset="0"/>
                <a:cs typeface="Arimo Bold" panose="020B0604020202020204" charset="0"/>
              </a:rPr>
              <a:t>needs to demonstrate its commitment and define clear expectations</a:t>
            </a:r>
          </a:p>
          <a:p>
            <a:pPr algn="ctr">
              <a:lnSpc>
                <a:spcPts val="3359"/>
              </a:lnSpc>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r>
              <a:rPr lang="en-US" sz="2799" dirty="0">
                <a:solidFill>
                  <a:srgbClr val="DD7373"/>
                </a:solidFill>
                <a:latin typeface="Arimo Bold" panose="020B0604020202020204" charset="0"/>
                <a:ea typeface="Arimo Bold" panose="020B0604020202020204" charset="0"/>
                <a:cs typeface="Arimo Bold" panose="020B0604020202020204" charset="0"/>
              </a:rPr>
              <a:t>Staff training and workforce development: </a:t>
            </a:r>
            <a:r>
              <a:rPr lang="en-US" sz="2799" dirty="0">
                <a:solidFill>
                  <a:srgbClr val="30526A"/>
                </a:solidFill>
                <a:latin typeface="Arimo Bold" panose="020B0604020202020204" charset="0"/>
                <a:ea typeface="Arimo Bold" panose="020B0604020202020204" charset="0"/>
                <a:cs typeface="Arimo Bold" panose="020B0604020202020204" charset="0"/>
              </a:rPr>
              <a:t>professional caregivers often suffer from high levels of stress, burnout, compassion fatigue, and vicarious trauma.</a:t>
            </a:r>
          </a:p>
          <a:p>
            <a:pPr algn="ctr">
              <a:lnSpc>
                <a:spcPts val="3359"/>
              </a:lnSpc>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r>
              <a:rPr lang="en-US" sz="2799" dirty="0">
                <a:solidFill>
                  <a:srgbClr val="DD7373"/>
                </a:solidFill>
                <a:latin typeface="Arimo Bold" panose="020B0604020202020204" charset="0"/>
                <a:ea typeface="Arimo Bold" panose="020B0604020202020204" charset="0"/>
                <a:cs typeface="Arimo Bold" panose="020B0604020202020204" charset="0"/>
              </a:rPr>
              <a:t>Involvement of trauma survivors, people receiving services, and family members</a:t>
            </a:r>
            <a:r>
              <a:rPr lang="en-US" sz="2799" dirty="0">
                <a:solidFill>
                  <a:srgbClr val="30526A"/>
                </a:solidFill>
                <a:latin typeface="Arimo Bold" panose="020B0604020202020204" charset="0"/>
                <a:ea typeface="Arimo Bold" panose="020B0604020202020204" charset="0"/>
                <a:cs typeface="Arimo Bold" panose="020B0604020202020204" charset="0"/>
              </a:rPr>
              <a:t>:</a:t>
            </a:r>
          </a:p>
          <a:p>
            <a:pPr algn="ctr">
              <a:lnSpc>
                <a:spcPts val="3359"/>
              </a:lnSpc>
            </a:pPr>
            <a:r>
              <a:rPr lang="en-US" sz="2799" dirty="0">
                <a:solidFill>
                  <a:srgbClr val="30526A"/>
                </a:solidFill>
                <a:latin typeface="Arimo Bold" panose="020B0604020202020204" charset="0"/>
                <a:ea typeface="Arimo Bold" panose="020B0604020202020204" charset="0"/>
                <a:cs typeface="Arimo Bold" panose="020B0604020202020204" charset="0"/>
              </a:rPr>
              <a:t>in all aspects of the organization including program design, service delivery, quality assurance, staff training, cultural competence and evaluation.</a:t>
            </a:r>
          </a:p>
          <a:p>
            <a:pPr algn="ctr">
              <a:lnSpc>
                <a:spcPts val="3359"/>
              </a:lnSpc>
              <a:spcBef>
                <a:spcPct val="0"/>
              </a:spcBef>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30526A"/>
                </a:solidFill>
                <a:latin typeface="Arimo Bold" panose="020B0604020202020204" charset="0"/>
                <a:ea typeface="Arimo Bold" panose="020B0604020202020204" charset="0"/>
                <a:cs typeface="Arimo Bold" panose="020B0604020202020204" charset="0"/>
              </a:rPr>
              <a:t>- Power shift from a focus on professional “experts” to valuing and incorporating the experiences of those who can relate </a:t>
            </a:r>
          </a:p>
          <a:p>
            <a:pPr algn="ctr">
              <a:lnSpc>
                <a:spcPts val="3359"/>
              </a:lnSpc>
              <a:spcBef>
                <a:spcPct val="0"/>
              </a:spcBef>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30526A"/>
                </a:solidFill>
                <a:latin typeface="Arimo Bold" panose="020B0604020202020204" charset="0"/>
                <a:ea typeface="Arimo Bold" panose="020B0604020202020204" charset="0"/>
                <a:cs typeface="Arimo Bold" panose="020B0604020202020204" charset="0"/>
              </a:rPr>
              <a:t> -Restitution of dignity for service recipients</a:t>
            </a:r>
          </a:p>
          <a:p>
            <a:pPr algn="ctr">
              <a:lnSpc>
                <a:spcPts val="3359"/>
              </a:lnSpc>
              <a:spcBef>
                <a:spcPct val="0"/>
              </a:spcBef>
            </a:pPr>
            <a:endParaRPr lang="en-US" sz="2799" dirty="0">
              <a:solidFill>
                <a:srgbClr val="30526A"/>
              </a:solidFill>
              <a:latin typeface="Barlow Bold"/>
            </a:endParaRPr>
          </a:p>
        </p:txBody>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3942" y="2550108"/>
            <a:ext cx="452472" cy="45428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3790" y="3447315"/>
            <a:ext cx="452472" cy="45428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3790" y="4708088"/>
            <a:ext cx="452472" cy="45428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6</a:t>
            </a:r>
          </a:p>
        </p:txBody>
      </p:sp>
      <p:sp>
        <p:nvSpPr>
          <p:cNvPr id="8" name="TextBox 8"/>
          <p:cNvSpPr txBox="1"/>
          <p:nvPr/>
        </p:nvSpPr>
        <p:spPr>
          <a:xfrm>
            <a:off x="1445986" y="507855"/>
            <a:ext cx="15425983" cy="856004"/>
          </a:xfrm>
          <a:prstGeom prst="rect">
            <a:avLst/>
          </a:prstGeom>
        </p:spPr>
        <p:txBody>
          <a:bodyPr lIns="0" tIns="0" rIns="0" bIns="0" rtlCol="0" anchor="t">
            <a:spAutoFit/>
          </a:bodyPr>
          <a:lstStyle/>
          <a:p>
            <a:pPr algn="ctr">
              <a:lnSpc>
                <a:spcPts val="7274"/>
              </a:lnSpc>
              <a:spcBef>
                <a:spcPct val="0"/>
              </a:spcBef>
            </a:pPr>
            <a:r>
              <a:rPr lang="en-US" sz="6000" dirty="0">
                <a:solidFill>
                  <a:srgbClr val="2D5974"/>
                </a:solidFill>
                <a:effectLst>
                  <a:outerShdw blurRad="38100" dist="38100" dir="2700000" algn="tl">
                    <a:srgbClr val="000000">
                      <a:alpha val="43137"/>
                    </a:srgbClr>
                  </a:outerShdw>
                </a:effectLst>
                <a:latin typeface="Barlow Bold"/>
              </a:rPr>
              <a:t>Becoming Trauma-Informed</a:t>
            </a:r>
          </a:p>
        </p:txBody>
      </p:sp>
      <p:sp>
        <p:nvSpPr>
          <p:cNvPr id="9" name="TextBox 9"/>
          <p:cNvSpPr txBox="1"/>
          <p:nvPr/>
        </p:nvSpPr>
        <p:spPr>
          <a:xfrm>
            <a:off x="1217284" y="1899044"/>
            <a:ext cx="16705126" cy="6437660"/>
          </a:xfrm>
          <a:prstGeom prst="rect">
            <a:avLst/>
          </a:prstGeom>
        </p:spPr>
        <p:txBody>
          <a:bodyPr lIns="0" tIns="0" rIns="0" bIns="0" rtlCol="0" anchor="t">
            <a:spAutoFit/>
          </a:bodyPr>
          <a:lstStyle/>
          <a:p>
            <a:pPr algn="ctr">
              <a:lnSpc>
                <a:spcPts val="2879"/>
              </a:lnSpc>
            </a:pPr>
            <a:endParaRPr dirty="0">
              <a:latin typeface="Arimo Bold" panose="020B0604020202020204" charset="0"/>
              <a:ea typeface="Arimo Bold" panose="020B0604020202020204" charset="0"/>
              <a:cs typeface="Arimo Bold" panose="020B0604020202020204" charset="0"/>
            </a:endParaRPr>
          </a:p>
          <a:p>
            <a:pPr algn="ctr">
              <a:lnSpc>
                <a:spcPts val="3359"/>
              </a:lnSpc>
            </a:pPr>
            <a:r>
              <a:rPr lang="en-US" sz="2799" dirty="0">
                <a:solidFill>
                  <a:srgbClr val="DD7373"/>
                </a:solidFill>
                <a:latin typeface="Arimo Bold" panose="020B0604020202020204" charset="0"/>
                <a:ea typeface="Arimo Bold" panose="020B0604020202020204" charset="0"/>
                <a:cs typeface="Arimo Bold" panose="020B0604020202020204" charset="0"/>
              </a:rPr>
              <a:t>Inter- disciplinary and cross sector collaboration between service providers and amongst </a:t>
            </a:r>
          </a:p>
          <a:p>
            <a:pPr algn="ctr">
              <a:lnSpc>
                <a:spcPts val="3359"/>
              </a:lnSpc>
            </a:pPr>
            <a:r>
              <a:rPr lang="en-US" sz="2799" dirty="0">
                <a:solidFill>
                  <a:srgbClr val="DD7373"/>
                </a:solidFill>
                <a:latin typeface="Arimo Bold" panose="020B0604020202020204" charset="0"/>
                <a:ea typeface="Arimo Bold" panose="020B0604020202020204" charset="0"/>
                <a:cs typeface="Arimo Bold" panose="020B0604020202020204" charset="0"/>
              </a:rPr>
              <a:t>systems of care: </a:t>
            </a:r>
            <a:r>
              <a:rPr lang="en-US" sz="2799" dirty="0">
                <a:solidFill>
                  <a:srgbClr val="204D68"/>
                </a:solidFill>
                <a:latin typeface="Arimo Bold" panose="020B0604020202020204" charset="0"/>
                <a:ea typeface="Arimo Bold" panose="020B0604020202020204" charset="0"/>
                <a:cs typeface="Arimo Bold" panose="020B0604020202020204" charset="0"/>
              </a:rPr>
              <a:t>The lack of inter-agency cooperation could lead to misdiagnosis, false medication, and re-traumatization.</a:t>
            </a:r>
          </a:p>
          <a:p>
            <a:pPr algn="ctr">
              <a:lnSpc>
                <a:spcPts val="3359"/>
              </a:lnSpc>
            </a:pPr>
            <a:r>
              <a:rPr lang="en-US" sz="2799" dirty="0">
                <a:solidFill>
                  <a:srgbClr val="204D68"/>
                </a:solidFill>
                <a:latin typeface="Arimo Bold" panose="020B0604020202020204" charset="0"/>
                <a:ea typeface="Arimo Bold" panose="020B0604020202020204" charset="0"/>
                <a:cs typeface="Arimo Bold" panose="020B0604020202020204" charset="0"/>
              </a:rPr>
              <a:t>-Cooperation needs to be endorsed by leadership.</a:t>
            </a:r>
          </a:p>
          <a:p>
            <a:pPr algn="ctr">
              <a:lnSpc>
                <a:spcPts val="3359"/>
              </a:lnSpc>
            </a:pPr>
            <a:r>
              <a:rPr lang="en-US" sz="2799" dirty="0">
                <a:solidFill>
                  <a:srgbClr val="204D68"/>
                </a:solidFill>
                <a:latin typeface="Arimo Bold" panose="020B0604020202020204" charset="0"/>
                <a:ea typeface="Arimo Bold" panose="020B0604020202020204" charset="0"/>
                <a:cs typeface="Arimo Bold" panose="020B0604020202020204" charset="0"/>
              </a:rPr>
              <a:t>-Staff and clients benefit from the added values of a common case analysis and from a sense of shared responsibility</a:t>
            </a:r>
          </a:p>
          <a:p>
            <a:pPr algn="ctr">
              <a:lnSpc>
                <a:spcPts val="3359"/>
              </a:lnSpc>
            </a:pPr>
            <a:endParaRPr lang="en-US"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pPr>
            <a:r>
              <a:rPr lang="en-US" sz="2799" dirty="0">
                <a:solidFill>
                  <a:srgbClr val="DD7373"/>
                </a:solidFill>
                <a:latin typeface="Arimo Bold" panose="020B0604020202020204" charset="0"/>
                <a:ea typeface="Arimo Bold" panose="020B0604020202020204" charset="0"/>
                <a:cs typeface="Arimo Bold" panose="020B0604020202020204" charset="0"/>
              </a:rPr>
              <a:t>Address the intersections of trauma with culture, history, race, gender, location, and language, </a:t>
            </a:r>
            <a:r>
              <a:rPr lang="en-US" sz="2799" dirty="0">
                <a:solidFill>
                  <a:srgbClr val="30526A"/>
                </a:solidFill>
                <a:latin typeface="Arimo Bold" panose="020B0604020202020204" charset="0"/>
                <a:ea typeface="Arimo Bold" panose="020B0604020202020204" charset="0"/>
                <a:cs typeface="Arimo Bold" panose="020B0604020202020204" charset="0"/>
              </a:rPr>
              <a:t>acknowledge the compounding impact of structural inequity, and are responsive to the unique needs of diverse communities.</a:t>
            </a:r>
          </a:p>
          <a:p>
            <a:pPr algn="ctr">
              <a:lnSpc>
                <a:spcPts val="3359"/>
              </a:lnSpc>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r>
              <a:rPr lang="en-US" sz="2799" dirty="0">
                <a:solidFill>
                  <a:srgbClr val="DD7373"/>
                </a:solidFill>
                <a:latin typeface="Arimo Bold" panose="020B0604020202020204" charset="0"/>
                <a:ea typeface="Arimo Bold" panose="020B0604020202020204" charset="0"/>
                <a:cs typeface="Arimo Bold" panose="020B0604020202020204" charset="0"/>
              </a:rPr>
              <a:t>Partnering with youth and families</a:t>
            </a:r>
            <a:r>
              <a:rPr lang="en-US" sz="2799" dirty="0">
                <a:solidFill>
                  <a:srgbClr val="30526A"/>
                </a:solidFill>
                <a:latin typeface="Arimo Bold" panose="020B0604020202020204" charset="0"/>
                <a:ea typeface="Arimo Bold" panose="020B0604020202020204" charset="0"/>
                <a:cs typeface="Arimo Bold" panose="020B0604020202020204" charset="0"/>
              </a:rPr>
              <a:t>: Intentionally partnering at the individual, agency, community  &amp; systems level with a goal of making healthier people who are making healthier communities.</a:t>
            </a:r>
          </a:p>
          <a:p>
            <a:pPr algn="ctr">
              <a:lnSpc>
                <a:spcPts val="3119"/>
              </a:lnSpc>
              <a:spcBef>
                <a:spcPct val="0"/>
              </a:spcBef>
            </a:pPr>
            <a:endParaRPr lang="en-US" sz="2799" dirty="0">
              <a:solidFill>
                <a:srgbClr val="30526A"/>
              </a:solidFill>
              <a:latin typeface="Arimo"/>
            </a:endParaRPr>
          </a:p>
        </p:txBody>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8650" y="2531311"/>
            <a:ext cx="452472" cy="45428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6228" y="5311164"/>
            <a:ext cx="452472" cy="45428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6228" y="7094232"/>
            <a:ext cx="452472" cy="45428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5A6"/>
        </a:solidFill>
        <a:effectLst/>
      </p:bgPr>
    </p:bg>
    <p:spTree>
      <p:nvGrpSpPr>
        <p:cNvPr id="1" name=""/>
        <p:cNvGrpSpPr/>
        <p:nvPr/>
      </p:nvGrpSpPr>
      <p:grpSpPr>
        <a:xfrm>
          <a:off x="0" y="0"/>
          <a:ext cx="0" cy="0"/>
          <a:chOff x="0" y="0"/>
          <a:chExt cx="0" cy="0"/>
        </a:xfrm>
      </p:grpSpPr>
      <p:grpSp>
        <p:nvGrpSpPr>
          <p:cNvPr id="2" name="Group 2"/>
          <p:cNvGrpSpPr/>
          <p:nvPr/>
        </p:nvGrpSpPr>
        <p:grpSpPr>
          <a:xfrm>
            <a:off x="3533804" y="3930328"/>
            <a:ext cx="11550257" cy="4774706"/>
            <a:chOff x="0" y="0"/>
            <a:chExt cx="5301302" cy="2191480"/>
          </a:xfrm>
        </p:grpSpPr>
        <p:sp>
          <p:nvSpPr>
            <p:cNvPr id="3" name="Freeform 3"/>
            <p:cNvSpPr/>
            <p:nvPr/>
          </p:nvSpPr>
          <p:spPr>
            <a:xfrm>
              <a:off x="0" y="0"/>
              <a:ext cx="5301302" cy="2191480"/>
            </a:xfrm>
            <a:custGeom>
              <a:avLst/>
              <a:gdLst/>
              <a:ahLst/>
              <a:cxnLst/>
              <a:rect l="l" t="t" r="r" b="b"/>
              <a:pathLst>
                <a:path w="5301302" h="2191480">
                  <a:moveTo>
                    <a:pt x="5176842" y="2191480"/>
                  </a:moveTo>
                  <a:lnTo>
                    <a:pt x="124460" y="2191480"/>
                  </a:lnTo>
                  <a:cubicBezTo>
                    <a:pt x="55880" y="2191480"/>
                    <a:pt x="0" y="2135600"/>
                    <a:pt x="0" y="2067020"/>
                  </a:cubicBezTo>
                  <a:lnTo>
                    <a:pt x="0" y="124460"/>
                  </a:lnTo>
                  <a:cubicBezTo>
                    <a:pt x="0" y="55880"/>
                    <a:pt x="55880" y="0"/>
                    <a:pt x="124460" y="0"/>
                  </a:cubicBezTo>
                  <a:lnTo>
                    <a:pt x="5176842" y="0"/>
                  </a:lnTo>
                  <a:cubicBezTo>
                    <a:pt x="5245422" y="0"/>
                    <a:pt x="5301302" y="55880"/>
                    <a:pt x="5301302" y="124460"/>
                  </a:cubicBezTo>
                  <a:lnTo>
                    <a:pt x="5301302" y="2067021"/>
                  </a:lnTo>
                  <a:cubicBezTo>
                    <a:pt x="5301302" y="2135600"/>
                    <a:pt x="5245422" y="2191480"/>
                    <a:pt x="5176842" y="2191480"/>
                  </a:cubicBezTo>
                  <a:close/>
                </a:path>
              </a:pathLst>
            </a:custGeom>
            <a:solidFill>
              <a:srgbClr val="FFFFFF"/>
            </a:solidFill>
          </p:spPr>
        </p:sp>
      </p:grpSp>
      <p:grpSp>
        <p:nvGrpSpPr>
          <p:cNvPr id="4" name="Group 4"/>
          <p:cNvGrpSpPr/>
          <p:nvPr/>
        </p:nvGrpSpPr>
        <p:grpSpPr>
          <a:xfrm>
            <a:off x="15943420" y="9120082"/>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2F728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sp>
        <p:nvSpPr>
          <p:cNvPr id="8" name="TextBox 8"/>
          <p:cNvSpPr txBox="1"/>
          <p:nvPr/>
        </p:nvSpPr>
        <p:spPr>
          <a:xfrm>
            <a:off x="1833317" y="365006"/>
            <a:ext cx="15425983" cy="936154"/>
          </a:xfrm>
          <a:prstGeom prst="rect">
            <a:avLst/>
          </a:prstGeom>
        </p:spPr>
        <p:txBody>
          <a:bodyPr lIns="0" tIns="0" rIns="0" bIns="0" rtlCol="0" anchor="t">
            <a:spAutoFit/>
          </a:bodyPr>
          <a:lstStyle/>
          <a:p>
            <a:pPr algn="ctr">
              <a:lnSpc>
                <a:spcPts val="7274"/>
              </a:lnSpc>
              <a:spcBef>
                <a:spcPct val="0"/>
              </a:spcBef>
            </a:pPr>
            <a:r>
              <a:rPr lang="en-US" sz="6600" dirty="0">
                <a:solidFill>
                  <a:srgbClr val="2D5974"/>
                </a:solidFill>
                <a:effectLst>
                  <a:outerShdw blurRad="38100" dist="38100" dir="2700000" algn="tl">
                    <a:srgbClr val="000000">
                      <a:alpha val="43137"/>
                    </a:srgbClr>
                  </a:outerShdw>
                </a:effectLst>
                <a:latin typeface="Barlow Bold"/>
              </a:rPr>
              <a:t>Becoming Trauma-Informed</a:t>
            </a:r>
          </a:p>
        </p:txBody>
      </p:sp>
      <p:sp>
        <p:nvSpPr>
          <p:cNvPr id="9" name="TextBox 9"/>
          <p:cNvSpPr txBox="1"/>
          <p:nvPr/>
        </p:nvSpPr>
        <p:spPr>
          <a:xfrm>
            <a:off x="514350" y="1497362"/>
            <a:ext cx="17259300" cy="2152769"/>
          </a:xfrm>
          <a:prstGeom prst="rect">
            <a:avLst/>
          </a:prstGeom>
        </p:spPr>
        <p:txBody>
          <a:bodyPr wrap="square" lIns="0" tIns="0" rIns="0" bIns="0" rtlCol="0" anchor="t">
            <a:spAutoFit/>
          </a:bodyPr>
          <a:lstStyle/>
          <a:p>
            <a:pPr algn="just">
              <a:lnSpc>
                <a:spcPts val="3359"/>
              </a:lnSpc>
              <a:spcBef>
                <a:spcPct val="0"/>
              </a:spcBef>
            </a:pPr>
            <a:r>
              <a:rPr lang="en-US" sz="2799" dirty="0">
                <a:solidFill>
                  <a:srgbClr val="001889"/>
                </a:solidFill>
                <a:latin typeface="Arimo Bold" panose="020B0604020202020204" charset="0"/>
                <a:ea typeface="Arimo Bold" panose="020B0604020202020204" charset="0"/>
                <a:cs typeface="Arimo Bold" panose="020B0604020202020204" charset="0"/>
              </a:rPr>
              <a:t>Safety: </a:t>
            </a:r>
            <a:r>
              <a:rPr lang="en-US" sz="2799" dirty="0">
                <a:solidFill>
                  <a:srgbClr val="2D5974"/>
                </a:solidFill>
                <a:latin typeface="Arimo Bold" panose="020B0604020202020204" charset="0"/>
                <a:ea typeface="Arimo Bold" panose="020B0604020202020204" charset="0"/>
                <a:cs typeface="Arimo Bold" panose="020B0604020202020204" charset="0"/>
              </a:rPr>
              <a:t>The atmosphere and physical setting created within the school community is safe and welcoming. Interpersonal interactions promote a sense of emotional, social, and psychological security and well-being. Throughout the building, both children and adults, report feeling welcomed and invited by how the space is laid out and decorated, posted messages they read, imagery they see, and security measures in place.</a:t>
            </a:r>
          </a:p>
        </p:txBody>
      </p:sp>
      <p:sp>
        <p:nvSpPr>
          <p:cNvPr id="10" name="TextBox 10"/>
          <p:cNvSpPr txBox="1"/>
          <p:nvPr/>
        </p:nvSpPr>
        <p:spPr>
          <a:xfrm>
            <a:off x="4163095" y="5133975"/>
            <a:ext cx="3110359" cy="485775"/>
          </a:xfrm>
          <a:prstGeom prst="rect">
            <a:avLst/>
          </a:prstGeom>
        </p:spPr>
        <p:txBody>
          <a:bodyPr lIns="0" tIns="0" rIns="0" bIns="0" rtlCol="0" anchor="t">
            <a:spAutoFit/>
          </a:bodyPr>
          <a:lstStyle/>
          <a:p>
            <a:pPr algn="ctr">
              <a:lnSpc>
                <a:spcPts val="3840"/>
              </a:lnSpc>
              <a:spcBef>
                <a:spcPct val="0"/>
              </a:spcBef>
            </a:pPr>
            <a:r>
              <a:rPr lang="en-US" sz="3200" dirty="0">
                <a:solidFill>
                  <a:srgbClr val="EA828D"/>
                </a:solidFill>
                <a:effectLst>
                  <a:outerShdw blurRad="38100" dist="38100" dir="2700000" algn="tl">
                    <a:srgbClr val="000000">
                      <a:alpha val="43137"/>
                    </a:srgbClr>
                  </a:outerShdw>
                </a:effectLst>
                <a:latin typeface="Barlow Bold"/>
              </a:rPr>
              <a:t>Building security </a:t>
            </a:r>
          </a:p>
        </p:txBody>
      </p:sp>
      <p:sp>
        <p:nvSpPr>
          <p:cNvPr id="11" name="TextBox 11"/>
          <p:cNvSpPr txBox="1"/>
          <p:nvPr/>
        </p:nvSpPr>
        <p:spPr>
          <a:xfrm>
            <a:off x="7914346" y="5133975"/>
            <a:ext cx="6839850" cy="3460819"/>
          </a:xfrm>
          <a:prstGeom prst="rect">
            <a:avLst/>
          </a:prstGeom>
        </p:spPr>
        <p:txBody>
          <a:bodyPr wrap="square" lIns="0" tIns="0" rIns="0" bIns="0" rtlCol="0" anchor="t">
            <a:spAutoFit/>
          </a:bodyPr>
          <a:lstStyle/>
          <a:p>
            <a:pPr algn="ctr">
              <a:lnSpc>
                <a:spcPts val="3359"/>
              </a:lnSpc>
              <a:spcBef>
                <a:spcPct val="0"/>
              </a:spcBef>
            </a:pPr>
            <a:r>
              <a:rPr lang="en-US" sz="2799" dirty="0">
                <a:solidFill>
                  <a:srgbClr val="30526A"/>
                </a:solidFill>
                <a:latin typeface="Arimo Bold" panose="020B0604020202020204" charset="0"/>
                <a:ea typeface="Arimo Bold" panose="020B0604020202020204" charset="0"/>
                <a:cs typeface="Arimo Bold" panose="020B0604020202020204" charset="0"/>
              </a:rPr>
              <a:t>Ensure physical security and accessibility are equally valued. </a:t>
            </a:r>
          </a:p>
          <a:p>
            <a:pPr algn="ctr">
              <a:lnSpc>
                <a:spcPts val="3359"/>
              </a:lnSpc>
              <a:spcBef>
                <a:spcPct val="0"/>
              </a:spcBef>
            </a:pPr>
            <a:r>
              <a:rPr lang="en-US" sz="2799" dirty="0">
                <a:solidFill>
                  <a:srgbClr val="30526A"/>
                </a:solidFill>
                <a:latin typeface="Arimo Bold" panose="020B0604020202020204" charset="0"/>
                <a:ea typeface="Arimo Bold" panose="020B0604020202020204" charset="0"/>
                <a:cs typeface="Arimo Bold" panose="020B0604020202020204" charset="0"/>
              </a:rPr>
              <a:t>If physical security measures . </a:t>
            </a:r>
          </a:p>
          <a:p>
            <a:pPr algn="ctr">
              <a:lnSpc>
                <a:spcPts val="3359"/>
              </a:lnSpc>
              <a:spcBef>
                <a:spcPct val="0"/>
              </a:spcBef>
            </a:pPr>
            <a:r>
              <a:rPr lang="en-US" sz="2799" dirty="0">
                <a:solidFill>
                  <a:srgbClr val="30526A"/>
                </a:solidFill>
                <a:latin typeface="Arimo Bold" panose="020B0604020202020204" charset="0"/>
                <a:ea typeface="Arimo Bold" panose="020B0604020202020204" charset="0"/>
                <a:cs typeface="Arimo Bold" panose="020B0604020202020204" charset="0"/>
              </a:rPr>
              <a:t>Increase, so do efforts to ensure accessibility. Your school is not willing to trade physical safety for a less welcoming, engaging, or inclusive atmosphere.</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0970" y="5619750"/>
            <a:ext cx="5304250" cy="4224995"/>
          </a:xfrm>
          <a:prstGeom prst="rect">
            <a:avLst/>
          </a:prstGeom>
        </p:spPr>
      </p:pic>
      <p:sp>
        <p:nvSpPr>
          <p:cNvPr id="13" name="TextBox 13"/>
          <p:cNvSpPr txBox="1"/>
          <p:nvPr/>
        </p:nvSpPr>
        <p:spPr>
          <a:xfrm>
            <a:off x="7412012" y="4215483"/>
            <a:ext cx="3463975" cy="485775"/>
          </a:xfrm>
          <a:prstGeom prst="rect">
            <a:avLst/>
          </a:prstGeom>
        </p:spPr>
        <p:txBody>
          <a:bodyPr lIns="0" tIns="0" rIns="0" bIns="0" rtlCol="0" anchor="t">
            <a:spAutoFit/>
          </a:bodyPr>
          <a:lstStyle/>
          <a:p>
            <a:pPr algn="ctr">
              <a:lnSpc>
                <a:spcPts val="3840"/>
              </a:lnSpc>
              <a:spcBef>
                <a:spcPct val="0"/>
              </a:spcBef>
            </a:pPr>
            <a:r>
              <a:rPr lang="en-US" sz="3200" u="sng" spc="748" dirty="0">
                <a:solidFill>
                  <a:srgbClr val="4958B0"/>
                </a:solidFill>
                <a:effectLst>
                  <a:outerShdw blurRad="38100" dist="38100" dir="2700000" algn="tl">
                    <a:srgbClr val="000000">
                      <a:alpha val="43137"/>
                    </a:srgbClr>
                  </a:outerShdw>
                </a:effectLst>
                <a:latin typeface="Barlow Bold Bold"/>
              </a:rPr>
              <a:t>CATEGORIES</a:t>
            </a:r>
            <a:r>
              <a:rPr lang="en-US" sz="3200" spc="748" dirty="0">
                <a:solidFill>
                  <a:srgbClr val="4958B0"/>
                </a:solidFill>
                <a:latin typeface="Barlow Bold Bold"/>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1007160"/>
            <a:ext cx="9798484" cy="944903"/>
          </a:xfrm>
          <a:prstGeom prst="rect">
            <a:avLst/>
          </a:prstGeom>
        </p:spPr>
        <p:txBody>
          <a:bodyPr lIns="0" tIns="0" rIns="0" bIns="0" rtlCol="0" anchor="t">
            <a:spAutoFit/>
          </a:bodyPr>
          <a:lstStyle/>
          <a:p>
            <a:pPr algn="ctr">
              <a:lnSpc>
                <a:spcPts val="7410"/>
              </a:lnSpc>
              <a:spcBef>
                <a:spcPct val="0"/>
              </a:spcBef>
            </a:pPr>
            <a:r>
              <a:rPr lang="en-US" sz="6175" dirty="0">
                <a:solidFill>
                  <a:srgbClr val="204D68"/>
                </a:solidFill>
                <a:effectLst>
                  <a:outerShdw blurRad="38100" dist="38100" dir="2700000" algn="tl">
                    <a:srgbClr val="000000">
                      <a:alpha val="43137"/>
                    </a:srgbClr>
                  </a:outerShdw>
                </a:effectLst>
                <a:latin typeface="Barlow Bold"/>
              </a:rPr>
              <a:t>GROUP DISCUSSION</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9751" y="731330"/>
            <a:ext cx="1473227" cy="1506087"/>
          </a:xfrm>
          <a:prstGeom prst="rect">
            <a:avLst/>
          </a:prstGeom>
        </p:spPr>
      </p:pic>
      <p:grpSp>
        <p:nvGrpSpPr>
          <p:cNvPr id="6" name="Group 6"/>
          <p:cNvGrpSpPr/>
          <p:nvPr/>
        </p:nvGrpSpPr>
        <p:grpSpPr>
          <a:xfrm>
            <a:off x="789391" y="3181707"/>
            <a:ext cx="9821017" cy="4695678"/>
            <a:chOff x="0" y="0"/>
            <a:chExt cx="17780027" cy="8501083"/>
          </a:xfrm>
        </p:grpSpPr>
        <p:sp>
          <p:nvSpPr>
            <p:cNvPr id="7" name="Freeform 7"/>
            <p:cNvSpPr/>
            <p:nvPr/>
          </p:nvSpPr>
          <p:spPr>
            <a:xfrm>
              <a:off x="0" y="0"/>
              <a:ext cx="17780026" cy="8501083"/>
            </a:xfrm>
            <a:custGeom>
              <a:avLst/>
              <a:gdLst/>
              <a:ahLst/>
              <a:cxnLst/>
              <a:rect l="l" t="t" r="r" b="b"/>
              <a:pathLst>
                <a:path w="17780026" h="8501083">
                  <a:moveTo>
                    <a:pt x="496570" y="0"/>
                  </a:moveTo>
                  <a:lnTo>
                    <a:pt x="496570" y="8501083"/>
                  </a:lnTo>
                  <a:lnTo>
                    <a:pt x="16033776" y="8501083"/>
                  </a:lnTo>
                  <a:lnTo>
                    <a:pt x="16033776" y="0"/>
                  </a:lnTo>
                  <a:cubicBezTo>
                    <a:pt x="16033776" y="0"/>
                    <a:pt x="496570" y="0"/>
                    <a:pt x="496570" y="0"/>
                  </a:cubicBezTo>
                  <a:close/>
                  <a:moveTo>
                    <a:pt x="16530348" y="5952193"/>
                  </a:moveTo>
                  <a:lnTo>
                    <a:pt x="16530348" y="563523"/>
                  </a:lnTo>
                  <a:cubicBezTo>
                    <a:pt x="16530348" y="222250"/>
                    <a:pt x="16308098" y="0"/>
                    <a:pt x="16033776" y="0"/>
                  </a:cubicBezTo>
                  <a:lnTo>
                    <a:pt x="16033776" y="8501083"/>
                  </a:lnTo>
                  <a:cubicBezTo>
                    <a:pt x="16308098" y="8501083"/>
                    <a:pt x="16530348" y="8278833"/>
                    <a:pt x="16530348" y="8004513"/>
                  </a:cubicBezTo>
                  <a:lnTo>
                    <a:pt x="16530348" y="6424633"/>
                  </a:lnTo>
                  <a:cubicBezTo>
                    <a:pt x="17038348" y="6439873"/>
                    <a:pt x="17542537" y="6415743"/>
                    <a:pt x="17780026" y="6458923"/>
                  </a:cubicBezTo>
                  <a:cubicBezTo>
                    <a:pt x="17376167" y="6272233"/>
                    <a:pt x="16941826" y="6136343"/>
                    <a:pt x="16530348" y="5952193"/>
                  </a:cubicBezTo>
                  <a:close/>
                  <a:moveTo>
                    <a:pt x="0" y="563523"/>
                  </a:moveTo>
                  <a:lnTo>
                    <a:pt x="0" y="8004513"/>
                  </a:lnTo>
                  <a:cubicBezTo>
                    <a:pt x="0" y="8278833"/>
                    <a:pt x="222250" y="8501083"/>
                    <a:pt x="496570" y="8501083"/>
                  </a:cubicBezTo>
                  <a:lnTo>
                    <a:pt x="496570" y="0"/>
                  </a:lnTo>
                  <a:cubicBezTo>
                    <a:pt x="222250" y="0"/>
                    <a:pt x="0" y="222250"/>
                    <a:pt x="0" y="563523"/>
                  </a:cubicBezTo>
                  <a:close/>
                </a:path>
              </a:pathLst>
            </a:custGeom>
            <a:solidFill>
              <a:srgbClr val="FFFFFF"/>
            </a:solidFill>
          </p:spPr>
        </p:sp>
      </p:grpSp>
      <p:sp>
        <p:nvSpPr>
          <p:cNvPr id="8" name="TextBox 8"/>
          <p:cNvSpPr txBox="1"/>
          <p:nvPr/>
        </p:nvSpPr>
        <p:spPr>
          <a:xfrm>
            <a:off x="789391" y="4113364"/>
            <a:ext cx="9324052" cy="3064942"/>
          </a:xfrm>
          <a:prstGeom prst="rect">
            <a:avLst/>
          </a:prstGeom>
        </p:spPr>
        <p:txBody>
          <a:bodyPr lIns="0" tIns="0" rIns="0" bIns="0" rtlCol="0" anchor="t">
            <a:spAutoFit/>
          </a:bodyPr>
          <a:lstStyle/>
          <a:p>
            <a:pPr algn="ctr">
              <a:lnSpc>
                <a:spcPts val="6460"/>
              </a:lnSpc>
            </a:pPr>
            <a:r>
              <a:rPr lang="en-US" sz="5400" dirty="0">
                <a:solidFill>
                  <a:schemeClr val="tx2">
                    <a:lumMod val="60000"/>
                    <a:lumOff val="40000"/>
                  </a:schemeClr>
                </a:solidFill>
                <a:effectLst>
                  <a:outerShdw blurRad="38100" dist="38100" dir="2700000" algn="tl">
                    <a:srgbClr val="000000">
                      <a:alpha val="43137"/>
                    </a:srgbClr>
                  </a:outerShdw>
                </a:effectLst>
                <a:latin typeface="Barlow Bold"/>
              </a:rPr>
              <a:t>How can you adapt these principles to your working situation? </a:t>
            </a:r>
          </a:p>
          <a:p>
            <a:pPr algn="ctr">
              <a:lnSpc>
                <a:spcPts val="4429"/>
              </a:lnSpc>
              <a:spcBef>
                <a:spcPct val="0"/>
              </a:spcBef>
            </a:pPr>
            <a:endParaRPr lang="en-US" sz="5383" dirty="0">
              <a:solidFill>
                <a:srgbClr val="30526A"/>
              </a:solidFill>
              <a:latin typeface="Barlow Bold"/>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25200" y="3771900"/>
            <a:ext cx="6172025" cy="584799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9173" y="9385376"/>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762812" y="8483753"/>
            <a:ext cx="2336601" cy="1803247"/>
          </a:xfrm>
          <a:prstGeom prst="rect">
            <a:avLst/>
          </a:prstGeom>
        </p:spPr>
      </p:pic>
      <p:sp>
        <p:nvSpPr>
          <p:cNvPr id="7" name="TextBox 7"/>
          <p:cNvSpPr txBox="1"/>
          <p:nvPr/>
        </p:nvSpPr>
        <p:spPr>
          <a:xfrm>
            <a:off x="806414" y="9234041"/>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7</a:t>
            </a:r>
          </a:p>
        </p:txBody>
      </p:sp>
      <p:sp>
        <p:nvSpPr>
          <p:cNvPr id="8" name="TextBox 8"/>
          <p:cNvSpPr txBox="1"/>
          <p:nvPr/>
        </p:nvSpPr>
        <p:spPr>
          <a:xfrm>
            <a:off x="344434" y="498330"/>
            <a:ext cx="16690056" cy="800100"/>
          </a:xfrm>
          <a:prstGeom prst="rect">
            <a:avLst/>
          </a:prstGeom>
        </p:spPr>
        <p:txBody>
          <a:bodyPr lIns="0" tIns="0" rIns="0" bIns="0" rtlCol="0" anchor="t">
            <a:spAutoFit/>
          </a:bodyPr>
          <a:lstStyle/>
          <a:p>
            <a:pPr algn="ctr">
              <a:lnSpc>
                <a:spcPts val="6239"/>
              </a:lnSpc>
              <a:spcBef>
                <a:spcPct val="0"/>
              </a:spcBef>
            </a:pPr>
            <a:r>
              <a:rPr lang="en-US" sz="5199" dirty="0">
                <a:solidFill>
                  <a:srgbClr val="2D5974"/>
                </a:solidFill>
                <a:effectLst>
                  <a:outerShdw blurRad="38100" dist="38100" dir="2700000" algn="tl">
                    <a:srgbClr val="000000">
                      <a:alpha val="43137"/>
                    </a:srgbClr>
                  </a:outerShdw>
                </a:effectLst>
                <a:latin typeface="Barlow Bold"/>
              </a:rPr>
              <a:t>Ways Ahead: Benefits of Trauma – Informed Care  </a:t>
            </a:r>
          </a:p>
        </p:txBody>
      </p:sp>
      <p:sp>
        <p:nvSpPr>
          <p:cNvPr id="9" name="TextBox 9"/>
          <p:cNvSpPr txBox="1"/>
          <p:nvPr/>
        </p:nvSpPr>
        <p:spPr>
          <a:xfrm>
            <a:off x="806414" y="2986087"/>
            <a:ext cx="17274063" cy="6309420"/>
          </a:xfrm>
          <a:prstGeom prst="rect">
            <a:avLst/>
          </a:prstGeom>
        </p:spPr>
        <p:txBody>
          <a:bodyPr lIns="0" tIns="0" rIns="0" bIns="0" rtlCol="0" anchor="t">
            <a:spAutoFit/>
          </a:bodyPr>
          <a:lstStyle/>
          <a:p>
            <a:pPr algn="ctr">
              <a:lnSpc>
                <a:spcPts val="3315"/>
              </a:lnSpc>
            </a:pPr>
            <a:r>
              <a:rPr lang="en-US" sz="2763" dirty="0">
                <a:solidFill>
                  <a:srgbClr val="30526A"/>
                </a:solidFill>
                <a:latin typeface="Arimo Bold" panose="020B0604020202020204" charset="0"/>
                <a:ea typeface="Arimo Bold" panose="020B0604020202020204" charset="0"/>
                <a:cs typeface="Arimo Bold" panose="020B0604020202020204" charset="0"/>
              </a:rPr>
              <a:t>Relatively </a:t>
            </a:r>
            <a:r>
              <a:rPr lang="en-US" sz="2763" dirty="0">
                <a:solidFill>
                  <a:srgbClr val="EA828D"/>
                </a:solidFill>
                <a:latin typeface="Arimo Bold" panose="020B0604020202020204" charset="0"/>
                <a:ea typeface="Arimo Bold" panose="020B0604020202020204" charset="0"/>
                <a:cs typeface="Arimo Bold" panose="020B0604020202020204" charset="0"/>
              </a:rPr>
              <a:t>low cost and high yield investment </a:t>
            </a:r>
            <a:r>
              <a:rPr lang="en-US" sz="2763" dirty="0">
                <a:solidFill>
                  <a:srgbClr val="30526A"/>
                </a:solidFill>
                <a:latin typeface="Arimo Bold" panose="020B0604020202020204" charset="0"/>
                <a:ea typeface="Arimo Bold" panose="020B0604020202020204" charset="0"/>
                <a:cs typeface="Arimo Bold" panose="020B0604020202020204" charset="0"/>
              </a:rPr>
              <a:t>to</a:t>
            </a:r>
            <a:r>
              <a:rPr lang="en-US" sz="2763" dirty="0">
                <a:solidFill>
                  <a:srgbClr val="EA828D"/>
                </a:solidFill>
                <a:latin typeface="Arimo Bold" panose="020B0604020202020204" charset="0"/>
                <a:ea typeface="Arimo Bold" panose="020B0604020202020204" charset="0"/>
                <a:cs typeface="Arimo Bold" panose="020B0604020202020204" charset="0"/>
              </a:rPr>
              <a:t> address</a:t>
            </a:r>
            <a:r>
              <a:rPr lang="en-US" sz="2763" dirty="0">
                <a:solidFill>
                  <a:srgbClr val="30526A"/>
                </a:solidFill>
                <a:latin typeface="Arimo Bold" panose="020B0604020202020204" charset="0"/>
                <a:ea typeface="Arimo Bold" panose="020B0604020202020204" charset="0"/>
                <a:cs typeface="Arimo Bold" panose="020B0604020202020204" charset="0"/>
              </a:rPr>
              <a:t> the needs of clients and patients who have experienced trauma.</a:t>
            </a:r>
          </a:p>
          <a:p>
            <a:pPr algn="ctr">
              <a:lnSpc>
                <a:spcPts val="3315"/>
              </a:lnSpc>
            </a:pPr>
            <a:endParaRPr lang="en-US" sz="2763"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15"/>
              </a:lnSpc>
            </a:pPr>
            <a:r>
              <a:rPr lang="en-US" sz="2763" dirty="0">
                <a:solidFill>
                  <a:srgbClr val="30526A"/>
                </a:solidFill>
                <a:latin typeface="Arimo Bold" panose="020B0604020202020204" charset="0"/>
                <a:ea typeface="Arimo Bold" panose="020B0604020202020204" charset="0"/>
                <a:cs typeface="Arimo Bold" panose="020B0604020202020204" charset="0"/>
              </a:rPr>
              <a:t> By recognizing the implications of trauma, </a:t>
            </a:r>
            <a:r>
              <a:rPr lang="en-US" sz="2763" dirty="0">
                <a:solidFill>
                  <a:srgbClr val="EA828D"/>
                </a:solidFill>
                <a:latin typeface="Arimo Bold" panose="020B0604020202020204" charset="0"/>
                <a:ea typeface="Arimo Bold" panose="020B0604020202020204" charset="0"/>
                <a:cs typeface="Arimo Bold" panose="020B0604020202020204" charset="0"/>
              </a:rPr>
              <a:t>misdiagnoses are reduced </a:t>
            </a:r>
            <a:r>
              <a:rPr lang="en-US" sz="2763" dirty="0">
                <a:solidFill>
                  <a:srgbClr val="30526A"/>
                </a:solidFill>
                <a:latin typeface="Arimo Bold" panose="020B0604020202020204" charset="0"/>
                <a:ea typeface="Arimo Bold" panose="020B0604020202020204" charset="0"/>
                <a:cs typeface="Arimo Bold" panose="020B0604020202020204" charset="0"/>
              </a:rPr>
              <a:t>and mislead medication can be avoided. </a:t>
            </a:r>
          </a:p>
          <a:p>
            <a:pPr algn="ctr">
              <a:lnSpc>
                <a:spcPts val="3315"/>
              </a:lnSpc>
            </a:pPr>
            <a:endParaRPr lang="en-US" sz="2763"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15"/>
              </a:lnSpc>
            </a:pPr>
            <a:r>
              <a:rPr lang="en-US" sz="2763" dirty="0">
                <a:solidFill>
                  <a:srgbClr val="30526A"/>
                </a:solidFill>
                <a:latin typeface="Arimo Bold" panose="020B0604020202020204" charset="0"/>
                <a:ea typeface="Arimo Bold" panose="020B0604020202020204" charset="0"/>
                <a:cs typeface="Arimo Bold" panose="020B0604020202020204" charset="0"/>
              </a:rPr>
              <a:t> Participatory approach of involving trauma victims themselves has the potential to better tailor services towards clients’ needs and </a:t>
            </a:r>
            <a:r>
              <a:rPr lang="en-US" sz="2763" dirty="0">
                <a:solidFill>
                  <a:srgbClr val="EA828D"/>
                </a:solidFill>
                <a:latin typeface="Arimo Bold" panose="020B0604020202020204" charset="0"/>
                <a:ea typeface="Arimo Bold" panose="020B0604020202020204" charset="0"/>
                <a:cs typeface="Arimo Bold" panose="020B0604020202020204" charset="0"/>
              </a:rPr>
              <a:t>improve program retention rates.</a:t>
            </a:r>
            <a:r>
              <a:rPr lang="en-US" sz="2763" dirty="0">
                <a:solidFill>
                  <a:srgbClr val="30526A"/>
                </a:solidFill>
                <a:latin typeface="Arimo Bold" panose="020B0604020202020204" charset="0"/>
                <a:ea typeface="Arimo Bold" panose="020B0604020202020204" charset="0"/>
                <a:cs typeface="Arimo Bold" panose="020B0604020202020204" charset="0"/>
              </a:rPr>
              <a:t> </a:t>
            </a:r>
          </a:p>
          <a:p>
            <a:pPr algn="ctr">
              <a:lnSpc>
                <a:spcPts val="3315"/>
              </a:lnSpc>
            </a:pPr>
            <a:endParaRPr lang="en-US" sz="2763"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15"/>
              </a:lnSpc>
            </a:pPr>
            <a:r>
              <a:rPr lang="en-US" sz="2763" dirty="0">
                <a:solidFill>
                  <a:srgbClr val="30526A"/>
                </a:solidFill>
                <a:latin typeface="Arimo Bold" panose="020B0604020202020204" charset="0"/>
                <a:ea typeface="Arimo Bold" panose="020B0604020202020204" charset="0"/>
                <a:cs typeface="Arimo Bold" panose="020B0604020202020204" charset="0"/>
              </a:rPr>
              <a:t>Increase in inter-agency cooperation in TIC can enhance </a:t>
            </a:r>
            <a:r>
              <a:rPr lang="en-US" sz="2763" dirty="0">
                <a:solidFill>
                  <a:srgbClr val="EA828D"/>
                </a:solidFill>
                <a:latin typeface="Arimo Bold" panose="020B0604020202020204" charset="0"/>
                <a:ea typeface="Arimo Bold" panose="020B0604020202020204" charset="0"/>
                <a:cs typeface="Arimo Bold" panose="020B0604020202020204" charset="0"/>
              </a:rPr>
              <a:t>early identification of trauma </a:t>
            </a:r>
            <a:r>
              <a:rPr lang="en-US" sz="2763" dirty="0">
                <a:solidFill>
                  <a:srgbClr val="30526A"/>
                </a:solidFill>
                <a:latin typeface="Arimo Bold" panose="020B0604020202020204" charset="0"/>
                <a:ea typeface="Arimo Bold" panose="020B0604020202020204" charset="0"/>
                <a:cs typeface="Arimo Bold" panose="020B0604020202020204" charset="0"/>
              </a:rPr>
              <a:t>while reducing re-</a:t>
            </a:r>
            <a:r>
              <a:rPr lang="en-US" sz="2763" dirty="0">
                <a:solidFill>
                  <a:srgbClr val="EA828D"/>
                </a:solidFill>
                <a:latin typeface="Arimo Bold" panose="020B0604020202020204" charset="0"/>
                <a:ea typeface="Arimo Bold" panose="020B0604020202020204" charset="0"/>
                <a:cs typeface="Arimo Bold" panose="020B0604020202020204" charset="0"/>
              </a:rPr>
              <a:t>traumatization </a:t>
            </a:r>
            <a:r>
              <a:rPr lang="en-US" sz="2763" dirty="0">
                <a:solidFill>
                  <a:srgbClr val="30526A"/>
                </a:solidFill>
                <a:latin typeface="Arimo Bold" panose="020B0604020202020204" charset="0"/>
                <a:ea typeface="Arimo Bold" panose="020B0604020202020204" charset="0"/>
                <a:cs typeface="Arimo Bold" panose="020B0604020202020204" charset="0"/>
              </a:rPr>
              <a:t>through repeated questioning and interaction with multiple stakeholders.</a:t>
            </a:r>
          </a:p>
          <a:p>
            <a:pPr algn="ctr">
              <a:lnSpc>
                <a:spcPts val="3315"/>
              </a:lnSpc>
            </a:pPr>
            <a:endParaRPr lang="en-US" sz="2763"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15"/>
              </a:lnSpc>
            </a:pPr>
            <a:r>
              <a:rPr lang="en-US" sz="2763" dirty="0">
                <a:solidFill>
                  <a:srgbClr val="EA828D"/>
                </a:solidFill>
                <a:latin typeface="Arimo Bold" panose="020B0604020202020204" charset="0"/>
                <a:ea typeface="Arimo Bold" panose="020B0604020202020204" charset="0"/>
                <a:cs typeface="Arimo Bold" panose="020B0604020202020204" charset="0"/>
              </a:rPr>
              <a:t>Alleviation of emotional stress and vicarious traumatization of staff</a:t>
            </a:r>
            <a:r>
              <a:rPr lang="en-US" sz="2763" dirty="0">
                <a:solidFill>
                  <a:srgbClr val="30526A"/>
                </a:solidFill>
                <a:latin typeface="Arimo Bold" panose="020B0604020202020204" charset="0"/>
                <a:ea typeface="Arimo Bold" panose="020B0604020202020204" charset="0"/>
                <a:cs typeface="Arimo Bold" panose="020B0604020202020204" charset="0"/>
              </a:rPr>
              <a:t> through training and through conveying the notion of shared responsibility between colleagues and systems.</a:t>
            </a:r>
          </a:p>
          <a:p>
            <a:pPr algn="ctr">
              <a:lnSpc>
                <a:spcPts val="2998"/>
              </a:lnSpc>
              <a:spcBef>
                <a:spcPct val="0"/>
              </a:spcBef>
            </a:pPr>
            <a:endParaRPr lang="en-US" sz="2763" dirty="0">
              <a:solidFill>
                <a:srgbClr val="30526A"/>
              </a:solidFill>
              <a:latin typeface="Barlow Bold"/>
            </a:endParaRPr>
          </a:p>
        </p:txBody>
      </p:sp>
      <p:grpSp>
        <p:nvGrpSpPr>
          <p:cNvPr id="10" name="Group 10"/>
          <p:cNvGrpSpPr/>
          <p:nvPr/>
        </p:nvGrpSpPr>
        <p:grpSpPr>
          <a:xfrm>
            <a:off x="6721931" y="1659478"/>
            <a:ext cx="4844138" cy="1041091"/>
            <a:chOff x="0" y="0"/>
            <a:chExt cx="11381450" cy="2446074"/>
          </a:xfrm>
        </p:grpSpPr>
        <p:sp>
          <p:nvSpPr>
            <p:cNvPr id="11" name="Freeform 11"/>
            <p:cNvSpPr/>
            <p:nvPr/>
          </p:nvSpPr>
          <p:spPr>
            <a:xfrm>
              <a:off x="0" y="0"/>
              <a:ext cx="11381450" cy="2446074"/>
            </a:xfrm>
            <a:custGeom>
              <a:avLst/>
              <a:gdLst/>
              <a:ahLst/>
              <a:cxnLst/>
              <a:rect l="l" t="t" r="r" b="b"/>
              <a:pathLst>
                <a:path w="11381450" h="2446074">
                  <a:moveTo>
                    <a:pt x="11256990" y="2446074"/>
                  </a:moveTo>
                  <a:lnTo>
                    <a:pt x="124460" y="2446074"/>
                  </a:lnTo>
                  <a:cubicBezTo>
                    <a:pt x="55880" y="2446074"/>
                    <a:pt x="0" y="2390194"/>
                    <a:pt x="0" y="2321614"/>
                  </a:cubicBezTo>
                  <a:lnTo>
                    <a:pt x="0" y="124460"/>
                  </a:lnTo>
                  <a:cubicBezTo>
                    <a:pt x="0" y="55880"/>
                    <a:pt x="55880" y="0"/>
                    <a:pt x="124460" y="0"/>
                  </a:cubicBezTo>
                  <a:lnTo>
                    <a:pt x="11256990" y="0"/>
                  </a:lnTo>
                  <a:cubicBezTo>
                    <a:pt x="11325571" y="0"/>
                    <a:pt x="11381450" y="55880"/>
                    <a:pt x="11381450" y="124460"/>
                  </a:cubicBezTo>
                  <a:lnTo>
                    <a:pt x="11381450" y="2321614"/>
                  </a:lnTo>
                  <a:cubicBezTo>
                    <a:pt x="11381450" y="2390194"/>
                    <a:pt x="11325571" y="2446074"/>
                    <a:pt x="11256990" y="2446074"/>
                  </a:cubicBezTo>
                  <a:close/>
                </a:path>
              </a:pathLst>
            </a:custGeom>
            <a:solidFill>
              <a:srgbClr val="DD7373"/>
            </a:solidFill>
          </p:spPr>
        </p:sp>
      </p:grpSp>
      <p:sp>
        <p:nvSpPr>
          <p:cNvPr id="12" name="TextBox 12"/>
          <p:cNvSpPr txBox="1"/>
          <p:nvPr/>
        </p:nvSpPr>
        <p:spPr>
          <a:xfrm>
            <a:off x="7787432" y="1908561"/>
            <a:ext cx="2713137" cy="551433"/>
          </a:xfrm>
          <a:prstGeom prst="rect">
            <a:avLst/>
          </a:prstGeom>
        </p:spPr>
        <p:txBody>
          <a:bodyPr lIns="0" tIns="0" rIns="0" bIns="0" rtlCol="0" anchor="t">
            <a:spAutoFit/>
          </a:bodyPr>
          <a:lstStyle/>
          <a:p>
            <a:pPr algn="ctr">
              <a:lnSpc>
                <a:spcPts val="4320"/>
              </a:lnSpc>
              <a:spcBef>
                <a:spcPct val="0"/>
              </a:spcBef>
            </a:pPr>
            <a:r>
              <a:rPr lang="en-US" sz="3600" spc="669" dirty="0">
                <a:solidFill>
                  <a:srgbClr val="FFFFFF"/>
                </a:solidFill>
                <a:effectLst>
                  <a:outerShdw blurRad="38100" dist="38100" dir="2700000" algn="tl">
                    <a:srgbClr val="000000">
                      <a:alpha val="43137"/>
                    </a:srgbClr>
                  </a:outerShdw>
                </a:effectLst>
                <a:latin typeface="Barlow Bold"/>
              </a:rPr>
              <a:t>BENEFITS</a:t>
            </a:r>
          </a:p>
        </p:txBody>
      </p:sp>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4434" y="2995612"/>
            <a:ext cx="452472" cy="45428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4434" y="4241904"/>
            <a:ext cx="452472" cy="45428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4434" y="5407874"/>
            <a:ext cx="452472" cy="45428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4434" y="6737430"/>
            <a:ext cx="452472" cy="454281"/>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6880" y="7965951"/>
            <a:ext cx="452472" cy="45428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1007160"/>
            <a:ext cx="9798484" cy="944903"/>
          </a:xfrm>
          <a:prstGeom prst="rect">
            <a:avLst/>
          </a:prstGeom>
        </p:spPr>
        <p:txBody>
          <a:bodyPr lIns="0" tIns="0" rIns="0" bIns="0" rtlCol="0" anchor="t">
            <a:spAutoFit/>
          </a:bodyPr>
          <a:lstStyle/>
          <a:p>
            <a:pPr algn="ctr">
              <a:lnSpc>
                <a:spcPts val="7410"/>
              </a:lnSpc>
              <a:spcBef>
                <a:spcPct val="0"/>
              </a:spcBef>
            </a:pPr>
            <a:r>
              <a:rPr lang="en-US" sz="6175" dirty="0">
                <a:solidFill>
                  <a:srgbClr val="204D68"/>
                </a:solidFill>
                <a:effectLst>
                  <a:outerShdw blurRad="38100" dist="38100" dir="2700000" algn="tl">
                    <a:srgbClr val="000000">
                      <a:alpha val="43137"/>
                    </a:srgbClr>
                  </a:outerShdw>
                </a:effectLst>
                <a:latin typeface="Barlow Bold"/>
              </a:rPr>
              <a:t>GROUP DISCUSSION</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9751" y="731330"/>
            <a:ext cx="1473227" cy="1506087"/>
          </a:xfrm>
          <a:prstGeom prst="rect">
            <a:avLst/>
          </a:prstGeom>
        </p:spPr>
      </p:pic>
      <p:grpSp>
        <p:nvGrpSpPr>
          <p:cNvPr id="6" name="Group 6"/>
          <p:cNvGrpSpPr/>
          <p:nvPr/>
        </p:nvGrpSpPr>
        <p:grpSpPr>
          <a:xfrm>
            <a:off x="789391" y="2585506"/>
            <a:ext cx="17422409" cy="7325010"/>
            <a:chOff x="0" y="0"/>
            <a:chExt cx="17780027" cy="7572553"/>
          </a:xfrm>
        </p:grpSpPr>
        <p:sp>
          <p:nvSpPr>
            <p:cNvPr id="7" name="Freeform 7"/>
            <p:cNvSpPr/>
            <p:nvPr/>
          </p:nvSpPr>
          <p:spPr>
            <a:xfrm>
              <a:off x="0" y="0"/>
              <a:ext cx="17780026" cy="7572553"/>
            </a:xfrm>
            <a:custGeom>
              <a:avLst/>
              <a:gdLst/>
              <a:ahLst/>
              <a:cxnLst/>
              <a:rect l="l" t="t" r="r" b="b"/>
              <a:pathLst>
                <a:path w="17780026" h="7572553">
                  <a:moveTo>
                    <a:pt x="496570" y="0"/>
                  </a:moveTo>
                  <a:lnTo>
                    <a:pt x="496570" y="7572553"/>
                  </a:lnTo>
                  <a:lnTo>
                    <a:pt x="16033776" y="7572553"/>
                  </a:lnTo>
                  <a:lnTo>
                    <a:pt x="16033776" y="0"/>
                  </a:lnTo>
                  <a:cubicBezTo>
                    <a:pt x="16033776" y="0"/>
                    <a:pt x="496570" y="0"/>
                    <a:pt x="496570" y="0"/>
                  </a:cubicBezTo>
                  <a:close/>
                  <a:moveTo>
                    <a:pt x="16530348" y="5023664"/>
                  </a:moveTo>
                  <a:lnTo>
                    <a:pt x="16530348" y="545242"/>
                  </a:lnTo>
                  <a:cubicBezTo>
                    <a:pt x="16530348" y="222250"/>
                    <a:pt x="16308098" y="0"/>
                    <a:pt x="16033776" y="0"/>
                  </a:cubicBezTo>
                  <a:lnTo>
                    <a:pt x="16033776" y="7572553"/>
                  </a:lnTo>
                  <a:cubicBezTo>
                    <a:pt x="16308098" y="7572553"/>
                    <a:pt x="16530348" y="7350303"/>
                    <a:pt x="16530348" y="7075984"/>
                  </a:cubicBezTo>
                  <a:lnTo>
                    <a:pt x="16530348" y="5496104"/>
                  </a:lnTo>
                  <a:cubicBezTo>
                    <a:pt x="17038348" y="5511343"/>
                    <a:pt x="17542537" y="5487214"/>
                    <a:pt x="17780026" y="5530393"/>
                  </a:cubicBezTo>
                  <a:cubicBezTo>
                    <a:pt x="17376167" y="5343704"/>
                    <a:pt x="16941826" y="5207814"/>
                    <a:pt x="16530348" y="5023664"/>
                  </a:cubicBezTo>
                  <a:close/>
                  <a:moveTo>
                    <a:pt x="0" y="545242"/>
                  </a:moveTo>
                  <a:lnTo>
                    <a:pt x="0" y="7075984"/>
                  </a:lnTo>
                  <a:cubicBezTo>
                    <a:pt x="0" y="7350303"/>
                    <a:pt x="222250" y="7572553"/>
                    <a:pt x="496570" y="7572553"/>
                  </a:cubicBezTo>
                  <a:lnTo>
                    <a:pt x="496570" y="0"/>
                  </a:lnTo>
                  <a:cubicBezTo>
                    <a:pt x="222250" y="0"/>
                    <a:pt x="0" y="222250"/>
                    <a:pt x="0" y="545242"/>
                  </a:cubicBezTo>
                  <a:close/>
                </a:path>
              </a:pathLst>
            </a:custGeom>
            <a:solidFill>
              <a:srgbClr val="FFFFFF"/>
            </a:solidFill>
          </p:spPr>
        </p:sp>
      </p:grpSp>
      <p:sp>
        <p:nvSpPr>
          <p:cNvPr id="8" name="TextBox 8"/>
          <p:cNvSpPr txBox="1"/>
          <p:nvPr/>
        </p:nvSpPr>
        <p:spPr>
          <a:xfrm>
            <a:off x="1700887" y="3297829"/>
            <a:ext cx="15455376" cy="6363280"/>
          </a:xfrm>
          <a:prstGeom prst="rect">
            <a:avLst/>
          </a:prstGeom>
        </p:spPr>
        <p:txBody>
          <a:bodyPr lIns="0" tIns="0" rIns="0" bIns="0" rtlCol="0" anchor="t">
            <a:spAutoFit/>
          </a:bodyPr>
          <a:lstStyle/>
          <a:p>
            <a:pPr algn="just">
              <a:lnSpc>
                <a:spcPts val="3840"/>
              </a:lnSpc>
            </a:pPr>
            <a:r>
              <a:rPr lang="en-US" sz="3200" dirty="0">
                <a:solidFill>
                  <a:srgbClr val="30526A"/>
                </a:solidFill>
                <a:latin typeface="Arimo Bold" panose="020B0604020202020204" charset="0"/>
                <a:ea typeface="Arimo Bold" panose="020B0604020202020204" charset="0"/>
                <a:cs typeface="Arimo Bold" panose="020B0604020202020204" charset="0"/>
              </a:rPr>
              <a:t>Break the class intro small groups. </a:t>
            </a:r>
          </a:p>
          <a:p>
            <a:pPr algn="just">
              <a:lnSpc>
                <a:spcPts val="3840"/>
              </a:lnSpc>
            </a:pPr>
            <a:r>
              <a:rPr lang="en-US" sz="3200" dirty="0">
                <a:solidFill>
                  <a:srgbClr val="30526A"/>
                </a:solidFill>
                <a:latin typeface="Arimo Bold" panose="020B0604020202020204" charset="0"/>
                <a:ea typeface="Arimo Bold" panose="020B0604020202020204" charset="0"/>
                <a:cs typeface="Arimo Bold" panose="020B0604020202020204" charset="0"/>
              </a:rPr>
              <a:t>Ask each to discuss the extent to which their organization is trauma informed. </a:t>
            </a:r>
          </a:p>
          <a:p>
            <a:pPr algn="just">
              <a:lnSpc>
                <a:spcPts val="3840"/>
              </a:lnSpc>
            </a:pPr>
            <a:r>
              <a:rPr lang="en-US" sz="3200" dirty="0">
                <a:solidFill>
                  <a:srgbClr val="30526A"/>
                </a:solidFill>
                <a:latin typeface="Arimo Bold" panose="020B0604020202020204" charset="0"/>
                <a:ea typeface="Arimo Bold" panose="020B0604020202020204" charset="0"/>
                <a:cs typeface="Arimo Bold" panose="020B0604020202020204" charset="0"/>
              </a:rPr>
              <a:t>(10 minutes of break-out groups before reporting back)</a:t>
            </a:r>
          </a:p>
          <a:p>
            <a:pPr algn="just">
              <a:lnSpc>
                <a:spcPts val="4864"/>
              </a:lnSpc>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algn="just">
              <a:lnSpc>
                <a:spcPts val="6080"/>
              </a:lnSpc>
            </a:pPr>
            <a:r>
              <a:rPr lang="en-US" sz="3200" dirty="0">
                <a:solidFill>
                  <a:srgbClr val="30526A"/>
                </a:solidFill>
                <a:latin typeface="Arimo Bold" panose="020B0604020202020204" charset="0"/>
                <a:ea typeface="Arimo Bold" panose="020B0604020202020204" charset="0"/>
                <a:cs typeface="Arimo Bold" panose="020B0604020202020204" charset="0"/>
              </a:rPr>
              <a:t>What do they, as professionals, do that is trauma informed? </a:t>
            </a:r>
          </a:p>
          <a:p>
            <a:pPr algn="just">
              <a:lnSpc>
                <a:spcPts val="6080"/>
              </a:lnSpc>
            </a:pPr>
            <a:r>
              <a:rPr lang="en-US" sz="3200" dirty="0">
                <a:solidFill>
                  <a:srgbClr val="30526A"/>
                </a:solidFill>
                <a:latin typeface="Arimo Bold" panose="020B0604020202020204" charset="0"/>
                <a:ea typeface="Arimo Bold" panose="020B0604020202020204" charset="0"/>
                <a:cs typeface="Arimo Bold" panose="020B0604020202020204" charset="0"/>
              </a:rPr>
              <a:t>What can they do to become more trauma informed? </a:t>
            </a:r>
          </a:p>
          <a:p>
            <a:pPr algn="just">
              <a:lnSpc>
                <a:spcPts val="6080"/>
              </a:lnSpc>
            </a:pPr>
            <a:r>
              <a:rPr lang="en-US" sz="3200" dirty="0">
                <a:solidFill>
                  <a:srgbClr val="30526A"/>
                </a:solidFill>
                <a:latin typeface="Arimo Bold" panose="020B0604020202020204" charset="0"/>
                <a:ea typeface="Arimo Bold" panose="020B0604020202020204" charset="0"/>
                <a:cs typeface="Arimo Bold" panose="020B0604020202020204" charset="0"/>
              </a:rPr>
              <a:t>What, if anything, stands in the way of them becoming more trauma-informed? </a:t>
            </a:r>
          </a:p>
          <a:p>
            <a:pPr algn="just"/>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algn="just"/>
            <a:r>
              <a:rPr lang="en-US" sz="3200" dirty="0">
                <a:solidFill>
                  <a:srgbClr val="30526A"/>
                </a:solidFill>
                <a:latin typeface="Arimo Bold" panose="020B0604020202020204" charset="0"/>
                <a:ea typeface="Arimo Bold" panose="020B0604020202020204" charset="0"/>
                <a:cs typeface="Arimo Bold" panose="020B0604020202020204" charset="0"/>
              </a:rPr>
              <a:t>Bring everyone back for reporting back and a class-level assessment of </a:t>
            </a:r>
          </a:p>
          <a:p>
            <a:pPr algn="just"/>
            <a:r>
              <a:rPr lang="en-US" sz="3200" dirty="0">
                <a:solidFill>
                  <a:srgbClr val="30526A"/>
                </a:solidFill>
                <a:latin typeface="Arimo Bold" panose="020B0604020202020204" charset="0"/>
                <a:ea typeface="Arimo Bold" panose="020B0604020202020204" charset="0"/>
                <a:cs typeface="Arimo Bold" panose="020B0604020202020204" charset="0"/>
              </a:rPr>
              <a:t>the questions addressed. </a:t>
            </a:r>
          </a:p>
          <a:p>
            <a:pPr algn="ctr">
              <a:lnSpc>
                <a:spcPts val="3455"/>
              </a:lnSpc>
              <a:spcBef>
                <a:spcPct val="0"/>
              </a:spcBef>
            </a:pPr>
            <a:endParaRPr lang="en-US" sz="3200" dirty="0">
              <a:solidFill>
                <a:srgbClr val="30526A"/>
              </a:solidFill>
              <a:latin typeface="Barlow Bold"/>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5536241"/>
            <a:ext cx="452472" cy="4542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8903" y="6295930"/>
            <a:ext cx="452472" cy="45428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7116393"/>
            <a:ext cx="452472" cy="4542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5974"/>
        </a:solidFill>
        <a:effectLst/>
      </p:bgPr>
    </p:bg>
    <p:spTree>
      <p:nvGrpSpPr>
        <p:cNvPr id="1" name=""/>
        <p:cNvGrpSpPr/>
        <p:nvPr/>
      </p:nvGrpSpPr>
      <p:grpSpPr>
        <a:xfrm>
          <a:off x="0" y="0"/>
          <a:ext cx="0" cy="0"/>
          <a:chOff x="0" y="0"/>
          <a:chExt cx="0" cy="0"/>
        </a:xfrm>
      </p:grpSpPr>
      <p:grpSp>
        <p:nvGrpSpPr>
          <p:cNvPr id="2" name="Group 2"/>
          <p:cNvGrpSpPr/>
          <p:nvPr/>
        </p:nvGrpSpPr>
        <p:grpSpPr>
          <a:xfrm>
            <a:off x="5586494" y="1394232"/>
            <a:ext cx="11672806" cy="6379362"/>
            <a:chOff x="0" y="0"/>
            <a:chExt cx="3948579" cy="2157957"/>
          </a:xfrm>
        </p:grpSpPr>
        <p:sp>
          <p:nvSpPr>
            <p:cNvPr id="3" name="Freeform 3"/>
            <p:cNvSpPr/>
            <p:nvPr/>
          </p:nvSpPr>
          <p:spPr>
            <a:xfrm>
              <a:off x="0" y="0"/>
              <a:ext cx="3948579" cy="2157957"/>
            </a:xfrm>
            <a:custGeom>
              <a:avLst/>
              <a:gdLst/>
              <a:ahLst/>
              <a:cxnLst/>
              <a:rect l="l" t="t" r="r" b="b"/>
              <a:pathLst>
                <a:path w="3948579" h="2157957">
                  <a:moveTo>
                    <a:pt x="3824119" y="2157957"/>
                  </a:moveTo>
                  <a:lnTo>
                    <a:pt x="124460" y="2157957"/>
                  </a:lnTo>
                  <a:cubicBezTo>
                    <a:pt x="55880" y="2157957"/>
                    <a:pt x="0" y="2102077"/>
                    <a:pt x="0" y="2033497"/>
                  </a:cubicBezTo>
                  <a:lnTo>
                    <a:pt x="0" y="124460"/>
                  </a:lnTo>
                  <a:cubicBezTo>
                    <a:pt x="0" y="55880"/>
                    <a:pt x="55880" y="0"/>
                    <a:pt x="124460" y="0"/>
                  </a:cubicBezTo>
                  <a:lnTo>
                    <a:pt x="3824119" y="0"/>
                  </a:lnTo>
                  <a:cubicBezTo>
                    <a:pt x="3892699" y="0"/>
                    <a:pt x="3948579" y="55880"/>
                    <a:pt x="3948579" y="124460"/>
                  </a:cubicBezTo>
                  <a:lnTo>
                    <a:pt x="3948579" y="2033497"/>
                  </a:lnTo>
                  <a:cubicBezTo>
                    <a:pt x="3948579" y="2102077"/>
                    <a:pt x="3892699" y="2157957"/>
                    <a:pt x="3824119" y="2157957"/>
                  </a:cubicBezTo>
                  <a:close/>
                </a:path>
              </a:pathLst>
            </a:custGeom>
            <a:solidFill>
              <a:srgbClr val="FFFFFF"/>
            </a:solidFill>
          </p:spPr>
        </p:sp>
      </p:grpSp>
      <p:grpSp>
        <p:nvGrpSpPr>
          <p:cNvPr id="4" name="Group 4"/>
          <p:cNvGrpSpPr/>
          <p:nvPr/>
        </p:nvGrpSpPr>
        <p:grpSpPr>
          <a:xfrm>
            <a:off x="15429070" y="8400219"/>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FF6E79"/>
              </a:solidFill>
            </p:spPr>
          </p:sp>
        </p:grpSp>
        <p:grpSp>
          <p:nvGrpSpPr>
            <p:cNvPr id="7" name="Group 7"/>
            <p:cNvGrpSpPr/>
            <p:nvPr/>
          </p:nvGrpSpPr>
          <p:grpSpPr>
            <a:xfrm>
              <a:off x="764557" y="409093"/>
              <a:ext cx="911193" cy="325922"/>
              <a:chOff x="0" y="0"/>
              <a:chExt cx="1200098" cy="429260"/>
            </a:xfrm>
          </p:grpSpPr>
          <p:sp>
            <p:nvSpPr>
              <p:cNvPr id="8" name="Freeform 8"/>
              <p:cNvSpPr/>
              <p:nvPr/>
            </p:nvSpPr>
            <p:spPr>
              <a:xfrm>
                <a:off x="0" y="-5080"/>
                <a:ext cx="1200099" cy="434340"/>
              </a:xfrm>
              <a:custGeom>
                <a:avLst/>
                <a:gdLst/>
                <a:ahLst/>
                <a:cxnLst/>
                <a:rect l="l" t="t" r="r" b="b"/>
                <a:pathLst>
                  <a:path w="1200099" h="434340">
                    <a:moveTo>
                      <a:pt x="1182319" y="187960"/>
                    </a:moveTo>
                    <a:lnTo>
                      <a:pt x="920698" y="11430"/>
                    </a:lnTo>
                    <a:cubicBezTo>
                      <a:pt x="902918" y="0"/>
                      <a:pt x="880058" y="3810"/>
                      <a:pt x="867358" y="21590"/>
                    </a:cubicBezTo>
                    <a:cubicBezTo>
                      <a:pt x="855928" y="39370"/>
                      <a:pt x="859738" y="62230"/>
                      <a:pt x="877518" y="74930"/>
                    </a:cubicBezTo>
                    <a:lnTo>
                      <a:pt x="1036268" y="181610"/>
                    </a:lnTo>
                    <a:lnTo>
                      <a:pt x="0" y="181610"/>
                    </a:lnTo>
                    <a:lnTo>
                      <a:pt x="0" y="257810"/>
                    </a:lnTo>
                    <a:lnTo>
                      <a:pt x="1036269" y="257810"/>
                    </a:lnTo>
                    <a:lnTo>
                      <a:pt x="877519" y="364490"/>
                    </a:lnTo>
                    <a:cubicBezTo>
                      <a:pt x="859739" y="375920"/>
                      <a:pt x="855928" y="400050"/>
                      <a:pt x="867358" y="417830"/>
                    </a:cubicBezTo>
                    <a:cubicBezTo>
                      <a:pt x="874978" y="429260"/>
                      <a:pt x="886408" y="434340"/>
                      <a:pt x="899108" y="434340"/>
                    </a:cubicBezTo>
                    <a:cubicBezTo>
                      <a:pt x="906728" y="434340"/>
                      <a:pt x="914349" y="431800"/>
                      <a:pt x="920699" y="427990"/>
                    </a:cubicBezTo>
                    <a:lnTo>
                      <a:pt x="1183589" y="251460"/>
                    </a:lnTo>
                    <a:cubicBezTo>
                      <a:pt x="1193749" y="243840"/>
                      <a:pt x="1200099" y="232410"/>
                      <a:pt x="1200099" y="219710"/>
                    </a:cubicBezTo>
                    <a:cubicBezTo>
                      <a:pt x="1200099" y="207010"/>
                      <a:pt x="1193749" y="195580"/>
                      <a:pt x="1182319" y="187960"/>
                    </a:cubicBezTo>
                    <a:close/>
                  </a:path>
                </a:pathLst>
              </a:custGeom>
              <a:solidFill>
                <a:srgbClr val="FFFFFF"/>
              </a:solidFill>
            </p:spPr>
          </p:sp>
        </p:grpSp>
      </p:grpSp>
      <p:pic>
        <p:nvPicPr>
          <p:cNvPr id="9" name="Picture 9"/>
          <p:cNvPicPr>
            <a:picLocks noChangeAspect="1"/>
          </p:cNvPicPr>
          <p:nvPr/>
        </p:nvPicPr>
        <p:blipFill>
          <a:blip r:embed="rId2"/>
          <a:srcRect/>
          <a:stretch>
            <a:fillRect/>
          </a:stretch>
        </p:blipFill>
        <p:spPr>
          <a:xfrm>
            <a:off x="302063" y="158326"/>
            <a:ext cx="2708339" cy="2090131"/>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4647195"/>
            <a:ext cx="6400799" cy="5344667"/>
          </a:xfrm>
          <a:prstGeom prst="rect">
            <a:avLst/>
          </a:prstGeom>
        </p:spPr>
      </p:pic>
      <p:sp>
        <p:nvSpPr>
          <p:cNvPr id="11" name="TextBox 11"/>
          <p:cNvSpPr txBox="1"/>
          <p:nvPr/>
        </p:nvSpPr>
        <p:spPr>
          <a:xfrm>
            <a:off x="6585462" y="2143712"/>
            <a:ext cx="9314863" cy="4492604"/>
          </a:xfrm>
          <a:prstGeom prst="rect">
            <a:avLst/>
          </a:prstGeom>
        </p:spPr>
        <p:txBody>
          <a:bodyPr lIns="0" tIns="0" rIns="0" bIns="0" rtlCol="0" anchor="t">
            <a:spAutoFit/>
          </a:bodyPr>
          <a:lstStyle/>
          <a:p>
            <a:pPr algn="ctr">
              <a:lnSpc>
                <a:spcPts val="8904"/>
              </a:lnSpc>
            </a:pPr>
            <a:r>
              <a:rPr lang="en-US" sz="7420">
                <a:solidFill>
                  <a:srgbClr val="FF6E79"/>
                </a:solidFill>
                <a:latin typeface="Barlow Bold"/>
              </a:rPr>
              <a:t>Day 2</a:t>
            </a:r>
          </a:p>
          <a:p>
            <a:pPr algn="ctr">
              <a:lnSpc>
                <a:spcPts val="8904"/>
              </a:lnSpc>
            </a:pPr>
            <a:r>
              <a:rPr lang="en-US" sz="7420">
                <a:solidFill>
                  <a:srgbClr val="FF6E79"/>
                </a:solidFill>
                <a:latin typeface="Barlow Bold"/>
              </a:rPr>
              <a:t>Trauma informed care and integrated systems</a:t>
            </a:r>
          </a:p>
        </p:txBody>
      </p:sp>
      <p:sp>
        <p:nvSpPr>
          <p:cNvPr id="12" name="TextBox 12"/>
          <p:cNvSpPr txBox="1"/>
          <p:nvPr/>
        </p:nvSpPr>
        <p:spPr>
          <a:xfrm>
            <a:off x="6426043" y="2123541"/>
            <a:ext cx="9314863" cy="4532947"/>
          </a:xfrm>
          <a:prstGeom prst="rect">
            <a:avLst/>
          </a:prstGeom>
        </p:spPr>
        <p:txBody>
          <a:bodyPr lIns="0" tIns="0" rIns="0" bIns="0" rtlCol="0" anchor="t">
            <a:spAutoFit/>
          </a:bodyPr>
          <a:lstStyle/>
          <a:p>
            <a:pPr algn="ctr">
              <a:lnSpc>
                <a:spcPts val="8904"/>
              </a:lnSpc>
            </a:pPr>
            <a:r>
              <a:rPr lang="en-US" sz="7420">
                <a:solidFill>
                  <a:srgbClr val="2D5974"/>
                </a:solidFill>
                <a:latin typeface="Barlow Bold"/>
              </a:rPr>
              <a:t>Day 2</a:t>
            </a:r>
          </a:p>
          <a:p>
            <a:pPr algn="ctr">
              <a:lnSpc>
                <a:spcPts val="8904"/>
              </a:lnSpc>
            </a:pPr>
            <a:r>
              <a:rPr lang="en-US" sz="7420">
                <a:solidFill>
                  <a:srgbClr val="2D5974"/>
                </a:solidFill>
                <a:latin typeface="Barlow Bold"/>
              </a:rPr>
              <a:t>Trauma informed care and integrated systems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2393486" cy="4800600"/>
            <a:chOff x="0" y="0"/>
            <a:chExt cx="5147373" cy="2446074"/>
          </a:xfrm>
        </p:grpSpPr>
        <p:sp>
          <p:nvSpPr>
            <p:cNvPr id="3" name="Freeform 3"/>
            <p:cNvSpPr/>
            <p:nvPr/>
          </p:nvSpPr>
          <p:spPr>
            <a:xfrm>
              <a:off x="0" y="0"/>
              <a:ext cx="5147373" cy="2446074"/>
            </a:xfrm>
            <a:custGeom>
              <a:avLst/>
              <a:gdLst/>
              <a:ahLst/>
              <a:cxnLst/>
              <a:rect l="l" t="t" r="r" b="b"/>
              <a:pathLst>
                <a:path w="5147373" h="2446074">
                  <a:moveTo>
                    <a:pt x="5022914" y="2446074"/>
                  </a:moveTo>
                  <a:lnTo>
                    <a:pt x="124460" y="2446074"/>
                  </a:lnTo>
                  <a:cubicBezTo>
                    <a:pt x="55880" y="2446074"/>
                    <a:pt x="0" y="2390194"/>
                    <a:pt x="0" y="2321614"/>
                  </a:cubicBezTo>
                  <a:lnTo>
                    <a:pt x="0" y="124460"/>
                  </a:lnTo>
                  <a:cubicBezTo>
                    <a:pt x="0" y="55880"/>
                    <a:pt x="55880" y="0"/>
                    <a:pt x="124460" y="0"/>
                  </a:cubicBezTo>
                  <a:lnTo>
                    <a:pt x="5022914" y="0"/>
                  </a:lnTo>
                  <a:cubicBezTo>
                    <a:pt x="5091493" y="0"/>
                    <a:pt x="5147373" y="55880"/>
                    <a:pt x="5147373" y="124460"/>
                  </a:cubicBezTo>
                  <a:lnTo>
                    <a:pt x="5147373" y="2321614"/>
                  </a:lnTo>
                  <a:cubicBezTo>
                    <a:pt x="5147373" y="2390194"/>
                    <a:pt x="5091493" y="2446074"/>
                    <a:pt x="5022914" y="2446074"/>
                  </a:cubicBezTo>
                  <a:close/>
                </a:path>
              </a:pathLst>
            </a:custGeom>
            <a:solidFill>
              <a:srgbClr val="FFFFFF"/>
            </a:solidFill>
          </p:spPr>
        </p:sp>
      </p:grpSp>
      <p:grpSp>
        <p:nvGrpSpPr>
          <p:cNvPr id="4" name="Group 4"/>
          <p:cNvGrpSpPr/>
          <p:nvPr/>
        </p:nvGrpSpPr>
        <p:grpSpPr>
          <a:xfrm>
            <a:off x="15429070" y="1028700"/>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001889"/>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sp>
        <p:nvSpPr>
          <p:cNvPr id="8" name="TextBox 8"/>
          <p:cNvSpPr txBox="1"/>
          <p:nvPr/>
        </p:nvSpPr>
        <p:spPr>
          <a:xfrm>
            <a:off x="2275033" y="2385182"/>
            <a:ext cx="9509859" cy="2971800"/>
          </a:xfrm>
          <a:prstGeom prst="rect">
            <a:avLst/>
          </a:prstGeom>
        </p:spPr>
        <p:txBody>
          <a:bodyPr lIns="0" tIns="0" rIns="0" bIns="0" rtlCol="0" anchor="t">
            <a:spAutoFit/>
          </a:bodyPr>
          <a:lstStyle/>
          <a:p>
            <a:pPr>
              <a:lnSpc>
                <a:spcPts val="7859"/>
              </a:lnSpc>
            </a:pPr>
            <a:r>
              <a:rPr lang="en-US" sz="6549">
                <a:solidFill>
                  <a:srgbClr val="FF6E79"/>
                </a:solidFill>
                <a:latin typeface="Barlow Bold"/>
              </a:rPr>
              <a:t>Section 3: </a:t>
            </a:r>
          </a:p>
          <a:p>
            <a:pPr>
              <a:lnSpc>
                <a:spcPts val="7859"/>
              </a:lnSpc>
            </a:pPr>
            <a:r>
              <a:rPr lang="en-US" sz="6549">
                <a:solidFill>
                  <a:srgbClr val="FF6E79"/>
                </a:solidFill>
                <a:latin typeface="Barlow Bold"/>
              </a:rPr>
              <a:t>Child friendly justice </a:t>
            </a:r>
          </a:p>
          <a:p>
            <a:pPr>
              <a:lnSpc>
                <a:spcPts val="7859"/>
              </a:lnSpc>
            </a:pPr>
            <a:endParaRPr lang="en-US" sz="6549">
              <a:solidFill>
                <a:srgbClr val="FF6E79"/>
              </a:solidFill>
              <a:latin typeface="Barlow Bold"/>
            </a:endParaRPr>
          </a:p>
        </p:txBody>
      </p:sp>
      <p:sp>
        <p:nvSpPr>
          <p:cNvPr id="9" name="TextBox 9"/>
          <p:cNvSpPr txBox="1"/>
          <p:nvPr/>
        </p:nvSpPr>
        <p:spPr>
          <a:xfrm>
            <a:off x="2275033" y="2487543"/>
            <a:ext cx="9509859" cy="2971800"/>
          </a:xfrm>
          <a:prstGeom prst="rect">
            <a:avLst/>
          </a:prstGeom>
        </p:spPr>
        <p:txBody>
          <a:bodyPr lIns="0" tIns="0" rIns="0" bIns="0" rtlCol="0" anchor="t">
            <a:spAutoFit/>
          </a:bodyPr>
          <a:lstStyle/>
          <a:p>
            <a:pPr>
              <a:lnSpc>
                <a:spcPts val="7859"/>
              </a:lnSpc>
            </a:pPr>
            <a:r>
              <a:rPr lang="en-US" sz="6549" dirty="0">
                <a:solidFill>
                  <a:srgbClr val="204D68"/>
                </a:solidFill>
                <a:latin typeface="Barlow Bold"/>
              </a:rPr>
              <a:t>Section 3: </a:t>
            </a:r>
          </a:p>
          <a:p>
            <a:pPr>
              <a:lnSpc>
                <a:spcPts val="7859"/>
              </a:lnSpc>
            </a:pPr>
            <a:r>
              <a:rPr lang="en-US" sz="6549" dirty="0">
                <a:solidFill>
                  <a:srgbClr val="204D68"/>
                </a:solidFill>
                <a:latin typeface="Barlow Bold"/>
              </a:rPr>
              <a:t>Child friendly justice </a:t>
            </a:r>
          </a:p>
          <a:p>
            <a:pPr>
              <a:lnSpc>
                <a:spcPts val="7859"/>
              </a:lnSpc>
            </a:pPr>
            <a:endParaRPr lang="en-US" sz="6549" dirty="0">
              <a:solidFill>
                <a:srgbClr val="204D68"/>
              </a:solidFill>
              <a:latin typeface="Barlow Bold"/>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76554" y="3280766"/>
            <a:ext cx="6963645" cy="634562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E5394"/>
        </a:solidFill>
        <a:effectLst/>
      </p:bgPr>
    </p:bg>
    <p:spTree>
      <p:nvGrpSpPr>
        <p:cNvPr id="1" name=""/>
        <p:cNvGrpSpPr/>
        <p:nvPr/>
      </p:nvGrpSpPr>
      <p:grpSpPr>
        <a:xfrm>
          <a:off x="0" y="0"/>
          <a:ext cx="0" cy="0"/>
          <a:chOff x="0" y="0"/>
          <a:chExt cx="0" cy="0"/>
        </a:xfrm>
      </p:grpSpPr>
      <p:grpSp>
        <p:nvGrpSpPr>
          <p:cNvPr id="2" name="Group 2"/>
          <p:cNvGrpSpPr/>
          <p:nvPr/>
        </p:nvGrpSpPr>
        <p:grpSpPr>
          <a:xfrm>
            <a:off x="1607231" y="716586"/>
            <a:ext cx="16223569" cy="9075114"/>
            <a:chOff x="0" y="0"/>
            <a:chExt cx="4767790" cy="2510468"/>
          </a:xfrm>
        </p:grpSpPr>
        <p:sp>
          <p:nvSpPr>
            <p:cNvPr id="3" name="Freeform 3"/>
            <p:cNvSpPr/>
            <p:nvPr/>
          </p:nvSpPr>
          <p:spPr>
            <a:xfrm>
              <a:off x="0" y="0"/>
              <a:ext cx="4767790" cy="2510468"/>
            </a:xfrm>
            <a:custGeom>
              <a:avLst/>
              <a:gdLst/>
              <a:ahLst/>
              <a:cxnLst/>
              <a:rect l="l" t="t" r="r" b="b"/>
              <a:pathLst>
                <a:path w="4767790" h="2510468">
                  <a:moveTo>
                    <a:pt x="4643329" y="2510468"/>
                  </a:moveTo>
                  <a:lnTo>
                    <a:pt x="124460" y="2510468"/>
                  </a:lnTo>
                  <a:cubicBezTo>
                    <a:pt x="55880" y="2510468"/>
                    <a:pt x="0" y="2454588"/>
                    <a:pt x="0" y="2386008"/>
                  </a:cubicBezTo>
                  <a:lnTo>
                    <a:pt x="0" y="124460"/>
                  </a:lnTo>
                  <a:cubicBezTo>
                    <a:pt x="0" y="55880"/>
                    <a:pt x="55880" y="0"/>
                    <a:pt x="124460" y="0"/>
                  </a:cubicBezTo>
                  <a:lnTo>
                    <a:pt x="4643330" y="0"/>
                  </a:lnTo>
                  <a:cubicBezTo>
                    <a:pt x="4711910" y="0"/>
                    <a:pt x="4767790" y="55880"/>
                    <a:pt x="4767790" y="124460"/>
                  </a:cubicBezTo>
                  <a:lnTo>
                    <a:pt x="4767790" y="2386008"/>
                  </a:lnTo>
                  <a:cubicBezTo>
                    <a:pt x="4767790" y="2454588"/>
                    <a:pt x="4711910" y="2510468"/>
                    <a:pt x="4643330" y="2510468"/>
                  </a:cubicBezTo>
                  <a:close/>
                </a:path>
              </a:pathLst>
            </a:custGeom>
            <a:solidFill>
              <a:srgbClr val="FFFFFF"/>
            </a:solidFill>
          </p:spPr>
        </p:sp>
      </p:grpSp>
      <p:sp>
        <p:nvSpPr>
          <p:cNvPr id="4" name="TextBox 4"/>
          <p:cNvSpPr txBox="1"/>
          <p:nvPr/>
        </p:nvSpPr>
        <p:spPr>
          <a:xfrm>
            <a:off x="4874237" y="1028700"/>
            <a:ext cx="9509859" cy="927818"/>
          </a:xfrm>
          <a:prstGeom prst="rect">
            <a:avLst/>
          </a:prstGeom>
        </p:spPr>
        <p:txBody>
          <a:bodyPr lIns="0" tIns="0" rIns="0" bIns="0" rtlCol="0" anchor="t">
            <a:spAutoFit/>
          </a:bodyPr>
          <a:lstStyle/>
          <a:p>
            <a:pPr algn="ctr">
              <a:lnSpc>
                <a:spcPts val="7859"/>
              </a:lnSpc>
            </a:pPr>
            <a:r>
              <a:rPr lang="en-US" sz="6549" dirty="0">
                <a:solidFill>
                  <a:srgbClr val="30526A"/>
                </a:solidFill>
                <a:effectLst>
                  <a:outerShdw blurRad="38100" dist="38100" dir="2700000" algn="tl">
                    <a:srgbClr val="000000">
                      <a:alpha val="43137"/>
                    </a:srgbClr>
                  </a:outerShdw>
                </a:effectLst>
                <a:latin typeface="Barlow Bold"/>
              </a:rPr>
              <a:t>New York Convention</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30" y="4716859"/>
            <a:ext cx="3672340" cy="5074841"/>
          </a:xfrm>
          <a:prstGeom prst="rect">
            <a:avLst/>
          </a:prstGeom>
        </p:spPr>
      </p:pic>
      <p:sp>
        <p:nvSpPr>
          <p:cNvPr id="6" name="TextBox 6"/>
          <p:cNvSpPr txBox="1"/>
          <p:nvPr/>
        </p:nvSpPr>
        <p:spPr>
          <a:xfrm>
            <a:off x="1981200" y="2400300"/>
            <a:ext cx="15448971" cy="6512937"/>
          </a:xfrm>
          <a:prstGeom prst="rect">
            <a:avLst/>
          </a:prstGeom>
        </p:spPr>
        <p:txBody>
          <a:bodyPr lIns="0" tIns="0" rIns="0" bIns="0" rtlCol="0" anchor="t">
            <a:spAutoFit/>
          </a:bodyPr>
          <a:lstStyle/>
          <a:p>
            <a:pPr algn="ctr">
              <a:lnSpc>
                <a:spcPts val="3359"/>
              </a:lnSpc>
              <a:spcBef>
                <a:spcPct val="0"/>
              </a:spcBef>
            </a:pPr>
            <a:r>
              <a:rPr lang="en-US" sz="2799" dirty="0">
                <a:solidFill>
                  <a:srgbClr val="DD7373"/>
                </a:solidFill>
                <a:latin typeface="Arimo Bold" panose="020B0604020202020204" charset="0"/>
                <a:ea typeface="Arimo Bold" panose="020B0604020202020204" charset="0"/>
                <a:cs typeface="Arimo Bold" panose="020B0604020202020204" charset="0"/>
              </a:rPr>
              <a:t>The Convention on the Rights of the Child </a:t>
            </a:r>
            <a:r>
              <a:rPr lang="en-US" sz="2799" dirty="0">
                <a:solidFill>
                  <a:srgbClr val="30526A"/>
                </a:solidFill>
                <a:latin typeface="Arimo Bold" panose="020B0604020202020204" charset="0"/>
                <a:ea typeface="Arimo Bold" panose="020B0604020202020204" charset="0"/>
                <a:cs typeface="Arimo Bold" panose="020B0604020202020204" charset="0"/>
              </a:rPr>
              <a:t>was approved by the </a:t>
            </a:r>
            <a:r>
              <a:rPr lang="en-US" sz="2799" dirty="0">
                <a:solidFill>
                  <a:srgbClr val="DD7373"/>
                </a:solidFill>
                <a:latin typeface="Arimo Bold" panose="020B0604020202020204" charset="0"/>
                <a:ea typeface="Arimo Bold" panose="020B0604020202020204" charset="0"/>
                <a:cs typeface="Arimo Bold" panose="020B0604020202020204" charset="0"/>
              </a:rPr>
              <a:t>United Nations General Assembly</a:t>
            </a:r>
            <a:r>
              <a:rPr lang="en-US" sz="2799" dirty="0">
                <a:solidFill>
                  <a:srgbClr val="30526A"/>
                </a:solidFill>
                <a:latin typeface="Arimo Bold" panose="020B0604020202020204" charset="0"/>
                <a:ea typeface="Arimo Bold" panose="020B0604020202020204" charset="0"/>
                <a:cs typeface="Arimo Bold" panose="020B0604020202020204" charset="0"/>
              </a:rPr>
              <a:t> on 20 November 1989.</a:t>
            </a:r>
          </a:p>
          <a:p>
            <a:pPr algn="ctr">
              <a:lnSpc>
                <a:spcPts val="3359"/>
              </a:lnSpc>
              <a:spcBef>
                <a:spcPct val="0"/>
              </a:spcBef>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30526A"/>
                </a:solidFill>
                <a:latin typeface="Arimo Bold" panose="020B0604020202020204" charset="0"/>
                <a:ea typeface="Arimo Bold" panose="020B0604020202020204" charset="0"/>
                <a:cs typeface="Arimo Bold" panose="020B0604020202020204" charset="0"/>
              </a:rPr>
              <a:t>In particular, there are </a:t>
            </a:r>
            <a:r>
              <a:rPr lang="en-US" sz="2799" dirty="0">
                <a:solidFill>
                  <a:srgbClr val="DD7373"/>
                </a:solidFill>
                <a:latin typeface="Arimo Bold" panose="020B0604020202020204" charset="0"/>
                <a:ea typeface="Arimo Bold" panose="020B0604020202020204" charset="0"/>
                <a:cs typeface="Arimo Bold" panose="020B0604020202020204" charset="0"/>
              </a:rPr>
              <a:t>four general principles</a:t>
            </a:r>
            <a:r>
              <a:rPr lang="en-US" sz="2799" dirty="0">
                <a:solidFill>
                  <a:srgbClr val="30526A"/>
                </a:solidFill>
                <a:latin typeface="Arimo Bold" panose="020B0604020202020204" charset="0"/>
                <a:ea typeface="Arimo Bold" panose="020B0604020202020204" charset="0"/>
                <a:cs typeface="Arimo Bold" panose="020B0604020202020204" charset="0"/>
              </a:rPr>
              <a:t> that cut across all the principles expressed by the Convention and that must guide the actions to promote and guarantee the rights contained in it </a:t>
            </a:r>
          </a:p>
          <a:p>
            <a:pPr algn="ctr">
              <a:lnSpc>
                <a:spcPts val="3359"/>
              </a:lnSpc>
              <a:spcBef>
                <a:spcPct val="0"/>
              </a:spcBef>
            </a:pPr>
            <a:r>
              <a:rPr lang="en-US" sz="2799" dirty="0">
                <a:solidFill>
                  <a:srgbClr val="30526A"/>
                </a:solidFill>
                <a:latin typeface="Arimo Bold" panose="020B0604020202020204" charset="0"/>
                <a:ea typeface="Arimo Bold" panose="020B0604020202020204" charset="0"/>
                <a:cs typeface="Arimo Bold" panose="020B0604020202020204" charset="0"/>
              </a:rPr>
              <a:t>in favor of persons under the age of 18.</a:t>
            </a:r>
          </a:p>
          <a:p>
            <a:pPr algn="ctr">
              <a:lnSpc>
                <a:spcPts val="3359"/>
              </a:lnSpc>
              <a:spcBef>
                <a:spcPct val="0"/>
              </a:spcBef>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DD7373"/>
                </a:solidFill>
                <a:latin typeface="Arimo Bold" panose="020B0604020202020204" charset="0"/>
                <a:ea typeface="Arimo Bold" panose="020B0604020202020204" charset="0"/>
                <a:cs typeface="Arimo Bold" panose="020B0604020202020204" charset="0"/>
              </a:rPr>
              <a:t>Art. 2: </a:t>
            </a:r>
            <a:r>
              <a:rPr lang="en-US" sz="2799" dirty="0">
                <a:solidFill>
                  <a:srgbClr val="4958B0"/>
                </a:solidFill>
                <a:latin typeface="Arimo Bold" panose="020B0604020202020204" charset="0"/>
                <a:ea typeface="Arimo Bold" panose="020B0604020202020204" charset="0"/>
                <a:cs typeface="Arimo Bold" panose="020B0604020202020204" charset="0"/>
              </a:rPr>
              <a:t>Principle of non-discrimination</a:t>
            </a:r>
          </a:p>
          <a:p>
            <a:pPr algn="ctr">
              <a:lnSpc>
                <a:spcPts val="3359"/>
              </a:lnSpc>
              <a:spcBef>
                <a:spcPct val="0"/>
              </a:spcBef>
            </a:pPr>
            <a:endParaRPr lang="en-US" sz="2799" dirty="0">
              <a:solidFill>
                <a:srgbClr val="4958B0"/>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DD7373"/>
                </a:solidFill>
                <a:latin typeface="Arimo Bold" panose="020B0604020202020204" charset="0"/>
                <a:ea typeface="Arimo Bold" panose="020B0604020202020204" charset="0"/>
                <a:cs typeface="Arimo Bold" panose="020B0604020202020204" charset="0"/>
              </a:rPr>
              <a:t>Art. 3.1:</a:t>
            </a:r>
            <a:r>
              <a:rPr lang="en-US" sz="2799" dirty="0">
                <a:solidFill>
                  <a:srgbClr val="4958B0"/>
                </a:solidFill>
                <a:latin typeface="Arimo Bold" panose="020B0604020202020204" charset="0"/>
                <a:ea typeface="Arimo Bold" panose="020B0604020202020204" charset="0"/>
                <a:cs typeface="Arimo Bold" panose="020B0604020202020204" charset="0"/>
              </a:rPr>
              <a:t> Best interests of the child</a:t>
            </a:r>
          </a:p>
          <a:p>
            <a:pPr algn="ctr">
              <a:lnSpc>
                <a:spcPts val="3359"/>
              </a:lnSpc>
              <a:spcBef>
                <a:spcPct val="0"/>
              </a:spcBef>
            </a:pPr>
            <a:endParaRPr lang="en-US" sz="2799" dirty="0">
              <a:solidFill>
                <a:srgbClr val="4958B0"/>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DD7373"/>
                </a:solidFill>
                <a:latin typeface="Arimo Bold" panose="020B0604020202020204" charset="0"/>
                <a:ea typeface="Arimo Bold" panose="020B0604020202020204" charset="0"/>
                <a:cs typeface="Arimo Bold" panose="020B0604020202020204" charset="0"/>
              </a:rPr>
              <a:t>Art. 6:</a:t>
            </a:r>
            <a:r>
              <a:rPr lang="en-US" sz="2799" dirty="0">
                <a:solidFill>
                  <a:srgbClr val="4958B0"/>
                </a:solidFill>
                <a:latin typeface="Arimo Bold" panose="020B0604020202020204" charset="0"/>
                <a:ea typeface="Arimo Bold" panose="020B0604020202020204" charset="0"/>
                <a:cs typeface="Arimo Bold" panose="020B0604020202020204" charset="0"/>
              </a:rPr>
              <a:t> Right to life, survival and development of the child</a:t>
            </a:r>
          </a:p>
          <a:p>
            <a:pPr algn="ctr">
              <a:lnSpc>
                <a:spcPts val="3359"/>
              </a:lnSpc>
              <a:spcBef>
                <a:spcPct val="0"/>
              </a:spcBef>
            </a:pPr>
            <a:endParaRPr lang="en-US" sz="2799" dirty="0">
              <a:solidFill>
                <a:srgbClr val="4958B0"/>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DD7373"/>
                </a:solidFill>
                <a:latin typeface="Arimo Bold" panose="020B0604020202020204" charset="0"/>
                <a:ea typeface="Arimo Bold" panose="020B0604020202020204" charset="0"/>
                <a:cs typeface="Arimo Bold" panose="020B0604020202020204" charset="0"/>
              </a:rPr>
              <a:t>Art. 12: </a:t>
            </a:r>
            <a:r>
              <a:rPr lang="en-US" sz="2799" dirty="0">
                <a:solidFill>
                  <a:srgbClr val="4958B0"/>
                </a:solidFill>
                <a:latin typeface="Arimo Bold" panose="020B0604020202020204" charset="0"/>
                <a:ea typeface="Arimo Bold" panose="020B0604020202020204" charset="0"/>
                <a:cs typeface="Arimo Bold" panose="020B0604020202020204" charset="0"/>
              </a:rPr>
              <a:t>Principle of participation and respect for the opinion of the child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3</a:t>
            </a:r>
          </a:p>
        </p:txBody>
      </p:sp>
      <p:sp>
        <p:nvSpPr>
          <p:cNvPr id="8" name="TextBox 8"/>
          <p:cNvSpPr txBox="1"/>
          <p:nvPr/>
        </p:nvSpPr>
        <p:spPr>
          <a:xfrm>
            <a:off x="1028700" y="1202619"/>
            <a:ext cx="16500721" cy="7510005"/>
          </a:xfrm>
          <a:prstGeom prst="rect">
            <a:avLst/>
          </a:prstGeom>
        </p:spPr>
        <p:txBody>
          <a:bodyPr lIns="0" tIns="0" rIns="0" bIns="0" rtlCol="0" anchor="t">
            <a:spAutoFit/>
          </a:bodyPr>
          <a:lstStyle/>
          <a:p>
            <a:pPr algn="ctr">
              <a:lnSpc>
                <a:spcPts val="3359"/>
              </a:lnSpc>
              <a:spcBef>
                <a:spcPct val="0"/>
              </a:spcBef>
            </a:pPr>
            <a:endParaRPr dirty="0"/>
          </a:p>
          <a:p>
            <a:pPr algn="ctr">
              <a:lnSpc>
                <a:spcPts val="3359"/>
              </a:lnSpc>
              <a:spcBef>
                <a:spcPct val="0"/>
              </a:spcBef>
            </a:pPr>
            <a:r>
              <a:rPr lang="en-US" sz="2799" dirty="0">
                <a:solidFill>
                  <a:srgbClr val="204D68"/>
                </a:solidFill>
                <a:latin typeface="Arimo Bold" panose="020B0604020202020204" charset="0"/>
                <a:ea typeface="Arimo Bold" panose="020B0604020202020204" charset="0"/>
                <a:cs typeface="Arimo Bold" panose="020B0604020202020204" charset="0"/>
              </a:rPr>
              <a:t>The notion of </a:t>
            </a:r>
            <a:r>
              <a:rPr lang="en-US" sz="2799" dirty="0">
                <a:solidFill>
                  <a:srgbClr val="DD7373"/>
                </a:solidFill>
                <a:latin typeface="Arimo Bold" panose="020B0604020202020204" charset="0"/>
                <a:ea typeface="Arimo Bold" panose="020B0604020202020204" charset="0"/>
                <a:cs typeface="Arimo Bold" panose="020B0604020202020204" charset="0"/>
              </a:rPr>
              <a:t>child friendly justice</a:t>
            </a:r>
            <a:r>
              <a:rPr lang="en-US" sz="2799" dirty="0">
                <a:solidFill>
                  <a:srgbClr val="204D68"/>
                </a:solidFill>
                <a:latin typeface="Arimo Bold" panose="020B0604020202020204" charset="0"/>
                <a:ea typeface="Arimo Bold" panose="020B0604020202020204" charset="0"/>
                <a:cs typeface="Arimo Bold" panose="020B0604020202020204" charset="0"/>
              </a:rPr>
              <a:t> developed to address some of these concerns,</a:t>
            </a:r>
          </a:p>
          <a:p>
            <a:pPr algn="ctr">
              <a:lnSpc>
                <a:spcPts val="3359"/>
              </a:lnSpc>
              <a:spcBef>
                <a:spcPct val="0"/>
              </a:spcBef>
            </a:pPr>
            <a:r>
              <a:rPr lang="en-US" sz="2799" dirty="0">
                <a:solidFill>
                  <a:srgbClr val="204D68"/>
                </a:solidFill>
                <a:latin typeface="Arimo Bold" panose="020B0604020202020204" charset="0"/>
                <a:ea typeface="Arimo Bold" panose="020B0604020202020204" charset="0"/>
                <a:cs typeface="Arimo Bold" panose="020B0604020202020204" charset="0"/>
              </a:rPr>
              <a:t> which are also addressed in the EU Victims’ Directive (EU Directive 2012/29/EU), in which child victims are recognized as special victims in need of additional protections. </a:t>
            </a:r>
          </a:p>
          <a:p>
            <a:pPr algn="ctr">
              <a:lnSpc>
                <a:spcPts val="3359"/>
              </a:lnSpc>
              <a:spcBef>
                <a:spcPct val="0"/>
              </a:spcBef>
            </a:pPr>
            <a:endParaRPr lang="en-US"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204D68"/>
                </a:solidFill>
                <a:latin typeface="Arimo Bold" panose="020B0604020202020204" charset="0"/>
                <a:ea typeface="Arimo Bold" panose="020B0604020202020204" charset="0"/>
                <a:cs typeface="Arimo Bold" panose="020B0604020202020204" charset="0"/>
              </a:rPr>
              <a:t>The Council of Europe defines child friendly justice as being: </a:t>
            </a:r>
          </a:p>
          <a:p>
            <a:pPr algn="ctr">
              <a:lnSpc>
                <a:spcPts val="3359"/>
              </a:lnSpc>
              <a:spcBef>
                <a:spcPct val="0"/>
              </a:spcBef>
            </a:pPr>
            <a:endParaRPr lang="en-US"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919"/>
              </a:lnSpc>
            </a:pPr>
            <a:r>
              <a:rPr lang="en-US" sz="2799" dirty="0">
                <a:solidFill>
                  <a:srgbClr val="DD7373"/>
                </a:solidFill>
                <a:latin typeface="Arimo Bold" panose="020B0604020202020204" charset="0"/>
                <a:ea typeface="Arimo Bold" panose="020B0604020202020204" charset="0"/>
                <a:cs typeface="Arimo Bold" panose="020B0604020202020204" charset="0"/>
              </a:rPr>
              <a:t>• accessible;</a:t>
            </a:r>
          </a:p>
          <a:p>
            <a:pPr algn="ctr">
              <a:lnSpc>
                <a:spcPts val="3919"/>
              </a:lnSpc>
            </a:pPr>
            <a:r>
              <a:rPr lang="en-US" sz="2799" dirty="0">
                <a:solidFill>
                  <a:srgbClr val="DD7373"/>
                </a:solidFill>
                <a:latin typeface="Arimo Bold" panose="020B0604020202020204" charset="0"/>
                <a:ea typeface="Arimo Bold" panose="020B0604020202020204" charset="0"/>
                <a:cs typeface="Arimo Bold" panose="020B0604020202020204" charset="0"/>
              </a:rPr>
              <a:t>• age appropriate;</a:t>
            </a:r>
          </a:p>
          <a:p>
            <a:pPr algn="ctr">
              <a:lnSpc>
                <a:spcPts val="3919"/>
              </a:lnSpc>
            </a:pPr>
            <a:r>
              <a:rPr lang="en-US" sz="2799" dirty="0">
                <a:solidFill>
                  <a:srgbClr val="DD7373"/>
                </a:solidFill>
                <a:latin typeface="Arimo Bold" panose="020B0604020202020204" charset="0"/>
                <a:ea typeface="Arimo Bold" panose="020B0604020202020204" charset="0"/>
                <a:cs typeface="Arimo Bold" panose="020B0604020202020204" charset="0"/>
              </a:rPr>
              <a:t>• speedy;</a:t>
            </a:r>
          </a:p>
          <a:p>
            <a:pPr algn="ctr">
              <a:lnSpc>
                <a:spcPts val="3919"/>
              </a:lnSpc>
            </a:pPr>
            <a:r>
              <a:rPr lang="en-US" sz="2799" dirty="0">
                <a:solidFill>
                  <a:srgbClr val="DD7373"/>
                </a:solidFill>
                <a:latin typeface="Arimo Bold" panose="020B0604020202020204" charset="0"/>
                <a:ea typeface="Arimo Bold" panose="020B0604020202020204" charset="0"/>
                <a:cs typeface="Arimo Bold" panose="020B0604020202020204" charset="0"/>
              </a:rPr>
              <a:t>• diligent;</a:t>
            </a:r>
          </a:p>
          <a:p>
            <a:pPr algn="ctr">
              <a:lnSpc>
                <a:spcPts val="3919"/>
              </a:lnSpc>
            </a:pPr>
            <a:r>
              <a:rPr lang="en-US" sz="2799" dirty="0">
                <a:solidFill>
                  <a:srgbClr val="DD7373"/>
                </a:solidFill>
                <a:latin typeface="Arimo Bold" panose="020B0604020202020204" charset="0"/>
                <a:ea typeface="Arimo Bold" panose="020B0604020202020204" charset="0"/>
                <a:cs typeface="Arimo Bold" panose="020B0604020202020204" charset="0"/>
              </a:rPr>
              <a:t>• adapted to and focused on the needs of the child;</a:t>
            </a:r>
          </a:p>
          <a:p>
            <a:pPr algn="ctr">
              <a:lnSpc>
                <a:spcPts val="3919"/>
              </a:lnSpc>
            </a:pPr>
            <a:r>
              <a:rPr lang="en-US" sz="2799" dirty="0">
                <a:solidFill>
                  <a:srgbClr val="DD7373"/>
                </a:solidFill>
                <a:latin typeface="Arimo Bold" panose="020B0604020202020204" charset="0"/>
                <a:ea typeface="Arimo Bold" panose="020B0604020202020204" charset="0"/>
                <a:cs typeface="Arimo Bold" panose="020B0604020202020204" charset="0"/>
              </a:rPr>
              <a:t>• respecting the right to due process;</a:t>
            </a:r>
          </a:p>
          <a:p>
            <a:pPr algn="ctr">
              <a:lnSpc>
                <a:spcPts val="3919"/>
              </a:lnSpc>
            </a:pPr>
            <a:r>
              <a:rPr lang="en-US" sz="2799" dirty="0">
                <a:solidFill>
                  <a:srgbClr val="DD7373"/>
                </a:solidFill>
                <a:latin typeface="Arimo Bold" panose="020B0604020202020204" charset="0"/>
                <a:ea typeface="Arimo Bold" panose="020B0604020202020204" charset="0"/>
                <a:cs typeface="Arimo Bold" panose="020B0604020202020204" charset="0"/>
              </a:rPr>
              <a:t>• respecting the right to participate in and to understand the proceedings;</a:t>
            </a:r>
          </a:p>
          <a:p>
            <a:pPr algn="ctr">
              <a:lnSpc>
                <a:spcPts val="3919"/>
              </a:lnSpc>
            </a:pPr>
            <a:r>
              <a:rPr lang="en-US" sz="2799" dirty="0">
                <a:solidFill>
                  <a:srgbClr val="DD7373"/>
                </a:solidFill>
                <a:latin typeface="Arimo Bold" panose="020B0604020202020204" charset="0"/>
                <a:ea typeface="Arimo Bold" panose="020B0604020202020204" charset="0"/>
                <a:cs typeface="Arimo Bold" panose="020B0604020202020204" charset="0"/>
              </a:rPr>
              <a:t>• respecting the right to private and family life;</a:t>
            </a:r>
          </a:p>
          <a:p>
            <a:pPr algn="ctr">
              <a:lnSpc>
                <a:spcPts val="3919"/>
              </a:lnSpc>
            </a:pPr>
            <a:r>
              <a:rPr lang="en-US" sz="2799" dirty="0">
                <a:solidFill>
                  <a:srgbClr val="DD7373"/>
                </a:solidFill>
                <a:latin typeface="Arimo Bold" panose="020B0604020202020204" charset="0"/>
                <a:ea typeface="Arimo Bold" panose="020B0604020202020204" charset="0"/>
                <a:cs typeface="Arimo Bold" panose="020B0604020202020204" charset="0"/>
              </a:rPr>
              <a:t>• respecting the right to integrity and dignity.</a:t>
            </a:r>
          </a:p>
        </p:txBody>
      </p:sp>
      <p:sp>
        <p:nvSpPr>
          <p:cNvPr id="9" name="TextBox 9"/>
          <p:cNvSpPr txBox="1"/>
          <p:nvPr/>
        </p:nvSpPr>
        <p:spPr>
          <a:xfrm>
            <a:off x="1833317" y="300332"/>
            <a:ext cx="15425983" cy="856004"/>
          </a:xfrm>
          <a:prstGeom prst="rect">
            <a:avLst/>
          </a:prstGeom>
        </p:spPr>
        <p:txBody>
          <a:bodyPr lIns="0" tIns="0" rIns="0" bIns="0" rtlCol="0" anchor="t">
            <a:spAutoFit/>
          </a:bodyPr>
          <a:lstStyle/>
          <a:p>
            <a:pPr algn="ctr">
              <a:lnSpc>
                <a:spcPts val="7274"/>
              </a:lnSpc>
              <a:spcBef>
                <a:spcPct val="0"/>
              </a:spcBef>
            </a:pPr>
            <a:r>
              <a:rPr lang="en-US" sz="6000" dirty="0">
                <a:solidFill>
                  <a:srgbClr val="2D5974"/>
                </a:solidFill>
                <a:effectLst>
                  <a:outerShdw blurRad="38100" dist="38100" dir="2700000" algn="tl">
                    <a:srgbClr val="000000">
                      <a:alpha val="43137"/>
                    </a:srgbClr>
                  </a:outerShdw>
                </a:effectLst>
                <a:latin typeface="Barlow Bold"/>
              </a:rPr>
              <a:t>Child friendly justice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1007160"/>
            <a:ext cx="9798484" cy="944903"/>
          </a:xfrm>
          <a:prstGeom prst="rect">
            <a:avLst/>
          </a:prstGeom>
        </p:spPr>
        <p:txBody>
          <a:bodyPr lIns="0" tIns="0" rIns="0" bIns="0" rtlCol="0" anchor="t">
            <a:spAutoFit/>
          </a:bodyPr>
          <a:lstStyle/>
          <a:p>
            <a:pPr algn="ctr">
              <a:lnSpc>
                <a:spcPts val="7410"/>
              </a:lnSpc>
              <a:spcBef>
                <a:spcPct val="0"/>
              </a:spcBef>
            </a:pPr>
            <a:r>
              <a:rPr lang="en-US" sz="6175" dirty="0">
                <a:solidFill>
                  <a:srgbClr val="204D68"/>
                </a:solidFill>
                <a:effectLst>
                  <a:outerShdw blurRad="38100" dist="38100" dir="2700000" algn="tl">
                    <a:srgbClr val="000000">
                      <a:alpha val="43137"/>
                    </a:srgbClr>
                  </a:outerShdw>
                </a:effectLst>
                <a:latin typeface="Barlow Bold"/>
              </a:rPr>
              <a:t>GROUP DISCUSSION</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9751" y="731330"/>
            <a:ext cx="1473227" cy="1506087"/>
          </a:xfrm>
          <a:prstGeom prst="rect">
            <a:avLst/>
          </a:prstGeom>
        </p:spPr>
      </p:pic>
      <p:grpSp>
        <p:nvGrpSpPr>
          <p:cNvPr id="6" name="Group 6"/>
          <p:cNvGrpSpPr/>
          <p:nvPr/>
        </p:nvGrpSpPr>
        <p:grpSpPr>
          <a:xfrm>
            <a:off x="1528354" y="2721763"/>
            <a:ext cx="16306800" cy="4538212"/>
            <a:chOff x="98107" y="-413966"/>
            <a:chExt cx="16857876" cy="5301688"/>
          </a:xfrm>
        </p:grpSpPr>
        <p:sp>
          <p:nvSpPr>
            <p:cNvPr id="7" name="Freeform 7"/>
            <p:cNvSpPr/>
            <p:nvPr/>
          </p:nvSpPr>
          <p:spPr>
            <a:xfrm>
              <a:off x="98107" y="-413966"/>
              <a:ext cx="16857876" cy="5301688"/>
            </a:xfrm>
            <a:custGeom>
              <a:avLst/>
              <a:gdLst/>
              <a:ahLst/>
              <a:cxnLst/>
              <a:rect l="l" t="t" r="r" b="b"/>
              <a:pathLst>
                <a:path w="16330777" h="4563574">
                  <a:moveTo>
                    <a:pt x="496570" y="0"/>
                  </a:moveTo>
                  <a:lnTo>
                    <a:pt x="496570" y="4563574"/>
                  </a:lnTo>
                  <a:lnTo>
                    <a:pt x="14584527" y="4563574"/>
                  </a:lnTo>
                  <a:lnTo>
                    <a:pt x="14584527" y="0"/>
                  </a:lnTo>
                  <a:cubicBezTo>
                    <a:pt x="14584527" y="0"/>
                    <a:pt x="496570" y="0"/>
                    <a:pt x="496570" y="0"/>
                  </a:cubicBezTo>
                  <a:close/>
                  <a:moveTo>
                    <a:pt x="15081097" y="2014684"/>
                  </a:moveTo>
                  <a:lnTo>
                    <a:pt x="15081097" y="486003"/>
                  </a:lnTo>
                  <a:cubicBezTo>
                    <a:pt x="15081097" y="222250"/>
                    <a:pt x="14858847" y="0"/>
                    <a:pt x="14584527" y="0"/>
                  </a:cubicBezTo>
                  <a:lnTo>
                    <a:pt x="14584527" y="4563574"/>
                  </a:lnTo>
                  <a:cubicBezTo>
                    <a:pt x="14858847" y="4563574"/>
                    <a:pt x="15081097" y="4341324"/>
                    <a:pt x="15081097" y="4067004"/>
                  </a:cubicBezTo>
                  <a:lnTo>
                    <a:pt x="15081097" y="2487124"/>
                  </a:lnTo>
                  <a:cubicBezTo>
                    <a:pt x="15589097" y="2502364"/>
                    <a:pt x="16093286" y="2478234"/>
                    <a:pt x="16330777" y="2521414"/>
                  </a:cubicBezTo>
                  <a:cubicBezTo>
                    <a:pt x="15926916" y="2334724"/>
                    <a:pt x="15492577" y="2198834"/>
                    <a:pt x="15081097" y="2014684"/>
                  </a:cubicBezTo>
                  <a:close/>
                  <a:moveTo>
                    <a:pt x="0" y="486003"/>
                  </a:moveTo>
                  <a:lnTo>
                    <a:pt x="0" y="4067004"/>
                  </a:lnTo>
                  <a:cubicBezTo>
                    <a:pt x="0" y="4341324"/>
                    <a:pt x="222250" y="4563574"/>
                    <a:pt x="496570" y="4563574"/>
                  </a:cubicBezTo>
                  <a:lnTo>
                    <a:pt x="496570" y="0"/>
                  </a:lnTo>
                  <a:cubicBezTo>
                    <a:pt x="222250" y="0"/>
                    <a:pt x="0" y="222250"/>
                    <a:pt x="0" y="486003"/>
                  </a:cubicBezTo>
                  <a:close/>
                </a:path>
              </a:pathLst>
            </a:custGeom>
            <a:solidFill>
              <a:srgbClr val="FFFFFF"/>
            </a:solidFill>
          </p:spPr>
        </p:sp>
      </p:grpSp>
      <p:sp>
        <p:nvSpPr>
          <p:cNvPr id="8" name="TextBox 8"/>
          <p:cNvSpPr txBox="1"/>
          <p:nvPr/>
        </p:nvSpPr>
        <p:spPr>
          <a:xfrm>
            <a:off x="1752600" y="2984197"/>
            <a:ext cx="14325600" cy="4821833"/>
          </a:xfrm>
          <a:prstGeom prst="rect">
            <a:avLst/>
          </a:prstGeom>
        </p:spPr>
        <p:txBody>
          <a:bodyPr wrap="square" lIns="0" tIns="0" rIns="0" bIns="0" rtlCol="0" anchor="t">
            <a:spAutoFit/>
          </a:bodyPr>
          <a:lstStyle/>
          <a:p>
            <a:pPr marL="808208" lvl="1" indent="-404104" algn="ctr">
              <a:lnSpc>
                <a:spcPts val="5914"/>
              </a:lnSpc>
              <a:buFont typeface="Arial"/>
              <a:buChar char="•"/>
            </a:pPr>
            <a:r>
              <a:rPr lang="en-US" sz="3743" dirty="0">
                <a:solidFill>
                  <a:srgbClr val="FC3D5F"/>
                </a:solidFill>
                <a:latin typeface="Arimo Bold" panose="020B0604020202020204" charset="0"/>
                <a:ea typeface="Arimo Bold" panose="020B0604020202020204" charset="0"/>
                <a:cs typeface="Arimo Bold" panose="020B0604020202020204" charset="0"/>
              </a:rPr>
              <a:t>What do you believe can be done to make justice more child friendly in your country? </a:t>
            </a:r>
          </a:p>
          <a:p>
            <a:pPr marL="808208" lvl="1" indent="-404104" algn="ctr">
              <a:lnSpc>
                <a:spcPts val="5914"/>
              </a:lnSpc>
              <a:buFont typeface="Arial"/>
              <a:buChar char="•"/>
            </a:pPr>
            <a:r>
              <a:rPr lang="en-US" sz="3743" dirty="0">
                <a:solidFill>
                  <a:srgbClr val="FC3D5F"/>
                </a:solidFill>
                <a:latin typeface="Arimo Bold" panose="020B0604020202020204" charset="0"/>
                <a:ea typeface="Arimo Bold" panose="020B0604020202020204" charset="0"/>
                <a:cs typeface="Arimo Bold" panose="020B0604020202020204" charset="0"/>
              </a:rPr>
              <a:t>What laws or procedures would need to be changed?</a:t>
            </a:r>
          </a:p>
          <a:p>
            <a:pPr marL="808208" lvl="1" indent="-404104" algn="ctr">
              <a:lnSpc>
                <a:spcPts val="5914"/>
              </a:lnSpc>
              <a:buFont typeface="Arial"/>
              <a:buChar char="•"/>
            </a:pPr>
            <a:r>
              <a:rPr lang="en-US" sz="3743" dirty="0">
                <a:solidFill>
                  <a:srgbClr val="FC3D5F"/>
                </a:solidFill>
                <a:latin typeface="Arimo Bold" panose="020B0604020202020204" charset="0"/>
                <a:ea typeface="Arimo Bold" panose="020B0604020202020204" charset="0"/>
                <a:cs typeface="Arimo Bold" panose="020B0604020202020204" charset="0"/>
              </a:rPr>
              <a:t> What systemic changes would need to be made? </a:t>
            </a:r>
          </a:p>
          <a:p>
            <a:pPr marL="808208" lvl="1" indent="-404104" algn="ctr">
              <a:lnSpc>
                <a:spcPts val="5914"/>
              </a:lnSpc>
              <a:buFont typeface="Arial"/>
              <a:buChar char="•"/>
            </a:pPr>
            <a:r>
              <a:rPr lang="en-US" sz="3743" dirty="0">
                <a:solidFill>
                  <a:srgbClr val="FC3D5F"/>
                </a:solidFill>
                <a:latin typeface="Arimo Bold" panose="020B0604020202020204" charset="0"/>
                <a:ea typeface="Arimo Bold" panose="020B0604020202020204" charset="0"/>
                <a:cs typeface="Arimo Bold" panose="020B0604020202020204" charset="0"/>
              </a:rPr>
              <a:t>What could individual practitioners do?</a:t>
            </a:r>
          </a:p>
          <a:p>
            <a:pPr algn="ctr">
              <a:lnSpc>
                <a:spcPts val="4492"/>
              </a:lnSpc>
            </a:pPr>
            <a:endParaRPr lang="en-US" sz="3743" dirty="0">
              <a:solidFill>
                <a:srgbClr val="FC3D5F"/>
              </a:solidFill>
              <a:latin typeface="Barlow Bold"/>
            </a:endParaRPr>
          </a:p>
          <a:p>
            <a:pPr algn="ctr">
              <a:lnSpc>
                <a:spcPts val="3636"/>
              </a:lnSpc>
              <a:spcBef>
                <a:spcPct val="0"/>
              </a:spcBef>
            </a:pPr>
            <a:endParaRPr lang="en-US" sz="3743" dirty="0">
              <a:solidFill>
                <a:srgbClr val="FC3D5F"/>
              </a:solidFill>
              <a:latin typeface="Barlow Bold"/>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87984" y="6684779"/>
            <a:ext cx="5112032" cy="309510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2393486" cy="5889486"/>
            <a:chOff x="0" y="0"/>
            <a:chExt cx="5147373" cy="2446074"/>
          </a:xfrm>
        </p:grpSpPr>
        <p:sp>
          <p:nvSpPr>
            <p:cNvPr id="3" name="Freeform 3"/>
            <p:cNvSpPr/>
            <p:nvPr/>
          </p:nvSpPr>
          <p:spPr>
            <a:xfrm>
              <a:off x="0" y="0"/>
              <a:ext cx="5147373" cy="2446074"/>
            </a:xfrm>
            <a:custGeom>
              <a:avLst/>
              <a:gdLst/>
              <a:ahLst/>
              <a:cxnLst/>
              <a:rect l="l" t="t" r="r" b="b"/>
              <a:pathLst>
                <a:path w="5147373" h="2446074">
                  <a:moveTo>
                    <a:pt x="5022914" y="2446074"/>
                  </a:moveTo>
                  <a:lnTo>
                    <a:pt x="124460" y="2446074"/>
                  </a:lnTo>
                  <a:cubicBezTo>
                    <a:pt x="55880" y="2446074"/>
                    <a:pt x="0" y="2390194"/>
                    <a:pt x="0" y="2321614"/>
                  </a:cubicBezTo>
                  <a:lnTo>
                    <a:pt x="0" y="124460"/>
                  </a:lnTo>
                  <a:cubicBezTo>
                    <a:pt x="0" y="55880"/>
                    <a:pt x="55880" y="0"/>
                    <a:pt x="124460" y="0"/>
                  </a:cubicBezTo>
                  <a:lnTo>
                    <a:pt x="5022914" y="0"/>
                  </a:lnTo>
                  <a:cubicBezTo>
                    <a:pt x="5091493" y="0"/>
                    <a:pt x="5147373" y="55880"/>
                    <a:pt x="5147373" y="124460"/>
                  </a:cubicBezTo>
                  <a:lnTo>
                    <a:pt x="5147373" y="2321614"/>
                  </a:lnTo>
                  <a:cubicBezTo>
                    <a:pt x="5147373" y="2390194"/>
                    <a:pt x="5091493" y="2446074"/>
                    <a:pt x="5022914" y="2446074"/>
                  </a:cubicBezTo>
                  <a:close/>
                </a:path>
              </a:pathLst>
            </a:custGeom>
            <a:solidFill>
              <a:srgbClr val="FFFFFF"/>
            </a:solidFill>
          </p:spPr>
        </p:sp>
      </p:grpSp>
      <p:grpSp>
        <p:nvGrpSpPr>
          <p:cNvPr id="4" name="Group 4"/>
          <p:cNvGrpSpPr/>
          <p:nvPr/>
        </p:nvGrpSpPr>
        <p:grpSpPr>
          <a:xfrm>
            <a:off x="15429070" y="1028700"/>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2F728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sp>
        <p:nvSpPr>
          <p:cNvPr id="8" name="TextBox 8"/>
          <p:cNvSpPr txBox="1"/>
          <p:nvPr/>
        </p:nvSpPr>
        <p:spPr>
          <a:xfrm>
            <a:off x="2159228" y="1700955"/>
            <a:ext cx="10132429" cy="4953000"/>
          </a:xfrm>
          <a:prstGeom prst="rect">
            <a:avLst/>
          </a:prstGeom>
        </p:spPr>
        <p:txBody>
          <a:bodyPr lIns="0" tIns="0" rIns="0" bIns="0" rtlCol="0" anchor="t">
            <a:spAutoFit/>
          </a:bodyPr>
          <a:lstStyle/>
          <a:p>
            <a:pPr>
              <a:lnSpc>
                <a:spcPts val="7859"/>
              </a:lnSpc>
            </a:pPr>
            <a:r>
              <a:rPr lang="en-US" sz="6549">
                <a:solidFill>
                  <a:srgbClr val="FF6E79"/>
                </a:solidFill>
                <a:latin typeface="Barlow Bold"/>
              </a:rPr>
              <a:t>Section 4: </a:t>
            </a:r>
          </a:p>
          <a:p>
            <a:pPr>
              <a:lnSpc>
                <a:spcPts val="7859"/>
              </a:lnSpc>
            </a:pPr>
            <a:r>
              <a:rPr lang="en-US" sz="6549">
                <a:solidFill>
                  <a:srgbClr val="FF6E79"/>
                </a:solidFill>
                <a:latin typeface="Barlow Bold"/>
              </a:rPr>
              <a:t>Integrated Systems and the development of Barnahus</a:t>
            </a:r>
          </a:p>
          <a:p>
            <a:pPr>
              <a:lnSpc>
                <a:spcPts val="7859"/>
              </a:lnSpc>
            </a:pPr>
            <a:endParaRPr lang="en-US" sz="6549">
              <a:solidFill>
                <a:srgbClr val="FF6E79"/>
              </a:solidFill>
              <a:latin typeface="Barlow Bold"/>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1800" y="2963398"/>
            <a:ext cx="6743700" cy="6265511"/>
          </a:xfrm>
          <a:prstGeom prst="rect">
            <a:avLst/>
          </a:prstGeom>
        </p:spPr>
      </p:pic>
      <p:sp>
        <p:nvSpPr>
          <p:cNvPr id="10" name="TextBox 10"/>
          <p:cNvSpPr txBox="1"/>
          <p:nvPr/>
        </p:nvSpPr>
        <p:spPr>
          <a:xfrm>
            <a:off x="2159227" y="1822102"/>
            <a:ext cx="10132429" cy="4953000"/>
          </a:xfrm>
          <a:prstGeom prst="rect">
            <a:avLst/>
          </a:prstGeom>
        </p:spPr>
        <p:txBody>
          <a:bodyPr lIns="0" tIns="0" rIns="0" bIns="0" rtlCol="0" anchor="t">
            <a:spAutoFit/>
          </a:bodyPr>
          <a:lstStyle/>
          <a:p>
            <a:pPr>
              <a:lnSpc>
                <a:spcPts val="7859"/>
              </a:lnSpc>
            </a:pPr>
            <a:r>
              <a:rPr lang="en-US" sz="6549" dirty="0">
                <a:solidFill>
                  <a:srgbClr val="30526A"/>
                </a:solidFill>
                <a:latin typeface="Barlow Bold"/>
              </a:rPr>
              <a:t>Section 4: </a:t>
            </a:r>
          </a:p>
          <a:p>
            <a:pPr>
              <a:lnSpc>
                <a:spcPts val="7859"/>
              </a:lnSpc>
            </a:pPr>
            <a:r>
              <a:rPr lang="en-US" sz="6549" dirty="0">
                <a:solidFill>
                  <a:srgbClr val="30526A"/>
                </a:solidFill>
                <a:latin typeface="Barlow Bold"/>
              </a:rPr>
              <a:t>Integrated Systems and the development of </a:t>
            </a:r>
            <a:r>
              <a:rPr lang="en-US" sz="6549" dirty="0" err="1">
                <a:solidFill>
                  <a:srgbClr val="30526A"/>
                </a:solidFill>
                <a:latin typeface="Barlow Bold"/>
              </a:rPr>
              <a:t>Barnahus</a:t>
            </a:r>
            <a:endParaRPr lang="en-US" sz="6549" dirty="0">
              <a:solidFill>
                <a:srgbClr val="30526A"/>
              </a:solidFill>
              <a:latin typeface="Barlow Bold"/>
            </a:endParaRPr>
          </a:p>
          <a:p>
            <a:pPr>
              <a:lnSpc>
                <a:spcPts val="7859"/>
              </a:lnSpc>
            </a:pPr>
            <a:endParaRPr lang="en-US" sz="6549" dirty="0">
              <a:solidFill>
                <a:srgbClr val="30526A"/>
              </a:solidFill>
              <a:latin typeface="Barlow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9478" y="1114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54960" y="91821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3</a:t>
            </a:r>
          </a:p>
        </p:txBody>
      </p:sp>
      <p:sp>
        <p:nvSpPr>
          <p:cNvPr id="8" name="TextBox 8"/>
          <p:cNvSpPr txBox="1"/>
          <p:nvPr/>
        </p:nvSpPr>
        <p:spPr>
          <a:xfrm>
            <a:off x="1028700" y="1931313"/>
            <a:ext cx="16230600" cy="6153150"/>
          </a:xfrm>
          <a:prstGeom prst="rect">
            <a:avLst/>
          </a:prstGeom>
        </p:spPr>
        <p:txBody>
          <a:bodyPr lIns="0" tIns="0" rIns="0" bIns="0" rtlCol="0" anchor="t">
            <a:spAutoFit/>
          </a:bodyPr>
          <a:lstStyle/>
          <a:p>
            <a:pPr algn="ctr">
              <a:lnSpc>
                <a:spcPts val="3840"/>
              </a:lnSpc>
              <a:spcBef>
                <a:spcPct val="0"/>
              </a:spcBef>
            </a:pPr>
            <a:endParaRPr dirty="0"/>
          </a:p>
          <a:p>
            <a:pPr algn="ctr">
              <a:lnSpc>
                <a:spcPts val="3840"/>
              </a:lnSpc>
              <a:spcBef>
                <a:spcPct val="0"/>
              </a:spcBef>
            </a:pPr>
            <a:r>
              <a:rPr lang="en-US" sz="3200" dirty="0">
                <a:solidFill>
                  <a:srgbClr val="204D68"/>
                </a:solidFill>
                <a:latin typeface="Arimo Bold" panose="020B0604020202020204" charset="0"/>
                <a:ea typeface="Arimo Bold" panose="020B0604020202020204" charset="0"/>
                <a:cs typeface="Arimo Bold" panose="020B0604020202020204" charset="0"/>
              </a:rPr>
              <a:t>Integrated care systems </a:t>
            </a:r>
            <a:r>
              <a:rPr lang="en-US" sz="3200" dirty="0">
                <a:solidFill>
                  <a:srgbClr val="DD7373"/>
                </a:solidFill>
                <a:latin typeface="Arimo Bold" panose="020B0604020202020204" charset="0"/>
                <a:ea typeface="Arimo Bold" panose="020B0604020202020204" charset="0"/>
                <a:cs typeface="Arimo Bold" panose="020B0604020202020204" charset="0"/>
              </a:rPr>
              <a:t>can take many forms and sizes.</a:t>
            </a:r>
            <a:r>
              <a:rPr lang="en-US" sz="3200" dirty="0">
                <a:solidFill>
                  <a:srgbClr val="204D68"/>
                </a:solidFill>
                <a:latin typeface="Arimo Bold" panose="020B0604020202020204" charset="0"/>
                <a:ea typeface="Arimo Bold" panose="020B0604020202020204" charset="0"/>
                <a:cs typeface="Arimo Bold" panose="020B0604020202020204" charset="0"/>
              </a:rPr>
              <a:t> </a:t>
            </a:r>
          </a:p>
          <a:p>
            <a:pPr algn="ctr">
              <a:lnSpc>
                <a:spcPts val="3840"/>
              </a:lnSpc>
              <a:spcBef>
                <a:spcPct val="0"/>
              </a:spcBef>
            </a:pPr>
            <a:endParaRPr lang="en-US" sz="3200" dirty="0">
              <a:solidFill>
                <a:srgbClr val="204D68"/>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en-US" sz="3200" dirty="0">
                <a:solidFill>
                  <a:srgbClr val="204D68"/>
                </a:solidFill>
                <a:latin typeface="Arimo Bold" panose="020B0604020202020204" charset="0"/>
                <a:ea typeface="Arimo Bold" panose="020B0604020202020204" charset="0"/>
                <a:cs typeface="Arimo Bold" panose="020B0604020202020204" charset="0"/>
              </a:rPr>
              <a:t>The integrated system itself refers to multiple services or organizations working cooperatively to provide an individual with what s/he needs. </a:t>
            </a:r>
          </a:p>
          <a:p>
            <a:pPr algn="ctr">
              <a:lnSpc>
                <a:spcPts val="3840"/>
              </a:lnSpc>
              <a:spcBef>
                <a:spcPct val="0"/>
              </a:spcBef>
            </a:pPr>
            <a:endParaRPr lang="en-US" sz="3200" dirty="0">
              <a:solidFill>
                <a:srgbClr val="204D68"/>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en-US" sz="3200" dirty="0">
                <a:solidFill>
                  <a:srgbClr val="204D68"/>
                </a:solidFill>
                <a:latin typeface="Arimo Bold" panose="020B0604020202020204" charset="0"/>
                <a:ea typeface="Arimo Bold" panose="020B0604020202020204" charset="0"/>
                <a:cs typeface="Arimo Bold" panose="020B0604020202020204" charset="0"/>
              </a:rPr>
              <a:t>Depending on the geographic scope, the integration can occur locally, </a:t>
            </a:r>
          </a:p>
          <a:p>
            <a:pPr algn="ctr">
              <a:lnSpc>
                <a:spcPts val="3840"/>
              </a:lnSpc>
              <a:spcBef>
                <a:spcPct val="0"/>
              </a:spcBef>
            </a:pPr>
            <a:r>
              <a:rPr lang="en-US" sz="3200" dirty="0">
                <a:solidFill>
                  <a:srgbClr val="204D68"/>
                </a:solidFill>
                <a:latin typeface="Arimo Bold" panose="020B0604020202020204" charset="0"/>
                <a:ea typeface="Arimo Bold" panose="020B0604020202020204" charset="0"/>
                <a:cs typeface="Arimo Bold" panose="020B0604020202020204" charset="0"/>
              </a:rPr>
              <a:t>regionally or nationally. </a:t>
            </a:r>
          </a:p>
          <a:p>
            <a:pPr algn="ctr">
              <a:lnSpc>
                <a:spcPts val="3840"/>
              </a:lnSpc>
              <a:spcBef>
                <a:spcPct val="0"/>
              </a:spcBef>
            </a:pPr>
            <a:endParaRPr lang="en-US" sz="3200" dirty="0">
              <a:solidFill>
                <a:srgbClr val="204D68"/>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en-US" sz="3200" dirty="0">
                <a:solidFill>
                  <a:srgbClr val="204D68"/>
                </a:solidFill>
                <a:latin typeface="Arimo Bold" panose="020B0604020202020204" charset="0"/>
                <a:ea typeface="Arimo Bold" panose="020B0604020202020204" charset="0"/>
                <a:cs typeface="Arimo Bold" panose="020B0604020202020204" charset="0"/>
              </a:rPr>
              <a:t>The intent is </a:t>
            </a:r>
            <a:r>
              <a:rPr lang="en-US" sz="3200" dirty="0">
                <a:solidFill>
                  <a:srgbClr val="DD7373"/>
                </a:solidFill>
                <a:latin typeface="Arimo Bold" panose="020B0604020202020204" charset="0"/>
                <a:ea typeface="Arimo Bold" panose="020B0604020202020204" charset="0"/>
                <a:cs typeface="Arimo Bold" panose="020B0604020202020204" charset="0"/>
              </a:rPr>
              <a:t>to remove barriers between different services and organizations </a:t>
            </a:r>
            <a:r>
              <a:rPr lang="en-US" sz="3200" dirty="0">
                <a:solidFill>
                  <a:srgbClr val="204D68"/>
                </a:solidFill>
                <a:latin typeface="Arimo Bold" panose="020B0604020202020204" charset="0"/>
                <a:ea typeface="Arimo Bold" panose="020B0604020202020204" charset="0"/>
                <a:cs typeface="Arimo Bold" panose="020B0604020202020204" charset="0"/>
              </a:rPr>
              <a:t>to ensure cooperation and coordination in the provision of care or service. </a:t>
            </a:r>
          </a:p>
          <a:p>
            <a:pPr algn="ctr">
              <a:lnSpc>
                <a:spcPts val="3359"/>
              </a:lnSpc>
              <a:spcBef>
                <a:spcPct val="0"/>
              </a:spcBef>
            </a:pPr>
            <a:endParaRPr lang="en-US" sz="3200" dirty="0">
              <a:solidFill>
                <a:srgbClr val="204D68"/>
              </a:solidFill>
              <a:latin typeface="Barlow Bold"/>
            </a:endParaRPr>
          </a:p>
          <a:p>
            <a:pPr algn="ctr">
              <a:lnSpc>
                <a:spcPts val="3119"/>
              </a:lnSpc>
              <a:spcBef>
                <a:spcPct val="0"/>
              </a:spcBef>
            </a:pPr>
            <a:endParaRPr lang="en-US" sz="3200" dirty="0">
              <a:solidFill>
                <a:srgbClr val="204D68"/>
              </a:solidFill>
              <a:latin typeface="Barlow Bold"/>
            </a:endParaRPr>
          </a:p>
        </p:txBody>
      </p:sp>
      <p:sp>
        <p:nvSpPr>
          <p:cNvPr id="9" name="TextBox 9"/>
          <p:cNvSpPr txBox="1"/>
          <p:nvPr/>
        </p:nvSpPr>
        <p:spPr>
          <a:xfrm>
            <a:off x="1676400" y="418921"/>
            <a:ext cx="15425983" cy="857607"/>
          </a:xfrm>
          <a:prstGeom prst="rect">
            <a:avLst/>
          </a:prstGeom>
        </p:spPr>
        <p:txBody>
          <a:bodyPr lIns="0" tIns="0" rIns="0" bIns="0" rtlCol="0" anchor="t">
            <a:spAutoFit/>
          </a:bodyPr>
          <a:lstStyle/>
          <a:p>
            <a:pPr algn="ctr">
              <a:lnSpc>
                <a:spcPts val="7274"/>
              </a:lnSpc>
              <a:spcBef>
                <a:spcPct val="0"/>
              </a:spcBef>
            </a:pPr>
            <a:r>
              <a:rPr lang="en-US" sz="6000" dirty="0">
                <a:solidFill>
                  <a:srgbClr val="2D5974"/>
                </a:solidFill>
                <a:effectLst>
                  <a:outerShdw blurRad="38100" dist="38100" dir="2700000" algn="tl">
                    <a:srgbClr val="000000">
                      <a:alpha val="43137"/>
                    </a:srgbClr>
                  </a:outerShdw>
                </a:effectLst>
                <a:latin typeface="Barlow Bold"/>
              </a:rPr>
              <a:t>What is an integrated system?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030877" y="-102254"/>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54960" y="9253537"/>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pic>
        <p:nvPicPr>
          <p:cNvPr id="7" name="Picture 7"/>
          <p:cNvPicPr>
            <a:picLocks noChangeAspect="1"/>
          </p:cNvPicPr>
          <p:nvPr/>
        </p:nvPicPr>
        <p:blipFill>
          <a:blip r:embed="rId5">
            <a:alphaModFix amt="86000"/>
          </a:blip>
          <a:srcRect/>
          <a:stretch>
            <a:fillRect/>
          </a:stretch>
        </p:blipFill>
        <p:spPr>
          <a:xfrm>
            <a:off x="2553703" y="5114367"/>
            <a:ext cx="2361092" cy="2171598"/>
          </a:xfrm>
          <a:prstGeom prst="rect">
            <a:avLst/>
          </a:prstGeom>
        </p:spPr>
      </p:pic>
      <p:pic>
        <p:nvPicPr>
          <p:cNvPr id="8" name="Picture 8"/>
          <p:cNvPicPr>
            <a:picLocks noChangeAspect="1"/>
          </p:cNvPicPr>
          <p:nvPr/>
        </p:nvPicPr>
        <p:blipFill>
          <a:blip r:embed="rId6">
            <a:alphaModFix amt="84000"/>
          </a:blip>
          <a:srcRect/>
          <a:stretch>
            <a:fillRect/>
          </a:stretch>
        </p:blipFill>
        <p:spPr>
          <a:xfrm>
            <a:off x="3321325" y="5966147"/>
            <a:ext cx="2244886" cy="2171599"/>
          </a:xfrm>
          <a:prstGeom prst="rect">
            <a:avLst/>
          </a:prstGeom>
        </p:spPr>
      </p:pic>
      <p:pic>
        <p:nvPicPr>
          <p:cNvPr id="9" name="Picture 9"/>
          <p:cNvPicPr>
            <a:picLocks noChangeAspect="1"/>
          </p:cNvPicPr>
          <p:nvPr/>
        </p:nvPicPr>
        <p:blipFill>
          <a:blip r:embed="rId7">
            <a:alphaModFix amt="70000"/>
          </a:blip>
          <a:srcRect/>
          <a:stretch>
            <a:fillRect/>
          </a:stretch>
        </p:blipFill>
        <p:spPr>
          <a:xfrm>
            <a:off x="4038600" y="5114365"/>
            <a:ext cx="2240905" cy="2171599"/>
          </a:xfrm>
          <a:prstGeom prst="rect">
            <a:avLst/>
          </a:prstGeom>
        </p:spPr>
      </p:pic>
      <p:pic>
        <p:nvPicPr>
          <p:cNvPr id="10" name="Picture 10"/>
          <p:cNvPicPr>
            <a:picLocks noChangeAspect="1"/>
          </p:cNvPicPr>
          <p:nvPr/>
        </p:nvPicPr>
        <p:blipFill>
          <a:blip r:embed="rId8"/>
          <a:srcRect/>
          <a:stretch>
            <a:fillRect/>
          </a:stretch>
        </p:blipFill>
        <p:spPr>
          <a:xfrm>
            <a:off x="11449583" y="1814800"/>
            <a:ext cx="3843178" cy="3314740"/>
          </a:xfrm>
          <a:prstGeom prst="rect">
            <a:avLst/>
          </a:prstGeom>
        </p:spPr>
      </p:pic>
      <p:sp>
        <p:nvSpPr>
          <p:cNvPr id="11" name="TextBox 11"/>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3</a:t>
            </a:r>
          </a:p>
        </p:txBody>
      </p:sp>
      <p:sp>
        <p:nvSpPr>
          <p:cNvPr id="12" name="TextBox 12"/>
          <p:cNvSpPr txBox="1"/>
          <p:nvPr/>
        </p:nvSpPr>
        <p:spPr>
          <a:xfrm>
            <a:off x="574693" y="1380731"/>
            <a:ext cx="8132816" cy="3577903"/>
          </a:xfrm>
          <a:prstGeom prst="rect">
            <a:avLst/>
          </a:prstGeom>
        </p:spPr>
        <p:txBody>
          <a:bodyPr wrap="square" lIns="0" tIns="0" rIns="0" bIns="0" rtlCol="0" anchor="t">
            <a:spAutoFit/>
          </a:bodyPr>
          <a:lstStyle/>
          <a:p>
            <a:pPr algn="ctr">
              <a:lnSpc>
                <a:spcPts val="3119"/>
              </a:lnSpc>
              <a:spcBef>
                <a:spcPct val="0"/>
              </a:spcBef>
            </a:pPr>
            <a:endParaRPr dirty="0"/>
          </a:p>
          <a:p>
            <a:pPr algn="ctr">
              <a:lnSpc>
                <a:spcPts val="3119"/>
              </a:lnSpc>
              <a:spcBef>
                <a:spcPct val="0"/>
              </a:spcBef>
            </a:pPr>
            <a:r>
              <a:rPr lang="en-US" sz="2800" dirty="0">
                <a:solidFill>
                  <a:srgbClr val="204D68"/>
                </a:solidFill>
                <a:latin typeface="Arimo Bold" panose="020B0604020202020204" charset="0"/>
                <a:ea typeface="Arimo Bold" panose="020B0604020202020204" charset="0"/>
                <a:cs typeface="Arimo Bold" panose="020B0604020202020204" charset="0"/>
              </a:rPr>
              <a:t>In a more traditional system, each service or organization exists or operates separately.</a:t>
            </a:r>
          </a:p>
          <a:p>
            <a:pPr algn="ctr">
              <a:lnSpc>
                <a:spcPts val="3119"/>
              </a:lnSpc>
              <a:spcBef>
                <a:spcPct val="0"/>
              </a:spcBef>
            </a:pPr>
            <a:endParaRPr lang="en-US" sz="2800" dirty="0">
              <a:solidFill>
                <a:srgbClr val="204D68"/>
              </a:solidFill>
              <a:latin typeface="Arimo Bold" panose="020B0604020202020204" charset="0"/>
              <a:ea typeface="Arimo Bold" panose="020B0604020202020204" charset="0"/>
              <a:cs typeface="Arimo Bold" panose="020B0604020202020204" charset="0"/>
            </a:endParaRPr>
          </a:p>
          <a:p>
            <a:pPr algn="ctr">
              <a:lnSpc>
                <a:spcPts val="3119"/>
              </a:lnSpc>
              <a:spcBef>
                <a:spcPct val="0"/>
              </a:spcBef>
            </a:pPr>
            <a:r>
              <a:rPr lang="en-US" sz="2800" dirty="0">
                <a:solidFill>
                  <a:srgbClr val="204D68"/>
                </a:solidFill>
                <a:latin typeface="Arimo Bold" panose="020B0604020202020204" charset="0"/>
                <a:ea typeface="Arimo Bold" panose="020B0604020202020204" charset="0"/>
                <a:cs typeface="Arimo Bold" panose="020B0604020202020204" charset="0"/>
              </a:rPr>
              <a:t>As you can see, </a:t>
            </a:r>
            <a:r>
              <a:rPr lang="en-US" sz="2800" dirty="0">
                <a:solidFill>
                  <a:srgbClr val="DD7373"/>
                </a:solidFill>
                <a:latin typeface="Arimo Bold" panose="020B0604020202020204" charset="0"/>
                <a:ea typeface="Arimo Bold" panose="020B0604020202020204" charset="0"/>
                <a:cs typeface="Arimo Bold" panose="020B0604020202020204" charset="0"/>
              </a:rPr>
              <a:t>each circle – or organization - is completely separate from the other,</a:t>
            </a:r>
            <a:r>
              <a:rPr lang="en-US" sz="2800" dirty="0">
                <a:solidFill>
                  <a:srgbClr val="204D68"/>
                </a:solidFill>
                <a:latin typeface="Arimo Bold" panose="020B0604020202020204" charset="0"/>
                <a:ea typeface="Arimo Bold" panose="020B0604020202020204" charset="0"/>
                <a:cs typeface="Arimo Bold" panose="020B0604020202020204" charset="0"/>
              </a:rPr>
              <a:t> making communication </a:t>
            </a:r>
          </a:p>
          <a:p>
            <a:pPr algn="ctr">
              <a:lnSpc>
                <a:spcPts val="3119"/>
              </a:lnSpc>
              <a:spcBef>
                <a:spcPct val="0"/>
              </a:spcBef>
            </a:pPr>
            <a:r>
              <a:rPr lang="en-US" sz="2800" dirty="0">
                <a:solidFill>
                  <a:srgbClr val="204D68"/>
                </a:solidFill>
                <a:latin typeface="Arimo Bold" panose="020B0604020202020204" charset="0"/>
                <a:ea typeface="Arimo Bold" panose="020B0604020202020204" charset="0"/>
                <a:cs typeface="Arimo Bold" panose="020B0604020202020204" charset="0"/>
              </a:rPr>
              <a:t>and the coordination of actions difficult.</a:t>
            </a:r>
          </a:p>
          <a:p>
            <a:pPr algn="ctr">
              <a:lnSpc>
                <a:spcPts val="3119"/>
              </a:lnSpc>
              <a:spcBef>
                <a:spcPct val="0"/>
              </a:spcBef>
            </a:pPr>
            <a:endParaRPr lang="en-US" sz="2599" dirty="0">
              <a:solidFill>
                <a:srgbClr val="204D68"/>
              </a:solidFill>
              <a:latin typeface="Barlow Bold"/>
            </a:endParaRPr>
          </a:p>
        </p:txBody>
      </p:sp>
      <p:sp>
        <p:nvSpPr>
          <p:cNvPr id="13" name="TextBox 13"/>
          <p:cNvSpPr txBox="1"/>
          <p:nvPr/>
        </p:nvSpPr>
        <p:spPr>
          <a:xfrm>
            <a:off x="1764352" y="245527"/>
            <a:ext cx="15425983" cy="936154"/>
          </a:xfrm>
          <a:prstGeom prst="rect">
            <a:avLst/>
          </a:prstGeom>
        </p:spPr>
        <p:txBody>
          <a:bodyPr lIns="0" tIns="0" rIns="0" bIns="0" rtlCol="0" anchor="t">
            <a:spAutoFit/>
          </a:bodyPr>
          <a:lstStyle/>
          <a:p>
            <a:pPr algn="ctr">
              <a:lnSpc>
                <a:spcPts val="7274"/>
              </a:lnSpc>
              <a:spcBef>
                <a:spcPct val="0"/>
              </a:spcBef>
            </a:pPr>
            <a:r>
              <a:rPr lang="en-US" sz="6600" dirty="0">
                <a:solidFill>
                  <a:srgbClr val="2D5974"/>
                </a:solidFill>
                <a:effectLst>
                  <a:outerShdw blurRad="38100" dist="38100" dir="2700000" algn="tl">
                    <a:srgbClr val="000000">
                      <a:alpha val="43137"/>
                    </a:srgbClr>
                  </a:outerShdw>
                </a:effectLst>
                <a:latin typeface="Barlow Bold"/>
              </a:rPr>
              <a:t>What is an integrated system?</a:t>
            </a:r>
          </a:p>
        </p:txBody>
      </p:sp>
      <p:sp>
        <p:nvSpPr>
          <p:cNvPr id="14" name="TextBox 14"/>
          <p:cNvSpPr txBox="1"/>
          <p:nvPr/>
        </p:nvSpPr>
        <p:spPr>
          <a:xfrm>
            <a:off x="9313522" y="5698213"/>
            <a:ext cx="8115300" cy="1987724"/>
          </a:xfrm>
          <a:prstGeom prst="rect">
            <a:avLst/>
          </a:prstGeom>
        </p:spPr>
        <p:txBody>
          <a:bodyPr lIns="0" tIns="0" rIns="0" bIns="0" rtlCol="0" anchor="t">
            <a:spAutoFit/>
          </a:bodyPr>
          <a:lstStyle/>
          <a:p>
            <a:pPr algn="ctr">
              <a:lnSpc>
                <a:spcPts val="3119"/>
              </a:lnSpc>
              <a:spcBef>
                <a:spcPct val="0"/>
              </a:spcBef>
            </a:pPr>
            <a:r>
              <a:rPr lang="en-US" sz="2800" dirty="0">
                <a:solidFill>
                  <a:srgbClr val="1C436B"/>
                </a:solidFill>
                <a:latin typeface="Arimo Bold" panose="020B0604020202020204" charset="0"/>
                <a:ea typeface="Arimo Bold" panose="020B0604020202020204" charset="0"/>
                <a:cs typeface="Arimo Bold" panose="020B0604020202020204" charset="0"/>
              </a:rPr>
              <a:t>In an </a:t>
            </a:r>
            <a:r>
              <a:rPr lang="en-US" sz="2800" dirty="0">
                <a:solidFill>
                  <a:srgbClr val="EA828D"/>
                </a:solidFill>
                <a:latin typeface="Arimo Bold" panose="020B0604020202020204" charset="0"/>
                <a:ea typeface="Arimo Bold" panose="020B0604020202020204" charset="0"/>
                <a:cs typeface="Arimo Bold" panose="020B0604020202020204" charset="0"/>
              </a:rPr>
              <a:t>integrated system</a:t>
            </a:r>
            <a:r>
              <a:rPr lang="en-US" sz="2800" dirty="0">
                <a:solidFill>
                  <a:srgbClr val="1C436B"/>
                </a:solidFill>
                <a:latin typeface="Arimo Bold" panose="020B0604020202020204" charset="0"/>
                <a:ea typeface="Arimo Bold" panose="020B0604020202020204" charset="0"/>
                <a:cs typeface="Arimo Bold" panose="020B0604020202020204" charset="0"/>
              </a:rPr>
              <a:t>, the circles come into contact, allowing for the regular and easy flow of information.</a:t>
            </a:r>
          </a:p>
          <a:p>
            <a:pPr algn="ctr">
              <a:lnSpc>
                <a:spcPts val="3119"/>
              </a:lnSpc>
              <a:spcBef>
                <a:spcPct val="0"/>
              </a:spcBef>
            </a:pPr>
            <a:r>
              <a:rPr lang="en-US" sz="2800" dirty="0">
                <a:solidFill>
                  <a:srgbClr val="1C436B"/>
                </a:solidFill>
                <a:latin typeface="Arimo Bold" panose="020B0604020202020204" charset="0"/>
                <a:ea typeface="Arimo Bold" panose="020B0604020202020204" charset="0"/>
                <a:cs typeface="Arimo Bold" panose="020B0604020202020204" charset="0"/>
              </a:rPr>
              <a:t>This in turn allows for coordinated service delivery.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990600" y="9290277"/>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3</a:t>
            </a:r>
          </a:p>
        </p:txBody>
      </p:sp>
      <p:sp>
        <p:nvSpPr>
          <p:cNvPr id="8" name="TextBox 8"/>
          <p:cNvSpPr txBox="1"/>
          <p:nvPr/>
        </p:nvSpPr>
        <p:spPr>
          <a:xfrm>
            <a:off x="1292267" y="329978"/>
            <a:ext cx="15425983" cy="856004"/>
          </a:xfrm>
          <a:prstGeom prst="rect">
            <a:avLst/>
          </a:prstGeom>
        </p:spPr>
        <p:txBody>
          <a:bodyPr lIns="0" tIns="0" rIns="0" bIns="0" rtlCol="0" anchor="t">
            <a:spAutoFit/>
          </a:bodyPr>
          <a:lstStyle/>
          <a:p>
            <a:pPr algn="ctr">
              <a:lnSpc>
                <a:spcPts val="7274"/>
              </a:lnSpc>
              <a:spcBef>
                <a:spcPct val="0"/>
              </a:spcBef>
            </a:pPr>
            <a:r>
              <a:rPr lang="en-US" sz="6000" dirty="0">
                <a:solidFill>
                  <a:srgbClr val="2D5974"/>
                </a:solidFill>
                <a:effectLst>
                  <a:outerShdw blurRad="38100" dist="38100" dir="2700000" algn="tl">
                    <a:srgbClr val="000000">
                      <a:alpha val="43137"/>
                    </a:srgbClr>
                  </a:outerShdw>
                </a:effectLst>
                <a:latin typeface="Barlow Bold"/>
              </a:rPr>
              <a:t>What is an integrated system?</a:t>
            </a:r>
          </a:p>
        </p:txBody>
      </p:sp>
      <p:sp>
        <p:nvSpPr>
          <p:cNvPr id="9" name="TextBox 9"/>
          <p:cNvSpPr txBox="1"/>
          <p:nvPr/>
        </p:nvSpPr>
        <p:spPr>
          <a:xfrm>
            <a:off x="1839524" y="2491057"/>
            <a:ext cx="15425983" cy="4909677"/>
          </a:xfrm>
          <a:prstGeom prst="rect">
            <a:avLst/>
          </a:prstGeom>
        </p:spPr>
        <p:txBody>
          <a:bodyPr wrap="square" lIns="0" tIns="0" rIns="0" bIns="0" rtlCol="0" anchor="t">
            <a:spAutoFit/>
          </a:bodyPr>
          <a:lstStyle/>
          <a:p>
            <a:pPr algn="ctr">
              <a:lnSpc>
                <a:spcPts val="3479"/>
              </a:lnSpc>
            </a:pPr>
            <a:r>
              <a:rPr lang="en-US" sz="2899" dirty="0">
                <a:solidFill>
                  <a:srgbClr val="EA828D"/>
                </a:solidFill>
                <a:latin typeface="Arimo Bold" panose="020B0604020202020204" charset="0"/>
                <a:ea typeface="Arimo Bold" panose="020B0604020202020204" charset="0"/>
                <a:cs typeface="Arimo Bold" panose="020B0604020202020204" charset="0"/>
              </a:rPr>
              <a:t>Child victims of violence who become part of criminal proceedings </a:t>
            </a:r>
            <a:r>
              <a:rPr lang="en-US" sz="2899" dirty="0">
                <a:solidFill>
                  <a:srgbClr val="204D68"/>
                </a:solidFill>
                <a:latin typeface="Arimo Bold" panose="020B0604020202020204" charset="0"/>
                <a:ea typeface="Arimo Bold" panose="020B0604020202020204" charset="0"/>
                <a:cs typeface="Arimo Bold" panose="020B0604020202020204" charset="0"/>
              </a:rPr>
              <a:t>are not just subject to standard care intended to increase their well-being and meet needs. They must also go through the criminal justice process while, potentially, not being allowed to access psychological or other services necessary to help them deal with their trauma. </a:t>
            </a:r>
          </a:p>
          <a:p>
            <a:pPr algn="ctr">
              <a:lnSpc>
                <a:spcPts val="3479"/>
              </a:lnSpc>
            </a:pPr>
            <a:endParaRPr lang="en-US" sz="28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479"/>
              </a:lnSpc>
            </a:pPr>
            <a:r>
              <a:rPr lang="en-US" sz="2899" dirty="0">
                <a:solidFill>
                  <a:srgbClr val="204D68"/>
                </a:solidFill>
                <a:latin typeface="Arimo Bold" panose="020B0604020202020204" charset="0"/>
                <a:ea typeface="Arimo Bold" panose="020B0604020202020204" charset="0"/>
                <a:cs typeface="Arimo Bold" panose="020B0604020202020204" charset="0"/>
              </a:rPr>
              <a:t>An </a:t>
            </a:r>
            <a:r>
              <a:rPr lang="en-US" sz="2899" dirty="0">
                <a:solidFill>
                  <a:srgbClr val="DD7373"/>
                </a:solidFill>
                <a:latin typeface="Arimo Bold" panose="020B0604020202020204" charset="0"/>
                <a:ea typeface="Arimo Bold" panose="020B0604020202020204" charset="0"/>
                <a:cs typeface="Arimo Bold" panose="020B0604020202020204" charset="0"/>
              </a:rPr>
              <a:t>integrated system working with child victims therefore needs to bring together:</a:t>
            </a:r>
            <a:r>
              <a:rPr lang="en-US" sz="2899" dirty="0">
                <a:solidFill>
                  <a:srgbClr val="204D68"/>
                </a:solidFill>
                <a:latin typeface="Arimo Bold" panose="020B0604020202020204" charset="0"/>
                <a:ea typeface="Arimo Bold" panose="020B0604020202020204" charset="0"/>
                <a:cs typeface="Arimo Bold" panose="020B0604020202020204" charset="0"/>
              </a:rPr>
              <a:t> </a:t>
            </a:r>
          </a:p>
          <a:p>
            <a:pPr algn="ctr">
              <a:lnSpc>
                <a:spcPts val="3479"/>
              </a:lnSpc>
            </a:pPr>
            <a:r>
              <a:rPr lang="en-US" sz="2899" dirty="0">
                <a:solidFill>
                  <a:srgbClr val="204D68"/>
                </a:solidFill>
                <a:latin typeface="Arimo Bold" panose="020B0604020202020204" charset="0"/>
                <a:ea typeface="Arimo Bold" panose="020B0604020202020204" charset="0"/>
                <a:cs typeface="Arimo Bold" panose="020B0604020202020204" charset="0"/>
              </a:rPr>
              <a:t>police, medical/forensic examiners, social services, mental health services, prosecutors, and potentially other actors. </a:t>
            </a:r>
          </a:p>
          <a:p>
            <a:pPr algn="ctr">
              <a:lnSpc>
                <a:spcPts val="3479"/>
              </a:lnSpc>
            </a:pPr>
            <a:endParaRPr lang="en-US" sz="28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479"/>
              </a:lnSpc>
              <a:spcBef>
                <a:spcPct val="0"/>
              </a:spcBef>
            </a:pPr>
            <a:r>
              <a:rPr lang="en-US" sz="2899" dirty="0">
                <a:solidFill>
                  <a:srgbClr val="204D68"/>
                </a:solidFill>
                <a:latin typeface="Arimo Bold" panose="020B0604020202020204" charset="0"/>
                <a:ea typeface="Arimo Bold" panose="020B0604020202020204" charset="0"/>
                <a:cs typeface="Arimo Bold" panose="020B0604020202020204" charset="0"/>
              </a:rPr>
              <a:t>As such it is especially important to ensure that their “time” within the criminal justice process is quick and avoids re-traumatization.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15831859" y="8829259"/>
            <a:ext cx="1830230" cy="858081"/>
            <a:chOff x="0" y="0"/>
            <a:chExt cx="2440306" cy="1144108"/>
          </a:xfrm>
        </p:grpSpPr>
        <p:grpSp>
          <p:nvGrpSpPr>
            <p:cNvPr id="3" name="Group 3"/>
            <p:cNvGrpSpPr/>
            <p:nvPr/>
          </p:nvGrpSpPr>
          <p:grpSpPr>
            <a:xfrm>
              <a:off x="0" y="0"/>
              <a:ext cx="2440306" cy="1144108"/>
              <a:chOff x="0" y="0"/>
              <a:chExt cx="933897" cy="406400"/>
            </a:xfrm>
          </p:grpSpPr>
          <p:sp>
            <p:nvSpPr>
              <p:cNvPr id="4" name="Freeform 4"/>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2F728D"/>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grpSp>
        <p:nvGrpSpPr>
          <p:cNvPr id="6" name="Group 6"/>
          <p:cNvGrpSpPr/>
          <p:nvPr/>
        </p:nvGrpSpPr>
        <p:grpSpPr>
          <a:xfrm>
            <a:off x="3081709" y="383241"/>
            <a:ext cx="12750151" cy="2202265"/>
            <a:chOff x="0" y="0"/>
            <a:chExt cx="2534938" cy="406400"/>
          </a:xfrm>
        </p:grpSpPr>
        <p:sp>
          <p:nvSpPr>
            <p:cNvPr id="7" name="Freeform 7"/>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8" name="TextBox 8"/>
          <p:cNvSpPr txBox="1"/>
          <p:nvPr/>
        </p:nvSpPr>
        <p:spPr>
          <a:xfrm>
            <a:off x="4649751" y="1007160"/>
            <a:ext cx="9798484" cy="944903"/>
          </a:xfrm>
          <a:prstGeom prst="rect">
            <a:avLst/>
          </a:prstGeom>
        </p:spPr>
        <p:txBody>
          <a:bodyPr lIns="0" tIns="0" rIns="0" bIns="0" rtlCol="0" anchor="t">
            <a:spAutoFit/>
          </a:bodyPr>
          <a:lstStyle/>
          <a:p>
            <a:pPr algn="ctr">
              <a:lnSpc>
                <a:spcPts val="7410"/>
              </a:lnSpc>
              <a:spcBef>
                <a:spcPct val="0"/>
              </a:spcBef>
            </a:pPr>
            <a:r>
              <a:rPr lang="en-US" sz="6175" dirty="0">
                <a:solidFill>
                  <a:srgbClr val="204D68"/>
                </a:solidFill>
                <a:effectLst>
                  <a:outerShdw blurRad="38100" dist="38100" dir="2700000" algn="tl">
                    <a:srgbClr val="000000">
                      <a:alpha val="43137"/>
                    </a:srgbClr>
                  </a:outerShdw>
                </a:effectLst>
                <a:latin typeface="Barlow Bold"/>
              </a:rPr>
              <a:t>GROUP DISCUSSION</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49751" y="731330"/>
            <a:ext cx="1473227" cy="1506087"/>
          </a:xfrm>
          <a:prstGeom prst="rect">
            <a:avLst/>
          </a:prstGeom>
        </p:spPr>
      </p:pic>
      <p:grpSp>
        <p:nvGrpSpPr>
          <p:cNvPr id="10" name="Group 10"/>
          <p:cNvGrpSpPr/>
          <p:nvPr/>
        </p:nvGrpSpPr>
        <p:grpSpPr>
          <a:xfrm>
            <a:off x="1245534" y="3013149"/>
            <a:ext cx="16737666" cy="4001775"/>
            <a:chOff x="0" y="0"/>
            <a:chExt cx="16330776" cy="4137012"/>
          </a:xfrm>
        </p:grpSpPr>
        <p:sp>
          <p:nvSpPr>
            <p:cNvPr id="11" name="Freeform 11"/>
            <p:cNvSpPr/>
            <p:nvPr/>
          </p:nvSpPr>
          <p:spPr>
            <a:xfrm>
              <a:off x="0" y="0"/>
              <a:ext cx="16330777" cy="4137012"/>
            </a:xfrm>
            <a:custGeom>
              <a:avLst/>
              <a:gdLst/>
              <a:ahLst/>
              <a:cxnLst/>
              <a:rect l="l" t="t" r="r" b="b"/>
              <a:pathLst>
                <a:path w="16330777" h="4137012">
                  <a:moveTo>
                    <a:pt x="496570" y="0"/>
                  </a:moveTo>
                  <a:lnTo>
                    <a:pt x="496570" y="4137012"/>
                  </a:lnTo>
                  <a:lnTo>
                    <a:pt x="14584527" y="4137012"/>
                  </a:lnTo>
                  <a:lnTo>
                    <a:pt x="14584527" y="0"/>
                  </a:lnTo>
                  <a:cubicBezTo>
                    <a:pt x="14584527" y="0"/>
                    <a:pt x="496570" y="0"/>
                    <a:pt x="496570" y="0"/>
                  </a:cubicBezTo>
                  <a:close/>
                  <a:moveTo>
                    <a:pt x="15081097" y="1588122"/>
                  </a:moveTo>
                  <a:lnTo>
                    <a:pt x="15081097" y="477605"/>
                  </a:lnTo>
                  <a:cubicBezTo>
                    <a:pt x="15081097" y="222250"/>
                    <a:pt x="14858847" y="0"/>
                    <a:pt x="14584527" y="0"/>
                  </a:cubicBezTo>
                  <a:lnTo>
                    <a:pt x="14584527" y="4137012"/>
                  </a:lnTo>
                  <a:cubicBezTo>
                    <a:pt x="14858847" y="4137012"/>
                    <a:pt x="15081097" y="3914762"/>
                    <a:pt x="15081097" y="3640443"/>
                  </a:cubicBezTo>
                  <a:lnTo>
                    <a:pt x="15081097" y="2060562"/>
                  </a:lnTo>
                  <a:cubicBezTo>
                    <a:pt x="15589097" y="2075802"/>
                    <a:pt x="16093286" y="2051672"/>
                    <a:pt x="16330777" y="2094852"/>
                  </a:cubicBezTo>
                  <a:cubicBezTo>
                    <a:pt x="15926916" y="1908162"/>
                    <a:pt x="15492577" y="1772272"/>
                    <a:pt x="15081097" y="1588122"/>
                  </a:cubicBezTo>
                  <a:close/>
                  <a:moveTo>
                    <a:pt x="0" y="477605"/>
                  </a:moveTo>
                  <a:lnTo>
                    <a:pt x="0" y="3640442"/>
                  </a:lnTo>
                  <a:cubicBezTo>
                    <a:pt x="0" y="3914762"/>
                    <a:pt x="222250" y="4137012"/>
                    <a:pt x="496570" y="4137012"/>
                  </a:cubicBezTo>
                  <a:lnTo>
                    <a:pt x="496570" y="0"/>
                  </a:lnTo>
                  <a:cubicBezTo>
                    <a:pt x="222250" y="0"/>
                    <a:pt x="0" y="222250"/>
                    <a:pt x="0" y="477605"/>
                  </a:cubicBezTo>
                  <a:close/>
                </a:path>
              </a:pathLst>
            </a:custGeom>
            <a:solidFill>
              <a:srgbClr val="FFFFFF"/>
            </a:solidFill>
          </p:spPr>
        </p:sp>
      </p:grpSp>
      <p:sp>
        <p:nvSpPr>
          <p:cNvPr id="12" name="TextBox 12"/>
          <p:cNvSpPr txBox="1"/>
          <p:nvPr/>
        </p:nvSpPr>
        <p:spPr>
          <a:xfrm>
            <a:off x="1752600" y="3124951"/>
            <a:ext cx="14393016" cy="4441494"/>
          </a:xfrm>
          <a:prstGeom prst="rect">
            <a:avLst/>
          </a:prstGeom>
        </p:spPr>
        <p:txBody>
          <a:bodyPr lIns="0" tIns="0" rIns="0" bIns="0" rtlCol="0" anchor="t">
            <a:spAutoFit/>
          </a:bodyPr>
          <a:lstStyle/>
          <a:p>
            <a:pPr algn="ctr">
              <a:lnSpc>
                <a:spcPts val="8647"/>
              </a:lnSpc>
            </a:pPr>
            <a:r>
              <a:rPr lang="en-US" sz="3743" dirty="0">
                <a:solidFill>
                  <a:srgbClr val="FC3D5F"/>
                </a:solidFill>
                <a:latin typeface="Arimo Bold" panose="020B0604020202020204" charset="0"/>
                <a:ea typeface="Arimo Bold" panose="020B0604020202020204" charset="0"/>
                <a:cs typeface="Arimo Bold" panose="020B0604020202020204" charset="0"/>
              </a:rPr>
              <a:t>- To what extent is your organization integrated with others?</a:t>
            </a:r>
          </a:p>
          <a:p>
            <a:pPr algn="ctr">
              <a:lnSpc>
                <a:spcPts val="8647"/>
              </a:lnSpc>
            </a:pPr>
            <a:r>
              <a:rPr lang="en-US" sz="3743" dirty="0">
                <a:solidFill>
                  <a:srgbClr val="FC3D5F"/>
                </a:solidFill>
                <a:latin typeface="Arimo Bold" panose="020B0604020202020204" charset="0"/>
                <a:ea typeface="Arimo Bold" panose="020B0604020202020204" charset="0"/>
                <a:cs typeface="Arimo Bold" panose="020B0604020202020204" charset="0"/>
              </a:rPr>
              <a:t>- How does this influence your ability to work and provide the best service to the children you work with?</a:t>
            </a:r>
          </a:p>
          <a:p>
            <a:pPr algn="ctr">
              <a:lnSpc>
                <a:spcPts val="4492"/>
              </a:lnSpc>
            </a:pPr>
            <a:endParaRPr lang="en-US" sz="3743" dirty="0">
              <a:solidFill>
                <a:srgbClr val="FC3D5F"/>
              </a:solidFill>
              <a:latin typeface="Barlow Bold"/>
            </a:endParaRPr>
          </a:p>
          <a:p>
            <a:pPr algn="ctr">
              <a:lnSpc>
                <a:spcPts val="3636"/>
              </a:lnSpc>
              <a:spcBef>
                <a:spcPct val="0"/>
              </a:spcBef>
            </a:pPr>
            <a:endParaRPr lang="en-US" sz="3743" dirty="0">
              <a:solidFill>
                <a:srgbClr val="FC3D5F"/>
              </a:solidFill>
              <a:latin typeface="Barlow Bold"/>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06594" y="6286500"/>
            <a:ext cx="3874812" cy="367138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1</a:t>
            </a:r>
          </a:p>
        </p:txBody>
      </p:sp>
      <p:sp>
        <p:nvSpPr>
          <p:cNvPr id="8" name="TextBox 8"/>
          <p:cNvSpPr txBox="1"/>
          <p:nvPr/>
        </p:nvSpPr>
        <p:spPr>
          <a:xfrm>
            <a:off x="1001936" y="1870883"/>
            <a:ext cx="16284127" cy="6463308"/>
          </a:xfrm>
          <a:prstGeom prst="rect">
            <a:avLst/>
          </a:prstGeom>
        </p:spPr>
        <p:txBody>
          <a:bodyPr lIns="0" tIns="0" rIns="0" bIns="0" rtlCol="0" anchor="t">
            <a:spAutoFit/>
          </a:bodyPr>
          <a:lstStyle/>
          <a:p>
            <a:pPr algn="ctr">
              <a:lnSpc>
                <a:spcPts val="3119"/>
              </a:lnSpc>
              <a:spcBef>
                <a:spcPct val="0"/>
              </a:spcBef>
            </a:pPr>
            <a:endParaRPr dirty="0"/>
          </a:p>
          <a:p>
            <a:pPr algn="ctr">
              <a:lnSpc>
                <a:spcPts val="3359"/>
              </a:lnSpc>
              <a:spcBef>
                <a:spcPct val="0"/>
              </a:spcBef>
            </a:pPr>
            <a:r>
              <a:rPr lang="en-US" sz="2799" dirty="0">
                <a:solidFill>
                  <a:srgbClr val="204D68"/>
                </a:solidFill>
                <a:latin typeface="Arimo Bold" panose="020B0604020202020204" charset="0"/>
                <a:ea typeface="Arimo Bold" panose="020B0604020202020204" charset="0"/>
                <a:cs typeface="Arimo Bold" panose="020B0604020202020204" charset="0"/>
              </a:rPr>
              <a:t>The need for an integrated criminal process for child victims of violence was first addressed </a:t>
            </a:r>
          </a:p>
          <a:p>
            <a:pPr algn="ctr">
              <a:lnSpc>
                <a:spcPts val="3359"/>
              </a:lnSpc>
              <a:spcBef>
                <a:spcPct val="0"/>
              </a:spcBef>
            </a:pPr>
            <a:r>
              <a:rPr lang="en-US" sz="2799" dirty="0">
                <a:solidFill>
                  <a:srgbClr val="204D68"/>
                </a:solidFill>
                <a:latin typeface="Arimo Bold" panose="020B0604020202020204" charset="0"/>
                <a:ea typeface="Arimo Bold" panose="020B0604020202020204" charset="0"/>
                <a:cs typeface="Arimo Bold" panose="020B0604020202020204" charset="0"/>
              </a:rPr>
              <a:t>in the development of child advocacy </a:t>
            </a:r>
            <a:r>
              <a:rPr lang="en-US" sz="2799" dirty="0" err="1">
                <a:solidFill>
                  <a:srgbClr val="204D68"/>
                </a:solidFill>
                <a:latin typeface="Arimo Bold" panose="020B0604020202020204" charset="0"/>
                <a:ea typeface="Arimo Bold" panose="020B0604020202020204" charset="0"/>
                <a:cs typeface="Arimo Bold" panose="020B0604020202020204" charset="0"/>
              </a:rPr>
              <a:t>centres</a:t>
            </a:r>
            <a:r>
              <a:rPr lang="en-US" sz="2799" dirty="0">
                <a:solidFill>
                  <a:srgbClr val="204D68"/>
                </a:solidFill>
                <a:latin typeface="Arimo Bold" panose="020B0604020202020204" charset="0"/>
                <a:ea typeface="Arimo Bold" panose="020B0604020202020204" charset="0"/>
                <a:cs typeface="Arimo Bold" panose="020B0604020202020204" charset="0"/>
              </a:rPr>
              <a:t> in the United States, which were designed to decrease the risk of </a:t>
            </a:r>
            <a:r>
              <a:rPr lang="en-US" sz="2799" dirty="0" err="1">
                <a:solidFill>
                  <a:srgbClr val="204D68"/>
                </a:solidFill>
                <a:latin typeface="Arimo Bold" panose="020B0604020202020204" charset="0"/>
                <a:ea typeface="Arimo Bold" panose="020B0604020202020204" charset="0"/>
                <a:cs typeface="Arimo Bold" panose="020B0604020202020204" charset="0"/>
              </a:rPr>
              <a:t>retraumatization</a:t>
            </a:r>
            <a:r>
              <a:rPr lang="en-US" sz="2799" dirty="0">
                <a:solidFill>
                  <a:srgbClr val="204D68"/>
                </a:solidFill>
                <a:latin typeface="Arimo Bold" panose="020B0604020202020204" charset="0"/>
                <a:ea typeface="Arimo Bold" panose="020B0604020202020204" charset="0"/>
                <a:cs typeface="Arimo Bold" panose="020B0604020202020204" charset="0"/>
              </a:rPr>
              <a:t> for child victims of sexual assault. </a:t>
            </a:r>
          </a:p>
          <a:p>
            <a:pPr algn="ctr">
              <a:lnSpc>
                <a:spcPts val="3359"/>
              </a:lnSpc>
              <a:spcBef>
                <a:spcPct val="0"/>
              </a:spcBef>
            </a:pPr>
            <a:endParaRPr lang="en-US"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204D68"/>
                </a:solidFill>
                <a:latin typeface="Arimo Bold" panose="020B0604020202020204" charset="0"/>
                <a:ea typeface="Arimo Bold" panose="020B0604020202020204" charset="0"/>
                <a:cs typeface="Arimo Bold" panose="020B0604020202020204" charset="0"/>
              </a:rPr>
              <a:t>The idea was to place all investigative and other services under one roof in order to simplify the evidence collection process in the interest of the child. </a:t>
            </a:r>
          </a:p>
          <a:p>
            <a:pPr algn="ctr">
              <a:lnSpc>
                <a:spcPts val="3359"/>
              </a:lnSpc>
              <a:spcBef>
                <a:spcPct val="0"/>
              </a:spcBef>
            </a:pPr>
            <a:endParaRPr lang="en-US"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204D68"/>
                </a:solidFill>
                <a:latin typeface="Arimo Bold" panose="020B0604020202020204" charset="0"/>
                <a:ea typeface="Arimo Bold" panose="020B0604020202020204" charset="0"/>
                <a:cs typeface="Arimo Bold" panose="020B0604020202020204" charset="0"/>
              </a:rPr>
              <a:t>The model first came to</a:t>
            </a:r>
            <a:r>
              <a:rPr lang="en-US" sz="2799" dirty="0">
                <a:solidFill>
                  <a:srgbClr val="DD7373"/>
                </a:solidFill>
                <a:latin typeface="Arimo Bold" panose="020B0604020202020204" charset="0"/>
                <a:ea typeface="Arimo Bold" panose="020B0604020202020204" charset="0"/>
                <a:cs typeface="Arimo Bold" panose="020B0604020202020204" charset="0"/>
              </a:rPr>
              <a:t> Europe via Iceland which adopted the </a:t>
            </a:r>
            <a:r>
              <a:rPr lang="en-US" sz="2799" dirty="0" err="1">
                <a:solidFill>
                  <a:srgbClr val="DD7373"/>
                </a:solidFill>
                <a:latin typeface="Arimo Bold" panose="020B0604020202020204" charset="0"/>
                <a:ea typeface="Arimo Bold" panose="020B0604020202020204" charset="0"/>
                <a:cs typeface="Arimo Bold" panose="020B0604020202020204" charset="0"/>
              </a:rPr>
              <a:t>Barnahus</a:t>
            </a:r>
            <a:r>
              <a:rPr lang="en-US" sz="2799" dirty="0">
                <a:solidFill>
                  <a:srgbClr val="DD7373"/>
                </a:solidFill>
                <a:latin typeface="Arimo Bold" panose="020B0604020202020204" charset="0"/>
                <a:ea typeface="Arimo Bold" panose="020B0604020202020204" charset="0"/>
                <a:cs typeface="Arimo Bold" panose="020B0604020202020204" charset="0"/>
              </a:rPr>
              <a:t> model</a:t>
            </a:r>
            <a:r>
              <a:rPr lang="en-US" sz="2799" dirty="0">
                <a:solidFill>
                  <a:srgbClr val="204D68"/>
                </a:solidFill>
                <a:latin typeface="Arimo Bold" panose="020B0604020202020204" charset="0"/>
                <a:ea typeface="Arimo Bold" panose="020B0604020202020204" charset="0"/>
                <a:cs typeface="Arimo Bold" panose="020B0604020202020204" charset="0"/>
              </a:rPr>
              <a:t> and has since spread throughout Europe. </a:t>
            </a:r>
          </a:p>
          <a:p>
            <a:pPr algn="ctr">
              <a:lnSpc>
                <a:spcPts val="3359"/>
              </a:lnSpc>
              <a:spcBef>
                <a:spcPct val="0"/>
              </a:spcBef>
            </a:pPr>
            <a:endParaRPr lang="en-US"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DD7373"/>
                </a:solidFill>
                <a:latin typeface="Arimo Bold" panose="020B0604020202020204" charset="0"/>
                <a:ea typeface="Arimo Bold" panose="020B0604020202020204" charset="0"/>
                <a:cs typeface="Arimo Bold" panose="020B0604020202020204" charset="0"/>
              </a:rPr>
              <a:t>The </a:t>
            </a:r>
            <a:r>
              <a:rPr lang="en-US" sz="2799" dirty="0" err="1">
                <a:solidFill>
                  <a:srgbClr val="DD7373"/>
                </a:solidFill>
                <a:latin typeface="Arimo Bold" panose="020B0604020202020204" charset="0"/>
                <a:ea typeface="Arimo Bold" panose="020B0604020202020204" charset="0"/>
                <a:cs typeface="Arimo Bold" panose="020B0604020202020204" charset="0"/>
              </a:rPr>
              <a:t>Barnahus</a:t>
            </a:r>
            <a:r>
              <a:rPr lang="en-US" sz="2799" dirty="0">
                <a:solidFill>
                  <a:srgbClr val="DD7373"/>
                </a:solidFill>
                <a:latin typeface="Arimo Bold" panose="020B0604020202020204" charset="0"/>
                <a:ea typeface="Arimo Bold" panose="020B0604020202020204" charset="0"/>
                <a:cs typeface="Arimo Bold" panose="020B0604020202020204" charset="0"/>
              </a:rPr>
              <a:t>, or children’s house,</a:t>
            </a:r>
            <a:r>
              <a:rPr lang="en-US" sz="2799" dirty="0">
                <a:solidFill>
                  <a:srgbClr val="204D68"/>
                </a:solidFill>
                <a:latin typeface="Arimo Bold" panose="020B0604020202020204" charset="0"/>
                <a:ea typeface="Arimo Bold" panose="020B0604020202020204" charset="0"/>
                <a:cs typeface="Arimo Bold" panose="020B0604020202020204" charset="0"/>
              </a:rPr>
              <a:t> represents an all under one roof set of services designed to ensure a trauma informed child friendly approach to justice. </a:t>
            </a:r>
          </a:p>
          <a:p>
            <a:pPr algn="ctr">
              <a:lnSpc>
                <a:spcPts val="3359"/>
              </a:lnSpc>
              <a:spcBef>
                <a:spcPct val="0"/>
              </a:spcBef>
            </a:pPr>
            <a:endParaRPr lang="en-US" sz="2799" dirty="0">
              <a:solidFill>
                <a:srgbClr val="204D68"/>
              </a:solidFill>
              <a:latin typeface="Barlow Bold"/>
            </a:endParaRPr>
          </a:p>
          <a:p>
            <a:pPr algn="ctr">
              <a:lnSpc>
                <a:spcPts val="3119"/>
              </a:lnSpc>
              <a:spcBef>
                <a:spcPct val="0"/>
              </a:spcBef>
            </a:pPr>
            <a:endParaRPr lang="en-US" sz="2799" dirty="0">
              <a:solidFill>
                <a:srgbClr val="204D68"/>
              </a:solidFill>
              <a:latin typeface="Barlow Bold"/>
            </a:endParaRPr>
          </a:p>
        </p:txBody>
      </p:sp>
      <p:sp>
        <p:nvSpPr>
          <p:cNvPr id="9" name="TextBox 9"/>
          <p:cNvSpPr txBox="1"/>
          <p:nvPr/>
        </p:nvSpPr>
        <p:spPr>
          <a:xfrm>
            <a:off x="806414" y="507855"/>
            <a:ext cx="15425983" cy="857607"/>
          </a:xfrm>
          <a:prstGeom prst="rect">
            <a:avLst/>
          </a:prstGeom>
        </p:spPr>
        <p:txBody>
          <a:bodyPr lIns="0" tIns="0" rIns="0" bIns="0" rtlCol="0" anchor="t">
            <a:spAutoFit/>
          </a:bodyPr>
          <a:lstStyle/>
          <a:p>
            <a:pPr algn="ctr">
              <a:lnSpc>
                <a:spcPts val="7274"/>
              </a:lnSpc>
              <a:spcBef>
                <a:spcPct val="0"/>
              </a:spcBef>
            </a:pPr>
            <a:r>
              <a:rPr lang="en-US" sz="6000" dirty="0">
                <a:solidFill>
                  <a:srgbClr val="2D5974"/>
                </a:solidFill>
                <a:effectLst>
                  <a:outerShdw blurRad="38100" dist="38100" dir="2700000" algn="tl">
                    <a:srgbClr val="000000">
                      <a:alpha val="43137"/>
                    </a:srgbClr>
                  </a:outerShdw>
                </a:effectLst>
                <a:latin typeface="Barlow Bold"/>
              </a:rPr>
              <a:t>Child Advocacy Centers and </a:t>
            </a:r>
            <a:r>
              <a:rPr lang="en-US" sz="6000" dirty="0" err="1">
                <a:solidFill>
                  <a:srgbClr val="2D5974"/>
                </a:solidFill>
                <a:effectLst>
                  <a:outerShdw blurRad="38100" dist="38100" dir="2700000" algn="tl">
                    <a:srgbClr val="000000">
                      <a:alpha val="43137"/>
                    </a:srgbClr>
                  </a:outerShdw>
                </a:effectLst>
                <a:latin typeface="Barlow Bold"/>
              </a:rPr>
              <a:t>Barnahus</a:t>
            </a:r>
            <a:endParaRPr lang="en-US" sz="6000" dirty="0">
              <a:solidFill>
                <a:srgbClr val="2D5974"/>
              </a:solidFill>
              <a:effectLst>
                <a:outerShdw blurRad="38100" dist="38100" dir="2700000" algn="tl">
                  <a:srgbClr val="000000">
                    <a:alpha val="43137"/>
                  </a:srgbClr>
                </a:outerShdw>
              </a:effectLst>
              <a:latin typeface="Barlow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30400" y="8009558"/>
            <a:ext cx="3458620" cy="20940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3783" y="6672804"/>
            <a:ext cx="3643537" cy="5170992"/>
          </a:xfrm>
          <a:prstGeom prst="rect">
            <a:avLst/>
          </a:prstGeom>
        </p:spPr>
      </p:pic>
      <p:grpSp>
        <p:nvGrpSpPr>
          <p:cNvPr id="4" name="Group 4"/>
          <p:cNvGrpSpPr/>
          <p:nvPr/>
        </p:nvGrpSpPr>
        <p:grpSpPr>
          <a:xfrm rot="-8100000">
            <a:off x="-2088488" y="7103307"/>
            <a:ext cx="9171852" cy="2270618"/>
            <a:chOff x="0" y="0"/>
            <a:chExt cx="33252581" cy="8232133"/>
          </a:xfrm>
        </p:grpSpPr>
        <p:sp>
          <p:nvSpPr>
            <p:cNvPr id="5" name="Freeform 5"/>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6" name="TextBox 6"/>
          <p:cNvSpPr txBox="1"/>
          <p:nvPr/>
        </p:nvSpPr>
        <p:spPr>
          <a:xfrm>
            <a:off x="1241691" y="2277442"/>
            <a:ext cx="16339816" cy="7309693"/>
          </a:xfrm>
          <a:prstGeom prst="rect">
            <a:avLst/>
          </a:prstGeom>
        </p:spPr>
        <p:txBody>
          <a:bodyPr lIns="0" tIns="0" rIns="0" bIns="0" rtlCol="0" anchor="t">
            <a:spAutoFit/>
          </a:bodyPr>
          <a:lstStyle/>
          <a:p>
            <a:pPr algn="ctr">
              <a:lnSpc>
                <a:spcPts val="4839"/>
              </a:lnSpc>
            </a:pPr>
            <a:r>
              <a:rPr lang="en-US" sz="3200" dirty="0">
                <a:solidFill>
                  <a:srgbClr val="FFFFFF"/>
                </a:solidFill>
                <a:latin typeface="Arimo Bold" panose="020B0604020202020204" charset="0"/>
                <a:ea typeface="Arimo Bold" panose="020B0604020202020204" charset="0"/>
                <a:cs typeface="Arimo Bold" panose="020B0604020202020204" charset="0"/>
              </a:rPr>
              <a:t>Today we are going to move from talking about what trauma is and how to recognize it in children to talking about what we – as professionals – can do to better work with the children that we come into contact with and help ensure that our actions do not cause further harm. </a:t>
            </a:r>
          </a:p>
          <a:p>
            <a:pPr algn="ctr">
              <a:lnSpc>
                <a:spcPts val="4839"/>
              </a:lnSpc>
            </a:pPr>
            <a:endParaRPr lang="en-US" sz="3200" dirty="0">
              <a:solidFill>
                <a:srgbClr val="FFFFFF"/>
              </a:solidFill>
              <a:latin typeface="Arimo Bold" panose="020B0604020202020204" charset="0"/>
              <a:ea typeface="Arimo Bold" panose="020B0604020202020204" charset="0"/>
              <a:cs typeface="Arimo Bold" panose="020B0604020202020204" charset="0"/>
            </a:endParaRPr>
          </a:p>
          <a:p>
            <a:pPr algn="ctr">
              <a:lnSpc>
                <a:spcPts val="4839"/>
              </a:lnSpc>
            </a:pPr>
            <a:r>
              <a:rPr lang="en-US" sz="3200" dirty="0">
                <a:solidFill>
                  <a:srgbClr val="FC3D5F"/>
                </a:solidFill>
                <a:latin typeface="Arimo Bold" panose="020B0604020202020204" charset="0"/>
                <a:ea typeface="Arimo Bold" panose="020B0604020202020204" charset="0"/>
                <a:cs typeface="Arimo Bold" panose="020B0604020202020204" charset="0"/>
              </a:rPr>
              <a:t>We will focus on 4 key issues:</a:t>
            </a:r>
          </a:p>
          <a:p>
            <a:pPr algn="ctr">
              <a:lnSpc>
                <a:spcPts val="4839"/>
              </a:lnSpc>
            </a:pPr>
            <a:r>
              <a:rPr lang="en-US" sz="3200" dirty="0">
                <a:solidFill>
                  <a:srgbClr val="30526A"/>
                </a:solidFill>
                <a:latin typeface="Arimo Bold" panose="020B0604020202020204" charset="0"/>
                <a:ea typeface="Arimo Bold" panose="020B0604020202020204" charset="0"/>
                <a:cs typeface="Arimo Bold" panose="020B0604020202020204" charset="0"/>
              </a:rPr>
              <a:t>1. Trauma informed care, looking at its development, what it means, and how you can implement it;</a:t>
            </a:r>
          </a:p>
          <a:p>
            <a:pPr algn="ctr">
              <a:lnSpc>
                <a:spcPts val="4839"/>
              </a:lnSpc>
            </a:pPr>
            <a:r>
              <a:rPr lang="en-US" sz="3200" dirty="0">
                <a:solidFill>
                  <a:srgbClr val="30526A"/>
                </a:solidFill>
                <a:latin typeface="Arimo Bold" panose="020B0604020202020204" charset="0"/>
                <a:ea typeface="Arimo Bold" panose="020B0604020202020204" charset="0"/>
                <a:cs typeface="Arimo Bold" panose="020B0604020202020204" charset="0"/>
              </a:rPr>
              <a:t>2. Fundamental rights of Children and Child-friendly justice;</a:t>
            </a:r>
          </a:p>
          <a:p>
            <a:pPr algn="ctr">
              <a:lnSpc>
                <a:spcPts val="4839"/>
              </a:lnSpc>
            </a:pPr>
            <a:r>
              <a:rPr lang="en-US" sz="3200" dirty="0">
                <a:solidFill>
                  <a:srgbClr val="30526A"/>
                </a:solidFill>
                <a:latin typeface="Arimo Bold" panose="020B0604020202020204" charset="0"/>
                <a:ea typeface="Arimo Bold" panose="020B0604020202020204" charset="0"/>
                <a:cs typeface="Arimo Bold" panose="020B0604020202020204" charset="0"/>
              </a:rPr>
              <a:t>3. Multi-agency cooperation and services integration;</a:t>
            </a:r>
          </a:p>
          <a:p>
            <a:pPr algn="ctr">
              <a:lnSpc>
                <a:spcPts val="4839"/>
              </a:lnSpc>
            </a:pPr>
            <a:r>
              <a:rPr lang="en-US" sz="3200" dirty="0">
                <a:solidFill>
                  <a:srgbClr val="30526A"/>
                </a:solidFill>
                <a:latin typeface="Arimo Bold" panose="020B0604020202020204" charset="0"/>
                <a:ea typeface="Arimo Bold" panose="020B0604020202020204" charset="0"/>
                <a:cs typeface="Arimo Bold" panose="020B0604020202020204" charset="0"/>
              </a:rPr>
              <a:t>4. Key skills for professionals;</a:t>
            </a:r>
          </a:p>
          <a:p>
            <a:pPr algn="ctr">
              <a:lnSpc>
                <a:spcPts val="4238"/>
              </a:lnSpc>
            </a:pPr>
            <a:endParaRPr lang="en-US" sz="3532" dirty="0">
              <a:solidFill>
                <a:srgbClr val="30526A"/>
              </a:solidFill>
              <a:latin typeface="Barlow Bold"/>
            </a:endParaRPr>
          </a:p>
        </p:txBody>
      </p:sp>
      <p:grpSp>
        <p:nvGrpSpPr>
          <p:cNvPr id="7" name="Group 7"/>
          <p:cNvGrpSpPr/>
          <p:nvPr/>
        </p:nvGrpSpPr>
        <p:grpSpPr>
          <a:xfrm>
            <a:off x="4327228" y="340684"/>
            <a:ext cx="10128148" cy="1749381"/>
            <a:chOff x="0" y="0"/>
            <a:chExt cx="2534938" cy="406400"/>
          </a:xfrm>
        </p:grpSpPr>
        <p:sp>
          <p:nvSpPr>
            <p:cNvPr id="8" name="Freeform 8"/>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9" name="TextBox 9"/>
          <p:cNvSpPr txBox="1"/>
          <p:nvPr/>
        </p:nvSpPr>
        <p:spPr>
          <a:xfrm>
            <a:off x="2550207" y="757946"/>
            <a:ext cx="13682190" cy="936154"/>
          </a:xfrm>
          <a:prstGeom prst="rect">
            <a:avLst/>
          </a:prstGeom>
        </p:spPr>
        <p:txBody>
          <a:bodyPr lIns="0" tIns="0" rIns="0" bIns="0" rtlCol="0" anchor="t">
            <a:spAutoFit/>
          </a:bodyPr>
          <a:lstStyle/>
          <a:p>
            <a:pPr algn="ctr">
              <a:lnSpc>
                <a:spcPts val="7274"/>
              </a:lnSpc>
              <a:spcBef>
                <a:spcPct val="0"/>
              </a:spcBef>
            </a:pPr>
            <a:r>
              <a:rPr lang="en-US" sz="6600" dirty="0">
                <a:solidFill>
                  <a:srgbClr val="2D5974"/>
                </a:solidFill>
                <a:latin typeface="Barlow Bold Bold" panose="020B0604020202020204" charset="0"/>
              </a:rPr>
              <a:t>INTRODUCTION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sp>
        <p:nvSpPr>
          <p:cNvPr id="2" name="TextBox 2"/>
          <p:cNvSpPr txBox="1"/>
          <p:nvPr/>
        </p:nvSpPr>
        <p:spPr>
          <a:xfrm>
            <a:off x="2966807" y="2628900"/>
            <a:ext cx="12354384" cy="7920886"/>
          </a:xfrm>
          <a:prstGeom prst="rect">
            <a:avLst/>
          </a:prstGeom>
        </p:spPr>
        <p:txBody>
          <a:bodyPr lIns="0" tIns="0" rIns="0" bIns="0" rtlCol="0" anchor="t">
            <a:spAutoFit/>
          </a:bodyPr>
          <a:lstStyle/>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1: </a:t>
            </a:r>
            <a:r>
              <a:rPr lang="en-US" sz="2800" dirty="0">
                <a:solidFill>
                  <a:srgbClr val="FFFFFF"/>
                </a:solidFill>
                <a:latin typeface="Arimo Bold" panose="020B0604020202020204" charset="0"/>
                <a:ea typeface="Arimo Bold" panose="020B0604020202020204" charset="0"/>
                <a:cs typeface="Arimo Bold" panose="020B0604020202020204" charset="0"/>
              </a:rPr>
              <a:t>Key principles and cross-cutting activities</a:t>
            </a:r>
          </a:p>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2:</a:t>
            </a:r>
            <a:r>
              <a:rPr lang="en-US" sz="2800" dirty="0">
                <a:solidFill>
                  <a:srgbClr val="FFFFFF"/>
                </a:solidFill>
                <a:latin typeface="Arimo Bold" panose="020B0604020202020204" charset="0"/>
                <a:ea typeface="Arimo Bold" panose="020B0604020202020204" charset="0"/>
                <a:cs typeface="Arimo Bold" panose="020B0604020202020204" charset="0"/>
              </a:rPr>
              <a:t> Multidisciplinary and interagency collaboration</a:t>
            </a:r>
          </a:p>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 3: </a:t>
            </a:r>
            <a:r>
              <a:rPr lang="en-US" sz="2800" dirty="0">
                <a:solidFill>
                  <a:srgbClr val="FFFFFF"/>
                </a:solidFill>
                <a:latin typeface="Arimo Bold" panose="020B0604020202020204" charset="0"/>
                <a:ea typeface="Arimo Bold" panose="020B0604020202020204" charset="0"/>
                <a:cs typeface="Arimo Bold" panose="020B0604020202020204" charset="0"/>
              </a:rPr>
              <a:t>Inclusive target group</a:t>
            </a:r>
          </a:p>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 4: </a:t>
            </a:r>
            <a:r>
              <a:rPr lang="en-US" sz="2800" dirty="0">
                <a:solidFill>
                  <a:srgbClr val="FFFFFF"/>
                </a:solidFill>
                <a:latin typeface="Arimo Bold" panose="020B0604020202020204" charset="0"/>
                <a:ea typeface="Arimo Bold" panose="020B0604020202020204" charset="0"/>
                <a:cs typeface="Arimo Bold" panose="020B0604020202020204" charset="0"/>
              </a:rPr>
              <a:t>Child friendly environment</a:t>
            </a:r>
          </a:p>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5:</a:t>
            </a:r>
            <a:r>
              <a:rPr lang="en-US" sz="2800" dirty="0">
                <a:solidFill>
                  <a:srgbClr val="FFFFFF"/>
                </a:solidFill>
                <a:latin typeface="Arimo Bold" panose="020B0604020202020204" charset="0"/>
                <a:ea typeface="Arimo Bold" panose="020B0604020202020204" charset="0"/>
                <a:cs typeface="Arimo Bold" panose="020B0604020202020204" charset="0"/>
              </a:rPr>
              <a:t> Interagency case management </a:t>
            </a:r>
          </a:p>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 6: </a:t>
            </a:r>
            <a:r>
              <a:rPr lang="en-US" sz="2800" dirty="0">
                <a:solidFill>
                  <a:srgbClr val="FFFFFF"/>
                </a:solidFill>
                <a:latin typeface="Arimo Bold" panose="020B0604020202020204" charset="0"/>
                <a:ea typeface="Arimo Bold" panose="020B0604020202020204" charset="0"/>
                <a:cs typeface="Arimo Bold" panose="020B0604020202020204" charset="0"/>
              </a:rPr>
              <a:t>Forensic interview</a:t>
            </a:r>
          </a:p>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7: </a:t>
            </a:r>
            <a:r>
              <a:rPr lang="en-US" sz="2800" dirty="0">
                <a:solidFill>
                  <a:srgbClr val="FFFFFF"/>
                </a:solidFill>
                <a:latin typeface="Arimo Bold" panose="020B0604020202020204" charset="0"/>
                <a:ea typeface="Arimo Bold" panose="020B0604020202020204" charset="0"/>
                <a:cs typeface="Arimo Bold" panose="020B0604020202020204" charset="0"/>
              </a:rPr>
              <a:t>Medical examination</a:t>
            </a:r>
          </a:p>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8:</a:t>
            </a:r>
            <a:r>
              <a:rPr lang="en-US" sz="2800" dirty="0">
                <a:solidFill>
                  <a:srgbClr val="FFFFFF"/>
                </a:solidFill>
                <a:latin typeface="Arimo Bold" panose="020B0604020202020204" charset="0"/>
                <a:ea typeface="Arimo Bold" panose="020B0604020202020204" charset="0"/>
                <a:cs typeface="Arimo Bold" panose="020B0604020202020204" charset="0"/>
              </a:rPr>
              <a:t> Therapeutic services</a:t>
            </a:r>
          </a:p>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9:</a:t>
            </a:r>
            <a:r>
              <a:rPr lang="en-US" sz="2800" dirty="0">
                <a:solidFill>
                  <a:srgbClr val="FFFFFF"/>
                </a:solidFill>
                <a:latin typeface="Arimo Bold" panose="020B0604020202020204" charset="0"/>
                <a:ea typeface="Arimo Bold" panose="020B0604020202020204" charset="0"/>
                <a:cs typeface="Arimo Bold" panose="020B0604020202020204" charset="0"/>
              </a:rPr>
              <a:t> Capacity building</a:t>
            </a:r>
          </a:p>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 10: </a:t>
            </a:r>
            <a:r>
              <a:rPr lang="en-US" sz="2800" dirty="0">
                <a:solidFill>
                  <a:srgbClr val="FFFFFF"/>
                </a:solidFill>
                <a:latin typeface="Arimo Bold" panose="020B0604020202020204" charset="0"/>
                <a:ea typeface="Arimo Bold" panose="020B0604020202020204" charset="0"/>
                <a:cs typeface="Arimo Bold" panose="020B0604020202020204" charset="0"/>
              </a:rPr>
              <a:t>Prevention: information sharing, </a:t>
            </a:r>
          </a:p>
          <a:p>
            <a:pPr algn="ctr">
              <a:lnSpc>
                <a:spcPts val="4783"/>
              </a:lnSpc>
            </a:pPr>
            <a:r>
              <a:rPr lang="en-US" sz="2800" dirty="0">
                <a:solidFill>
                  <a:srgbClr val="FFFFFF"/>
                </a:solidFill>
                <a:latin typeface="Arimo Bold" panose="020B0604020202020204" charset="0"/>
                <a:ea typeface="Arimo Bold" panose="020B0604020202020204" charset="0"/>
                <a:cs typeface="Arimo Bold" panose="020B0604020202020204" charset="0"/>
              </a:rPr>
              <a:t>awareness raising and external competence building</a:t>
            </a:r>
          </a:p>
          <a:p>
            <a:pPr algn="ctr">
              <a:lnSpc>
                <a:spcPts val="4783"/>
              </a:lnSpc>
            </a:pPr>
            <a:r>
              <a:rPr lang="en-US" sz="2800" dirty="0">
                <a:solidFill>
                  <a:srgbClr val="E8A590"/>
                </a:solidFill>
                <a:latin typeface="Arimo Bold" panose="020B0604020202020204" charset="0"/>
                <a:ea typeface="Arimo Bold" panose="020B0604020202020204" charset="0"/>
                <a:cs typeface="Arimo Bold" panose="020B0604020202020204" charset="0"/>
              </a:rPr>
              <a:t>11:</a:t>
            </a:r>
            <a:r>
              <a:rPr lang="en-US" sz="2800" dirty="0">
                <a:solidFill>
                  <a:srgbClr val="EA828D"/>
                </a:solidFill>
                <a:latin typeface="Arimo Bold" panose="020B0604020202020204" charset="0"/>
                <a:ea typeface="Arimo Bold" panose="020B0604020202020204" charset="0"/>
                <a:cs typeface="Arimo Bold" panose="020B0604020202020204" charset="0"/>
              </a:rPr>
              <a:t> </a:t>
            </a:r>
            <a:r>
              <a:rPr lang="en-US" sz="2800" dirty="0">
                <a:solidFill>
                  <a:srgbClr val="FFFFFF"/>
                </a:solidFill>
                <a:latin typeface="Arimo Bold" panose="020B0604020202020204" charset="0"/>
                <a:ea typeface="Arimo Bold" panose="020B0604020202020204" charset="0"/>
                <a:cs typeface="Arimo Bold" panose="020B0604020202020204" charset="0"/>
              </a:rPr>
              <a:t>awareness raising and external competence building</a:t>
            </a:r>
          </a:p>
          <a:p>
            <a:pPr algn="ctr">
              <a:lnSpc>
                <a:spcPts val="4783"/>
              </a:lnSpc>
            </a:pPr>
            <a:endParaRPr lang="en-US" sz="2830" dirty="0">
              <a:solidFill>
                <a:srgbClr val="FFFFFF"/>
              </a:solidFill>
              <a:latin typeface="Barlow Bold"/>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4305300"/>
            <a:ext cx="4114800" cy="3890356"/>
          </a:xfrm>
          <a:prstGeom prst="rect">
            <a:avLst/>
          </a:prstGeom>
        </p:spPr>
      </p:pic>
      <p:sp>
        <p:nvSpPr>
          <p:cNvPr id="4" name="TextBox 4"/>
          <p:cNvSpPr txBox="1"/>
          <p:nvPr/>
        </p:nvSpPr>
        <p:spPr>
          <a:xfrm>
            <a:off x="1431008" y="339418"/>
            <a:ext cx="15425983" cy="857607"/>
          </a:xfrm>
          <a:prstGeom prst="rect">
            <a:avLst/>
          </a:prstGeom>
        </p:spPr>
        <p:txBody>
          <a:bodyPr lIns="0" tIns="0" rIns="0" bIns="0" rtlCol="0" anchor="t">
            <a:spAutoFit/>
          </a:bodyPr>
          <a:lstStyle/>
          <a:p>
            <a:pPr algn="ctr">
              <a:lnSpc>
                <a:spcPts val="7274"/>
              </a:lnSpc>
              <a:spcBef>
                <a:spcPct val="0"/>
              </a:spcBef>
            </a:pPr>
            <a:r>
              <a:rPr lang="en-US" sz="6000" dirty="0" err="1">
                <a:solidFill>
                  <a:srgbClr val="E8A590"/>
                </a:solidFill>
                <a:effectLst>
                  <a:outerShdw blurRad="38100" dist="38100" dir="2700000" algn="tl">
                    <a:srgbClr val="000000">
                      <a:alpha val="43137"/>
                    </a:srgbClr>
                  </a:outerShdw>
                </a:effectLst>
                <a:latin typeface="Barlow Bold"/>
              </a:rPr>
              <a:t>Barnahus</a:t>
            </a:r>
            <a:r>
              <a:rPr lang="en-US" sz="6000" dirty="0">
                <a:solidFill>
                  <a:srgbClr val="E8A590"/>
                </a:solidFill>
                <a:effectLst>
                  <a:outerShdw blurRad="38100" dist="38100" dir="2700000" algn="tl">
                    <a:srgbClr val="000000">
                      <a:alpha val="43137"/>
                    </a:srgbClr>
                  </a:outerShdw>
                </a:effectLst>
                <a:latin typeface="Barlow Bold"/>
              </a:rPr>
              <a:t> Quality Standards</a:t>
            </a:r>
          </a:p>
        </p:txBody>
      </p:sp>
      <p:sp>
        <p:nvSpPr>
          <p:cNvPr id="5" name="TextBox 5"/>
          <p:cNvSpPr txBox="1"/>
          <p:nvPr/>
        </p:nvSpPr>
        <p:spPr>
          <a:xfrm>
            <a:off x="307162" y="1630342"/>
            <a:ext cx="17673674" cy="733425"/>
          </a:xfrm>
          <a:prstGeom prst="rect">
            <a:avLst/>
          </a:prstGeom>
        </p:spPr>
        <p:txBody>
          <a:bodyPr lIns="0" tIns="0" rIns="0" bIns="0" rtlCol="0" anchor="t">
            <a:spAutoFit/>
          </a:bodyPr>
          <a:lstStyle/>
          <a:p>
            <a:pPr algn="ctr">
              <a:lnSpc>
                <a:spcPts val="2879"/>
              </a:lnSpc>
              <a:spcBef>
                <a:spcPct val="0"/>
              </a:spcBef>
            </a:pPr>
            <a:r>
              <a:rPr lang="en-US" sz="2400" dirty="0">
                <a:solidFill>
                  <a:srgbClr val="F4CAAC"/>
                </a:solidFill>
                <a:latin typeface="Arimo Bold" panose="020B0604020202020204" charset="0"/>
                <a:ea typeface="Arimo Bold" panose="020B0604020202020204" charset="0"/>
                <a:cs typeface="Arimo Bold" panose="020B0604020202020204" charset="0"/>
              </a:rPr>
              <a:t>While each </a:t>
            </a:r>
            <a:r>
              <a:rPr lang="en-US" sz="2400" dirty="0" err="1">
                <a:solidFill>
                  <a:srgbClr val="F4CAAC"/>
                </a:solidFill>
                <a:latin typeface="Arimo Bold" panose="020B0604020202020204" charset="0"/>
                <a:ea typeface="Arimo Bold" panose="020B0604020202020204" charset="0"/>
                <a:cs typeface="Arimo Bold" panose="020B0604020202020204" charset="0"/>
              </a:rPr>
              <a:t>Barnahus</a:t>
            </a:r>
            <a:r>
              <a:rPr lang="en-US" sz="2400" dirty="0">
                <a:solidFill>
                  <a:srgbClr val="F4CAAC"/>
                </a:solidFill>
                <a:latin typeface="Arimo Bold" panose="020B0604020202020204" charset="0"/>
                <a:ea typeface="Arimo Bold" panose="020B0604020202020204" charset="0"/>
                <a:cs typeface="Arimo Bold" panose="020B0604020202020204" charset="0"/>
              </a:rPr>
              <a:t> operates somewhat differently and is, in some countries, limited by national legislation regulating the collection and giving of testimony, there are fundamental principles to which a </a:t>
            </a:r>
            <a:r>
              <a:rPr lang="en-US" sz="2400" dirty="0" err="1">
                <a:solidFill>
                  <a:srgbClr val="F4CAAC"/>
                </a:solidFill>
                <a:latin typeface="Arimo Bold" panose="020B0604020202020204" charset="0"/>
                <a:ea typeface="Arimo Bold" panose="020B0604020202020204" charset="0"/>
                <a:cs typeface="Arimo Bold" panose="020B0604020202020204" charset="0"/>
              </a:rPr>
              <a:t>Barnahus</a:t>
            </a:r>
            <a:r>
              <a:rPr lang="en-US" sz="2400" dirty="0">
                <a:solidFill>
                  <a:srgbClr val="F4CAAC"/>
                </a:solidFill>
                <a:latin typeface="Arimo Bold" panose="020B0604020202020204" charset="0"/>
                <a:ea typeface="Arimo Bold" panose="020B0604020202020204" charset="0"/>
                <a:cs typeface="Arimo Bold" panose="020B0604020202020204" charset="0"/>
              </a:rPr>
              <a:t> should adhere: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1007160"/>
            <a:ext cx="9798484" cy="944903"/>
          </a:xfrm>
          <a:prstGeom prst="rect">
            <a:avLst/>
          </a:prstGeom>
        </p:spPr>
        <p:txBody>
          <a:bodyPr lIns="0" tIns="0" rIns="0" bIns="0" rtlCol="0" anchor="t">
            <a:spAutoFit/>
          </a:bodyPr>
          <a:lstStyle/>
          <a:p>
            <a:pPr algn="ctr">
              <a:lnSpc>
                <a:spcPts val="7410"/>
              </a:lnSpc>
              <a:spcBef>
                <a:spcPct val="0"/>
              </a:spcBef>
            </a:pPr>
            <a:r>
              <a:rPr lang="en-US" sz="6175" dirty="0">
                <a:solidFill>
                  <a:srgbClr val="204D68"/>
                </a:solidFill>
                <a:effectLst>
                  <a:outerShdw blurRad="38100" dist="38100" dir="2700000" algn="tl">
                    <a:srgbClr val="000000">
                      <a:alpha val="43137"/>
                    </a:srgbClr>
                  </a:outerShdw>
                </a:effectLst>
                <a:latin typeface="Barlow Bold"/>
              </a:rPr>
              <a:t>GROUP DISCUSSION</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49751" y="731330"/>
            <a:ext cx="1473227" cy="1506087"/>
          </a:xfrm>
          <a:prstGeom prst="rect">
            <a:avLst/>
          </a:prstGeom>
        </p:spPr>
      </p:pic>
      <p:grpSp>
        <p:nvGrpSpPr>
          <p:cNvPr id="6" name="Group 6"/>
          <p:cNvGrpSpPr/>
          <p:nvPr/>
        </p:nvGrpSpPr>
        <p:grpSpPr>
          <a:xfrm>
            <a:off x="1028700" y="2887593"/>
            <a:ext cx="14425277" cy="4788401"/>
            <a:chOff x="0" y="0"/>
            <a:chExt cx="16330776" cy="5420922"/>
          </a:xfrm>
        </p:grpSpPr>
        <p:sp>
          <p:nvSpPr>
            <p:cNvPr id="7" name="Freeform 7"/>
            <p:cNvSpPr/>
            <p:nvPr/>
          </p:nvSpPr>
          <p:spPr>
            <a:xfrm>
              <a:off x="0" y="0"/>
              <a:ext cx="16330777" cy="5420922"/>
            </a:xfrm>
            <a:custGeom>
              <a:avLst/>
              <a:gdLst/>
              <a:ahLst/>
              <a:cxnLst/>
              <a:rect l="l" t="t" r="r" b="b"/>
              <a:pathLst>
                <a:path w="16330777" h="5420922">
                  <a:moveTo>
                    <a:pt x="496570" y="0"/>
                  </a:moveTo>
                  <a:lnTo>
                    <a:pt x="496570" y="5420922"/>
                  </a:lnTo>
                  <a:lnTo>
                    <a:pt x="14584527" y="5420922"/>
                  </a:lnTo>
                  <a:lnTo>
                    <a:pt x="14584527" y="0"/>
                  </a:lnTo>
                  <a:cubicBezTo>
                    <a:pt x="14584527" y="0"/>
                    <a:pt x="496570" y="0"/>
                    <a:pt x="496570" y="0"/>
                  </a:cubicBezTo>
                  <a:close/>
                  <a:moveTo>
                    <a:pt x="15081097" y="2872032"/>
                  </a:moveTo>
                  <a:lnTo>
                    <a:pt x="15081097" y="502882"/>
                  </a:lnTo>
                  <a:cubicBezTo>
                    <a:pt x="15081097" y="222250"/>
                    <a:pt x="14858847" y="0"/>
                    <a:pt x="14584527" y="0"/>
                  </a:cubicBezTo>
                  <a:lnTo>
                    <a:pt x="14584527" y="5420922"/>
                  </a:lnTo>
                  <a:cubicBezTo>
                    <a:pt x="14858847" y="5420922"/>
                    <a:pt x="15081097" y="5198672"/>
                    <a:pt x="15081097" y="4924352"/>
                  </a:cubicBezTo>
                  <a:lnTo>
                    <a:pt x="15081097" y="3344472"/>
                  </a:lnTo>
                  <a:cubicBezTo>
                    <a:pt x="15589097" y="3359712"/>
                    <a:pt x="16093286" y="3335582"/>
                    <a:pt x="16330777" y="3378762"/>
                  </a:cubicBezTo>
                  <a:cubicBezTo>
                    <a:pt x="15926916" y="3192072"/>
                    <a:pt x="15492577" y="3056182"/>
                    <a:pt x="15081097" y="2872032"/>
                  </a:cubicBezTo>
                  <a:close/>
                  <a:moveTo>
                    <a:pt x="0" y="502882"/>
                  </a:moveTo>
                  <a:lnTo>
                    <a:pt x="0" y="4924352"/>
                  </a:lnTo>
                  <a:cubicBezTo>
                    <a:pt x="0" y="5198672"/>
                    <a:pt x="222250" y="5420922"/>
                    <a:pt x="496570" y="5420922"/>
                  </a:cubicBezTo>
                  <a:lnTo>
                    <a:pt x="496570" y="0"/>
                  </a:lnTo>
                  <a:cubicBezTo>
                    <a:pt x="222250" y="0"/>
                    <a:pt x="0" y="222250"/>
                    <a:pt x="0" y="502882"/>
                  </a:cubicBezTo>
                  <a:close/>
                </a:path>
              </a:pathLst>
            </a:custGeom>
            <a:solidFill>
              <a:srgbClr val="FFFFFF"/>
            </a:solidFill>
          </p:spPr>
        </p:sp>
      </p:grpSp>
      <p:sp>
        <p:nvSpPr>
          <p:cNvPr id="8" name="TextBox 8"/>
          <p:cNvSpPr txBox="1"/>
          <p:nvPr/>
        </p:nvSpPr>
        <p:spPr>
          <a:xfrm>
            <a:off x="1668494" y="3180757"/>
            <a:ext cx="12771667" cy="5309146"/>
          </a:xfrm>
          <a:prstGeom prst="rect">
            <a:avLst/>
          </a:prstGeom>
        </p:spPr>
        <p:txBody>
          <a:bodyPr lIns="0" tIns="0" rIns="0" bIns="0" rtlCol="0" anchor="t">
            <a:spAutoFit/>
          </a:bodyPr>
          <a:lstStyle/>
          <a:p>
            <a:pPr algn="ctr">
              <a:lnSpc>
                <a:spcPts val="6836"/>
              </a:lnSpc>
            </a:pPr>
            <a:r>
              <a:rPr lang="en-US" sz="3200" dirty="0">
                <a:solidFill>
                  <a:srgbClr val="30526A"/>
                </a:solidFill>
                <a:latin typeface="Arimo Bold" panose="020B0604020202020204" charset="0"/>
                <a:ea typeface="Arimo Bold" panose="020B0604020202020204" charset="0"/>
                <a:cs typeface="Arimo Bold" panose="020B0604020202020204" charset="0"/>
              </a:rPr>
              <a:t>To what extent does the </a:t>
            </a:r>
            <a:r>
              <a:rPr lang="en-US" sz="3200" dirty="0" err="1">
                <a:solidFill>
                  <a:srgbClr val="30526A"/>
                </a:solidFill>
                <a:latin typeface="Arimo Bold" panose="020B0604020202020204" charset="0"/>
                <a:ea typeface="Arimo Bold" panose="020B0604020202020204" charset="0"/>
                <a:cs typeface="Arimo Bold" panose="020B0604020202020204" charset="0"/>
              </a:rPr>
              <a:t>barnahus</a:t>
            </a:r>
            <a:r>
              <a:rPr lang="en-US" sz="3200" dirty="0">
                <a:solidFill>
                  <a:srgbClr val="30526A"/>
                </a:solidFill>
                <a:latin typeface="Arimo Bold" panose="020B0604020202020204" charset="0"/>
                <a:ea typeface="Arimo Bold" panose="020B0604020202020204" charset="0"/>
                <a:cs typeface="Arimo Bold" panose="020B0604020202020204" charset="0"/>
              </a:rPr>
              <a:t> or integrated services system in your country meet the </a:t>
            </a:r>
            <a:r>
              <a:rPr lang="en-US" sz="3200" dirty="0" err="1">
                <a:solidFill>
                  <a:srgbClr val="30526A"/>
                </a:solidFill>
                <a:latin typeface="Arimo Bold" panose="020B0604020202020204" charset="0"/>
                <a:ea typeface="Arimo Bold" panose="020B0604020202020204" charset="0"/>
                <a:cs typeface="Arimo Bold" panose="020B0604020202020204" charset="0"/>
              </a:rPr>
              <a:t>Barnahus</a:t>
            </a:r>
            <a:r>
              <a:rPr lang="en-US" sz="3200" dirty="0">
                <a:solidFill>
                  <a:srgbClr val="30526A"/>
                </a:solidFill>
                <a:latin typeface="Arimo Bold" panose="020B0604020202020204" charset="0"/>
                <a:ea typeface="Arimo Bold" panose="020B0604020202020204" charset="0"/>
                <a:cs typeface="Arimo Bold" panose="020B0604020202020204" charset="0"/>
              </a:rPr>
              <a:t> quality standards? </a:t>
            </a:r>
          </a:p>
          <a:p>
            <a:pPr algn="ctr">
              <a:lnSpc>
                <a:spcPts val="6836"/>
              </a:lnSpc>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algn="ctr">
              <a:lnSpc>
                <a:spcPts val="6836"/>
              </a:lnSpc>
            </a:pPr>
            <a:r>
              <a:rPr lang="en-US" sz="3200" dirty="0">
                <a:solidFill>
                  <a:srgbClr val="30526A"/>
                </a:solidFill>
                <a:latin typeface="Arimo Bold" panose="020B0604020202020204" charset="0"/>
                <a:ea typeface="Arimo Bold" panose="020B0604020202020204" charset="0"/>
                <a:cs typeface="Arimo Bold" panose="020B0604020202020204" charset="0"/>
              </a:rPr>
              <a:t>What role does a trauma informed approach </a:t>
            </a:r>
          </a:p>
          <a:p>
            <a:pPr algn="ctr">
              <a:lnSpc>
                <a:spcPts val="6836"/>
              </a:lnSpc>
            </a:pPr>
            <a:r>
              <a:rPr lang="en-US" sz="3200" dirty="0">
                <a:solidFill>
                  <a:srgbClr val="30526A"/>
                </a:solidFill>
                <a:latin typeface="Arimo Bold" panose="020B0604020202020204" charset="0"/>
                <a:ea typeface="Arimo Bold" panose="020B0604020202020204" charset="0"/>
                <a:cs typeface="Arimo Bold" panose="020B0604020202020204" charset="0"/>
              </a:rPr>
              <a:t>play within the </a:t>
            </a:r>
            <a:r>
              <a:rPr lang="en-US" sz="3200" dirty="0" err="1">
                <a:solidFill>
                  <a:srgbClr val="30526A"/>
                </a:solidFill>
                <a:latin typeface="Arimo Bold" panose="020B0604020202020204" charset="0"/>
                <a:ea typeface="Arimo Bold" panose="020B0604020202020204" charset="0"/>
                <a:cs typeface="Arimo Bold" panose="020B0604020202020204" charset="0"/>
              </a:rPr>
              <a:t>Barnahus</a:t>
            </a:r>
            <a:r>
              <a:rPr lang="en-US" sz="3200" dirty="0">
                <a:solidFill>
                  <a:srgbClr val="30526A"/>
                </a:solidFill>
                <a:latin typeface="Arimo Bold" panose="020B0604020202020204" charset="0"/>
                <a:ea typeface="Arimo Bold" panose="020B0604020202020204" charset="0"/>
                <a:cs typeface="Arimo Bold" panose="020B0604020202020204" charset="0"/>
              </a:rPr>
              <a:t>?</a:t>
            </a:r>
          </a:p>
          <a:p>
            <a:pPr algn="ctr">
              <a:lnSpc>
                <a:spcPts val="4102"/>
              </a:lnSpc>
            </a:pPr>
            <a:endParaRPr lang="en-US" sz="3418" dirty="0">
              <a:solidFill>
                <a:srgbClr val="30526A"/>
              </a:solidFill>
              <a:latin typeface="Barlow Bold"/>
            </a:endParaRPr>
          </a:p>
          <a:p>
            <a:pPr algn="ctr">
              <a:lnSpc>
                <a:spcPts val="3320"/>
              </a:lnSpc>
              <a:spcBef>
                <a:spcPct val="0"/>
              </a:spcBef>
            </a:pPr>
            <a:endParaRPr lang="en-US" sz="3418" dirty="0">
              <a:solidFill>
                <a:srgbClr val="30526A"/>
              </a:solidFill>
              <a:latin typeface="Barlow Bold"/>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5310" y="3580182"/>
            <a:ext cx="413183" cy="414836"/>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5310" y="6136739"/>
            <a:ext cx="413183" cy="41483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01600" y="4633777"/>
            <a:ext cx="4903497" cy="464606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838200" y="1392362"/>
            <a:ext cx="11572502" cy="4953000"/>
            <a:chOff x="0" y="0"/>
            <a:chExt cx="5147373" cy="2446074"/>
          </a:xfrm>
        </p:grpSpPr>
        <p:sp>
          <p:nvSpPr>
            <p:cNvPr id="3" name="Freeform 3"/>
            <p:cNvSpPr/>
            <p:nvPr/>
          </p:nvSpPr>
          <p:spPr>
            <a:xfrm>
              <a:off x="0" y="0"/>
              <a:ext cx="5147373" cy="2446074"/>
            </a:xfrm>
            <a:custGeom>
              <a:avLst/>
              <a:gdLst/>
              <a:ahLst/>
              <a:cxnLst/>
              <a:rect l="l" t="t" r="r" b="b"/>
              <a:pathLst>
                <a:path w="5147373" h="2446074">
                  <a:moveTo>
                    <a:pt x="5022914" y="2446074"/>
                  </a:moveTo>
                  <a:lnTo>
                    <a:pt x="124460" y="2446074"/>
                  </a:lnTo>
                  <a:cubicBezTo>
                    <a:pt x="55880" y="2446074"/>
                    <a:pt x="0" y="2390194"/>
                    <a:pt x="0" y="2321614"/>
                  </a:cubicBezTo>
                  <a:lnTo>
                    <a:pt x="0" y="124460"/>
                  </a:lnTo>
                  <a:cubicBezTo>
                    <a:pt x="0" y="55880"/>
                    <a:pt x="55880" y="0"/>
                    <a:pt x="124460" y="0"/>
                  </a:cubicBezTo>
                  <a:lnTo>
                    <a:pt x="5022914" y="0"/>
                  </a:lnTo>
                  <a:cubicBezTo>
                    <a:pt x="5091493" y="0"/>
                    <a:pt x="5147373" y="55880"/>
                    <a:pt x="5147373" y="124460"/>
                  </a:cubicBezTo>
                  <a:lnTo>
                    <a:pt x="5147373" y="2321614"/>
                  </a:lnTo>
                  <a:cubicBezTo>
                    <a:pt x="5147373" y="2390194"/>
                    <a:pt x="5091493" y="2446074"/>
                    <a:pt x="5022914" y="2446074"/>
                  </a:cubicBezTo>
                  <a:close/>
                </a:path>
              </a:pathLst>
            </a:custGeom>
            <a:solidFill>
              <a:srgbClr val="FFFFFF"/>
            </a:solidFill>
          </p:spPr>
        </p:sp>
      </p:grpSp>
      <p:sp>
        <p:nvSpPr>
          <p:cNvPr id="4" name="TextBox 4"/>
          <p:cNvSpPr txBox="1"/>
          <p:nvPr/>
        </p:nvSpPr>
        <p:spPr>
          <a:xfrm>
            <a:off x="2660433" y="3232444"/>
            <a:ext cx="9509859" cy="990600"/>
          </a:xfrm>
          <a:prstGeom prst="rect">
            <a:avLst/>
          </a:prstGeom>
        </p:spPr>
        <p:txBody>
          <a:bodyPr lIns="0" tIns="0" rIns="0" bIns="0" rtlCol="0" anchor="t">
            <a:spAutoFit/>
          </a:bodyPr>
          <a:lstStyle/>
          <a:p>
            <a:pPr>
              <a:lnSpc>
                <a:spcPts val="7859"/>
              </a:lnSpc>
            </a:pPr>
            <a:r>
              <a:rPr lang="en-US" sz="6549">
                <a:solidFill>
                  <a:srgbClr val="FF6E79"/>
                </a:solidFill>
                <a:latin typeface="Barlow Bold"/>
              </a:rPr>
              <a:t>Section 5: Key Skills </a:t>
            </a:r>
          </a:p>
        </p:txBody>
      </p:sp>
      <p:sp>
        <p:nvSpPr>
          <p:cNvPr id="5" name="TextBox 5"/>
          <p:cNvSpPr txBox="1"/>
          <p:nvPr/>
        </p:nvSpPr>
        <p:spPr>
          <a:xfrm>
            <a:off x="2780638" y="3238362"/>
            <a:ext cx="9509859" cy="990600"/>
          </a:xfrm>
          <a:prstGeom prst="rect">
            <a:avLst/>
          </a:prstGeom>
        </p:spPr>
        <p:txBody>
          <a:bodyPr lIns="0" tIns="0" rIns="0" bIns="0" rtlCol="0" anchor="t">
            <a:spAutoFit/>
          </a:bodyPr>
          <a:lstStyle/>
          <a:p>
            <a:pPr>
              <a:lnSpc>
                <a:spcPts val="7859"/>
              </a:lnSpc>
            </a:pPr>
            <a:r>
              <a:rPr lang="en-US" sz="6549" dirty="0">
                <a:solidFill>
                  <a:srgbClr val="30526A"/>
                </a:solidFill>
                <a:latin typeface="Barlow Bold"/>
              </a:rPr>
              <a:t>Section 5: Key Skills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53800" y="3043587"/>
            <a:ext cx="5577189" cy="654041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219200" y="93345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1</a:t>
            </a:r>
          </a:p>
        </p:txBody>
      </p:sp>
      <p:sp>
        <p:nvSpPr>
          <p:cNvPr id="8" name="TextBox 8"/>
          <p:cNvSpPr txBox="1"/>
          <p:nvPr/>
        </p:nvSpPr>
        <p:spPr>
          <a:xfrm>
            <a:off x="1028698" y="2068759"/>
            <a:ext cx="16453527" cy="6424836"/>
          </a:xfrm>
          <a:prstGeom prst="rect">
            <a:avLst/>
          </a:prstGeom>
        </p:spPr>
        <p:txBody>
          <a:bodyPr lIns="0" tIns="0" rIns="0" bIns="0" rtlCol="0" anchor="t">
            <a:spAutoFit/>
          </a:bodyPr>
          <a:lstStyle/>
          <a:p>
            <a:pPr algn="ctr">
              <a:lnSpc>
                <a:spcPts val="3359"/>
              </a:lnSpc>
            </a:pPr>
            <a:endParaRPr dirty="0"/>
          </a:p>
          <a:p>
            <a:pPr algn="ctr">
              <a:lnSpc>
                <a:spcPts val="3359"/>
              </a:lnSpc>
            </a:pPr>
            <a:r>
              <a:rPr lang="en-US" sz="2799" dirty="0">
                <a:solidFill>
                  <a:srgbClr val="204D68"/>
                </a:solidFill>
                <a:latin typeface="Arimo Bold" panose="020B0604020202020204" charset="0"/>
                <a:ea typeface="Arimo Bold" panose="020B0604020202020204" charset="0"/>
                <a:cs typeface="Arimo Bold" panose="020B0604020202020204" charset="0"/>
              </a:rPr>
              <a:t>Professionals who work with child victims of violence are called upon to utilize special skills in interacting with the children in order reduce the</a:t>
            </a:r>
            <a:r>
              <a:rPr lang="en-US" sz="2799" dirty="0">
                <a:solidFill>
                  <a:srgbClr val="EA828D"/>
                </a:solidFill>
                <a:latin typeface="Arimo Bold" panose="020B0604020202020204" charset="0"/>
                <a:ea typeface="Arimo Bold" panose="020B0604020202020204" charset="0"/>
                <a:cs typeface="Arimo Bold" panose="020B0604020202020204" charset="0"/>
              </a:rPr>
              <a:t> risk of re-victimization and </a:t>
            </a:r>
            <a:r>
              <a:rPr lang="en-US" sz="2799" dirty="0" err="1">
                <a:solidFill>
                  <a:srgbClr val="EA828D"/>
                </a:solidFill>
                <a:latin typeface="Arimo Bold" panose="020B0604020202020204" charset="0"/>
                <a:ea typeface="Arimo Bold" panose="020B0604020202020204" charset="0"/>
                <a:cs typeface="Arimo Bold" panose="020B0604020202020204" charset="0"/>
              </a:rPr>
              <a:t>retraumatization</a:t>
            </a:r>
            <a:r>
              <a:rPr lang="en-US" sz="2799" dirty="0">
                <a:solidFill>
                  <a:srgbClr val="EA828D"/>
                </a:solidFill>
                <a:latin typeface="Arimo Bold" panose="020B0604020202020204" charset="0"/>
                <a:ea typeface="Arimo Bold" panose="020B0604020202020204" charset="0"/>
                <a:cs typeface="Arimo Bold" panose="020B0604020202020204" charset="0"/>
              </a:rPr>
              <a:t> </a:t>
            </a:r>
            <a:r>
              <a:rPr lang="en-US" sz="2799" dirty="0">
                <a:solidFill>
                  <a:srgbClr val="204D68"/>
                </a:solidFill>
                <a:latin typeface="Arimo Bold" panose="020B0604020202020204" charset="0"/>
                <a:ea typeface="Arimo Bold" panose="020B0604020202020204" charset="0"/>
                <a:cs typeface="Arimo Bold" panose="020B0604020202020204" charset="0"/>
              </a:rPr>
              <a:t>while also encouraging, when relevant, the child to talk about what has happened. </a:t>
            </a:r>
          </a:p>
          <a:p>
            <a:pPr algn="ctr">
              <a:lnSpc>
                <a:spcPts val="3359"/>
              </a:lnSpc>
            </a:pPr>
            <a:endParaRPr lang="en-US"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pPr>
            <a:r>
              <a:rPr lang="en-US" sz="2799" dirty="0">
                <a:solidFill>
                  <a:srgbClr val="204D68"/>
                </a:solidFill>
                <a:latin typeface="Arimo Bold" panose="020B0604020202020204" charset="0"/>
                <a:ea typeface="Arimo Bold" panose="020B0604020202020204" charset="0"/>
                <a:cs typeface="Arimo Bold" panose="020B0604020202020204" charset="0"/>
              </a:rPr>
              <a:t>This training does not set out to help you develop those skills – you would need a separate training for that – but rather to make you aware of some of the material and tools that are available. </a:t>
            </a:r>
          </a:p>
          <a:p>
            <a:pPr algn="ctr">
              <a:lnSpc>
                <a:spcPts val="3359"/>
              </a:lnSpc>
            </a:pPr>
            <a:endParaRPr lang="en-US"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pPr>
            <a:r>
              <a:rPr lang="en-US" sz="2799" dirty="0">
                <a:solidFill>
                  <a:srgbClr val="204D68"/>
                </a:solidFill>
                <a:latin typeface="Arimo Bold" panose="020B0604020202020204" charset="0"/>
                <a:ea typeface="Arimo Bold" panose="020B0604020202020204" charset="0"/>
                <a:cs typeface="Arimo Bold" panose="020B0604020202020204" charset="0"/>
              </a:rPr>
              <a:t>As a professional you can both turn to available tools such as </a:t>
            </a:r>
            <a:r>
              <a:rPr lang="en-US" sz="2799" dirty="0">
                <a:solidFill>
                  <a:srgbClr val="EA828D"/>
                </a:solidFill>
                <a:latin typeface="Arimo Bold" panose="020B0604020202020204" charset="0"/>
                <a:ea typeface="Arimo Bold" panose="020B0604020202020204" charset="0"/>
                <a:cs typeface="Arimo Bold" panose="020B0604020202020204" charset="0"/>
              </a:rPr>
              <a:t>Learning How to Ask </a:t>
            </a:r>
            <a:r>
              <a:rPr lang="en-US" sz="2799" dirty="0">
                <a:solidFill>
                  <a:srgbClr val="204D68"/>
                </a:solidFill>
                <a:latin typeface="Arimo Bold" panose="020B0604020202020204" charset="0"/>
                <a:ea typeface="Arimo Bold" panose="020B0604020202020204" charset="0"/>
                <a:cs typeface="Arimo Bold" panose="020B0604020202020204" charset="0"/>
              </a:rPr>
              <a:t>and learn how to adopt key skills such as the creation of an </a:t>
            </a:r>
            <a:r>
              <a:rPr lang="en-US" sz="2799" dirty="0">
                <a:solidFill>
                  <a:srgbClr val="EA828D"/>
                </a:solidFill>
                <a:latin typeface="Arimo Bold" panose="020B0604020202020204" charset="0"/>
                <a:ea typeface="Arimo Bold" panose="020B0604020202020204" charset="0"/>
                <a:cs typeface="Arimo Bold" panose="020B0604020202020204" charset="0"/>
              </a:rPr>
              <a:t>emotional container </a:t>
            </a:r>
            <a:r>
              <a:rPr lang="en-US" sz="2799" dirty="0">
                <a:solidFill>
                  <a:srgbClr val="204D68"/>
                </a:solidFill>
                <a:latin typeface="Arimo Bold" panose="020B0604020202020204" charset="0"/>
                <a:ea typeface="Arimo Bold" panose="020B0604020202020204" charset="0"/>
                <a:cs typeface="Arimo Bold" panose="020B0604020202020204" charset="0"/>
              </a:rPr>
              <a:t>when you encounter a dysregulated child and the importance of normalizing </a:t>
            </a:r>
            <a:r>
              <a:rPr lang="en-US" sz="2799" dirty="0" err="1">
                <a:solidFill>
                  <a:srgbClr val="204D68"/>
                </a:solidFill>
                <a:latin typeface="Arimo Bold" panose="020B0604020202020204" charset="0"/>
                <a:ea typeface="Arimo Bold" panose="020B0604020202020204" charset="0"/>
                <a:cs typeface="Arimo Bold" panose="020B0604020202020204" charset="0"/>
              </a:rPr>
              <a:t>behaviours</a:t>
            </a:r>
            <a:r>
              <a:rPr lang="en-US" sz="2799" dirty="0">
                <a:solidFill>
                  <a:srgbClr val="204D68"/>
                </a:solidFill>
                <a:latin typeface="Arimo Bold" panose="020B0604020202020204" charset="0"/>
                <a:ea typeface="Arimo Bold" panose="020B0604020202020204" charset="0"/>
                <a:cs typeface="Arimo Bold" panose="020B0604020202020204" charset="0"/>
              </a:rPr>
              <a:t>. </a:t>
            </a:r>
          </a:p>
          <a:p>
            <a:pPr algn="ctr">
              <a:lnSpc>
                <a:spcPts val="3119"/>
              </a:lnSpc>
              <a:spcBef>
                <a:spcPct val="0"/>
              </a:spcBef>
            </a:pPr>
            <a:endParaRPr lang="en-US" sz="2799" dirty="0">
              <a:solidFill>
                <a:srgbClr val="204D68"/>
              </a:solidFill>
              <a:latin typeface="Arimo"/>
            </a:endParaRPr>
          </a:p>
          <a:p>
            <a:pPr algn="ctr">
              <a:lnSpc>
                <a:spcPts val="3119"/>
              </a:lnSpc>
              <a:spcBef>
                <a:spcPct val="0"/>
              </a:spcBef>
            </a:pPr>
            <a:endParaRPr lang="en-US" sz="2799" dirty="0">
              <a:solidFill>
                <a:srgbClr val="204D68"/>
              </a:solidFill>
              <a:latin typeface="Arimo"/>
            </a:endParaRPr>
          </a:p>
          <a:p>
            <a:pPr algn="ctr">
              <a:lnSpc>
                <a:spcPts val="3119"/>
              </a:lnSpc>
              <a:spcBef>
                <a:spcPct val="0"/>
              </a:spcBef>
            </a:pPr>
            <a:endParaRPr lang="en-US" sz="2799" dirty="0">
              <a:solidFill>
                <a:srgbClr val="204D68"/>
              </a:solidFill>
              <a:latin typeface="Arimo"/>
            </a:endParaRPr>
          </a:p>
        </p:txBody>
      </p:sp>
      <p:sp>
        <p:nvSpPr>
          <p:cNvPr id="9" name="TextBox 9"/>
          <p:cNvSpPr txBox="1"/>
          <p:nvPr/>
        </p:nvSpPr>
        <p:spPr>
          <a:xfrm>
            <a:off x="1542469" y="381639"/>
            <a:ext cx="15425983" cy="875048"/>
          </a:xfrm>
          <a:prstGeom prst="rect">
            <a:avLst/>
          </a:prstGeom>
        </p:spPr>
        <p:txBody>
          <a:bodyPr lIns="0" tIns="0" rIns="0" bIns="0" rtlCol="0" anchor="t">
            <a:spAutoFit/>
          </a:bodyPr>
          <a:lstStyle/>
          <a:p>
            <a:pPr algn="ctr">
              <a:lnSpc>
                <a:spcPts val="7274"/>
              </a:lnSpc>
              <a:spcBef>
                <a:spcPct val="0"/>
              </a:spcBef>
            </a:pPr>
            <a:r>
              <a:rPr lang="en-US" sz="6062" dirty="0">
                <a:solidFill>
                  <a:srgbClr val="2D5974"/>
                </a:solidFill>
                <a:effectLst>
                  <a:outerShdw blurRad="38100" dist="38100" dir="2700000" algn="tl">
                    <a:srgbClr val="000000">
                      <a:alpha val="43137"/>
                    </a:srgbClr>
                  </a:outerShdw>
                </a:effectLst>
                <a:latin typeface="Barlow Bold Bold" panose="020B0604020202020204" charset="0"/>
              </a:rPr>
              <a:t>Key Skills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820520" y="2263097"/>
            <a:ext cx="13200280" cy="6174828"/>
            <a:chOff x="0" y="0"/>
            <a:chExt cx="5147373" cy="2274292"/>
          </a:xfrm>
        </p:grpSpPr>
        <p:sp>
          <p:nvSpPr>
            <p:cNvPr id="3" name="Freeform 3"/>
            <p:cNvSpPr/>
            <p:nvPr/>
          </p:nvSpPr>
          <p:spPr>
            <a:xfrm>
              <a:off x="0" y="0"/>
              <a:ext cx="5147373" cy="2274293"/>
            </a:xfrm>
            <a:custGeom>
              <a:avLst/>
              <a:gdLst/>
              <a:ahLst/>
              <a:cxnLst/>
              <a:rect l="l" t="t" r="r" b="b"/>
              <a:pathLst>
                <a:path w="5147373" h="2274293">
                  <a:moveTo>
                    <a:pt x="5022914" y="2274292"/>
                  </a:moveTo>
                  <a:lnTo>
                    <a:pt x="124460" y="2274292"/>
                  </a:lnTo>
                  <a:cubicBezTo>
                    <a:pt x="55880" y="2274292"/>
                    <a:pt x="0" y="2218412"/>
                    <a:pt x="0" y="2149833"/>
                  </a:cubicBezTo>
                  <a:lnTo>
                    <a:pt x="0" y="124460"/>
                  </a:lnTo>
                  <a:cubicBezTo>
                    <a:pt x="0" y="55880"/>
                    <a:pt x="55880" y="0"/>
                    <a:pt x="124460" y="0"/>
                  </a:cubicBezTo>
                  <a:lnTo>
                    <a:pt x="5022914" y="0"/>
                  </a:lnTo>
                  <a:cubicBezTo>
                    <a:pt x="5091493" y="0"/>
                    <a:pt x="5147373" y="55880"/>
                    <a:pt x="5147373" y="124460"/>
                  </a:cubicBezTo>
                  <a:lnTo>
                    <a:pt x="5147373" y="2149833"/>
                  </a:lnTo>
                  <a:cubicBezTo>
                    <a:pt x="5147373" y="2218413"/>
                    <a:pt x="5091493" y="2274293"/>
                    <a:pt x="5022914" y="2274293"/>
                  </a:cubicBezTo>
                  <a:close/>
                </a:path>
              </a:pathLst>
            </a:custGeom>
            <a:solidFill>
              <a:srgbClr val="FFFFFF"/>
            </a:solidFill>
          </p:spPr>
        </p:sp>
      </p:grpSp>
      <p:grpSp>
        <p:nvGrpSpPr>
          <p:cNvPr id="4" name="Group 4"/>
          <p:cNvGrpSpPr/>
          <p:nvPr/>
        </p:nvGrpSpPr>
        <p:grpSpPr>
          <a:xfrm>
            <a:off x="15429070" y="1028700"/>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2F728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sp>
        <p:nvSpPr>
          <p:cNvPr id="8" name="TextBox 8"/>
          <p:cNvSpPr txBox="1"/>
          <p:nvPr/>
        </p:nvSpPr>
        <p:spPr>
          <a:xfrm>
            <a:off x="5793915" y="467141"/>
            <a:ext cx="7494990" cy="913712"/>
          </a:xfrm>
          <a:prstGeom prst="rect">
            <a:avLst/>
          </a:prstGeom>
        </p:spPr>
        <p:txBody>
          <a:bodyPr lIns="0" tIns="0" rIns="0" bIns="0" rtlCol="0" anchor="t">
            <a:spAutoFit/>
          </a:bodyPr>
          <a:lstStyle/>
          <a:p>
            <a:pPr>
              <a:lnSpc>
                <a:spcPts val="7859"/>
              </a:lnSpc>
            </a:pPr>
            <a:r>
              <a:rPr lang="en-US" sz="6000" dirty="0">
                <a:solidFill>
                  <a:srgbClr val="FF6E79"/>
                </a:solidFill>
                <a:effectLst>
                  <a:outerShdw blurRad="38100" dist="38100" dir="2700000" algn="tl">
                    <a:srgbClr val="000000">
                      <a:alpha val="43137"/>
                    </a:srgbClr>
                  </a:outerShdw>
                </a:effectLst>
                <a:latin typeface="Barlow Bold"/>
              </a:rPr>
              <a:t>Promote Resilience</a:t>
            </a:r>
          </a:p>
        </p:txBody>
      </p:sp>
      <p:sp>
        <p:nvSpPr>
          <p:cNvPr id="9" name="TextBox 9"/>
          <p:cNvSpPr txBox="1"/>
          <p:nvPr/>
        </p:nvSpPr>
        <p:spPr>
          <a:xfrm>
            <a:off x="1430880" y="2824261"/>
            <a:ext cx="11979560" cy="4970528"/>
          </a:xfrm>
          <a:prstGeom prst="rect">
            <a:avLst/>
          </a:prstGeom>
        </p:spPr>
        <p:txBody>
          <a:bodyPr lIns="0" tIns="0" rIns="0" bIns="0" rtlCol="0" anchor="t">
            <a:spAutoFit/>
          </a:bodyPr>
          <a:lstStyle/>
          <a:p>
            <a:pPr algn="ctr">
              <a:lnSpc>
                <a:spcPts val="3874"/>
              </a:lnSpc>
              <a:spcBef>
                <a:spcPct val="0"/>
              </a:spcBef>
            </a:pPr>
            <a:r>
              <a:rPr lang="en-US" sz="3200" dirty="0">
                <a:solidFill>
                  <a:srgbClr val="30526A"/>
                </a:solidFill>
                <a:latin typeface="Arimo Bold" panose="020B0604020202020204" charset="0"/>
                <a:ea typeface="Arimo Bold" panose="020B0604020202020204" charset="0"/>
                <a:cs typeface="Arimo Bold" panose="020B0604020202020204" charset="0"/>
              </a:rPr>
              <a:t>Resilience is a dynamic process of positive adaptation despite adversity.</a:t>
            </a:r>
          </a:p>
          <a:p>
            <a:pPr algn="ctr">
              <a:lnSpc>
                <a:spcPts val="3874"/>
              </a:lnSpc>
              <a:spcBef>
                <a:spcPct val="0"/>
              </a:spcBef>
            </a:pPr>
            <a:r>
              <a:rPr lang="en-US" sz="3200" dirty="0">
                <a:solidFill>
                  <a:srgbClr val="30526A"/>
                </a:solidFill>
                <a:latin typeface="Arimo Bold" panose="020B0604020202020204" charset="0"/>
                <a:ea typeface="Arimo Bold" panose="020B0604020202020204" charset="0"/>
                <a:cs typeface="Arimo Bold" panose="020B0604020202020204" charset="0"/>
              </a:rPr>
              <a:t>For children, resilience pathways are rooted in: </a:t>
            </a:r>
          </a:p>
          <a:p>
            <a:pPr algn="ctr">
              <a:lnSpc>
                <a:spcPts val="3874"/>
              </a:lnSpc>
              <a:spcBef>
                <a:spcPct val="0"/>
              </a:spcBef>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algn="ctr">
              <a:lnSpc>
                <a:spcPts val="3874"/>
              </a:lnSpc>
              <a:spcBef>
                <a:spcPct val="0"/>
              </a:spcBef>
            </a:pPr>
            <a:r>
              <a:rPr lang="en-US" sz="3200" dirty="0">
                <a:solidFill>
                  <a:srgbClr val="30526A"/>
                </a:solidFill>
                <a:latin typeface="Arimo Bold" panose="020B0604020202020204" charset="0"/>
                <a:ea typeface="Arimo Bold" panose="020B0604020202020204" charset="0"/>
                <a:cs typeface="Arimo Bold" panose="020B0604020202020204" charset="0"/>
              </a:rPr>
              <a:t>- Having secure, </a:t>
            </a:r>
            <a:r>
              <a:rPr lang="en-US" sz="3200" dirty="0">
                <a:solidFill>
                  <a:srgbClr val="EA828D"/>
                </a:solidFill>
                <a:latin typeface="Arimo Bold" panose="020B0604020202020204" charset="0"/>
                <a:ea typeface="Arimo Bold" panose="020B0604020202020204" charset="0"/>
                <a:cs typeface="Arimo Bold" panose="020B0604020202020204" charset="0"/>
              </a:rPr>
              <a:t>stable and affective relationships</a:t>
            </a:r>
            <a:r>
              <a:rPr lang="en-US" sz="3200" dirty="0">
                <a:solidFill>
                  <a:srgbClr val="30526A"/>
                </a:solidFill>
                <a:latin typeface="Arimo Bold" panose="020B0604020202020204" charset="0"/>
                <a:ea typeface="Arimo Bold" panose="020B0604020202020204" charset="0"/>
                <a:cs typeface="Arimo Bold" panose="020B0604020202020204" charset="0"/>
              </a:rPr>
              <a:t> that are continuous over time.</a:t>
            </a:r>
          </a:p>
          <a:p>
            <a:pPr algn="ctr">
              <a:lnSpc>
                <a:spcPts val="3874"/>
              </a:lnSpc>
              <a:spcBef>
                <a:spcPct val="0"/>
              </a:spcBef>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algn="ctr">
              <a:lnSpc>
                <a:spcPts val="3874"/>
              </a:lnSpc>
              <a:spcBef>
                <a:spcPct val="0"/>
              </a:spcBef>
            </a:pPr>
            <a:r>
              <a:rPr lang="en-US" sz="3200" dirty="0">
                <a:solidFill>
                  <a:srgbClr val="30526A"/>
                </a:solidFill>
                <a:latin typeface="Arimo Bold" panose="020B0604020202020204" charset="0"/>
                <a:ea typeface="Arimo Bold" panose="020B0604020202020204" charset="0"/>
                <a:cs typeface="Arimo Bold" panose="020B0604020202020204" charset="0"/>
              </a:rPr>
              <a:t>- Creating a context for growth through play,</a:t>
            </a:r>
            <a:r>
              <a:rPr lang="en-US" sz="3200" dirty="0">
                <a:solidFill>
                  <a:srgbClr val="EA828D"/>
                </a:solidFill>
                <a:latin typeface="Arimo Bold" panose="020B0604020202020204" charset="0"/>
                <a:ea typeface="Arimo Bold" panose="020B0604020202020204" charset="0"/>
                <a:cs typeface="Arimo Bold" panose="020B0604020202020204" charset="0"/>
              </a:rPr>
              <a:t> exploration</a:t>
            </a:r>
            <a:r>
              <a:rPr lang="en-US" sz="3200" dirty="0">
                <a:solidFill>
                  <a:srgbClr val="30526A"/>
                </a:solidFill>
                <a:latin typeface="Arimo Bold" panose="020B0604020202020204" charset="0"/>
                <a:ea typeface="Arimo Bold" panose="020B0604020202020204" charset="0"/>
                <a:cs typeface="Arimo Bold" panose="020B0604020202020204" charset="0"/>
              </a:rPr>
              <a:t> and </a:t>
            </a:r>
            <a:r>
              <a:rPr lang="en-US" sz="3200" dirty="0">
                <a:solidFill>
                  <a:srgbClr val="EA828D"/>
                </a:solidFill>
                <a:latin typeface="Arimo Bold" panose="020B0604020202020204" charset="0"/>
                <a:ea typeface="Arimo Bold" panose="020B0604020202020204" charset="0"/>
                <a:cs typeface="Arimo Bold" panose="020B0604020202020204" charset="0"/>
              </a:rPr>
              <a:t>exposure to a variety of opportunities and activities</a:t>
            </a:r>
            <a:r>
              <a:rPr lang="en-US" sz="3200" dirty="0">
                <a:solidFill>
                  <a:srgbClr val="30526A"/>
                </a:solidFill>
                <a:latin typeface="Arimo Bold" panose="020B0604020202020204" charset="0"/>
                <a:ea typeface="Arimo Bold" panose="020B0604020202020204" charset="0"/>
                <a:cs typeface="Arimo Bold" panose="020B0604020202020204" charset="0"/>
              </a:rPr>
              <a:t> to acquire skills, competencies and knowledge*.</a:t>
            </a: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22237" y="4152900"/>
            <a:ext cx="4883356" cy="5870309"/>
          </a:xfrm>
          <a:prstGeom prst="rect">
            <a:avLst/>
          </a:prstGeom>
        </p:spPr>
      </p:pic>
      <p:sp>
        <p:nvSpPr>
          <p:cNvPr id="11" name="TextBox 11"/>
          <p:cNvSpPr txBox="1"/>
          <p:nvPr/>
        </p:nvSpPr>
        <p:spPr>
          <a:xfrm>
            <a:off x="1140184" y="8760273"/>
            <a:ext cx="11951173" cy="333375"/>
          </a:xfrm>
          <a:prstGeom prst="rect">
            <a:avLst/>
          </a:prstGeom>
        </p:spPr>
        <p:txBody>
          <a:bodyPr lIns="0" tIns="0" rIns="0" bIns="0" rtlCol="0" anchor="t">
            <a:spAutoFit/>
          </a:bodyPr>
          <a:lstStyle/>
          <a:p>
            <a:pPr algn="ctr">
              <a:lnSpc>
                <a:spcPts val="2640"/>
              </a:lnSpc>
              <a:spcBef>
                <a:spcPct val="0"/>
              </a:spcBef>
            </a:pPr>
            <a:r>
              <a:rPr lang="en-US" sz="2200" dirty="0">
                <a:solidFill>
                  <a:srgbClr val="FFFFFF"/>
                </a:solidFill>
                <a:latin typeface="Barlow Bold"/>
              </a:rPr>
              <a:t>*Citation: Center on the Developing Child at Harvard University.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820520" y="794866"/>
            <a:ext cx="16438780" cy="5501418"/>
            <a:chOff x="0" y="0"/>
            <a:chExt cx="5567715" cy="2083528"/>
          </a:xfrm>
        </p:grpSpPr>
        <p:sp>
          <p:nvSpPr>
            <p:cNvPr id="3" name="Freeform 3"/>
            <p:cNvSpPr/>
            <p:nvPr/>
          </p:nvSpPr>
          <p:spPr>
            <a:xfrm>
              <a:off x="0" y="0"/>
              <a:ext cx="5567715" cy="2083528"/>
            </a:xfrm>
            <a:custGeom>
              <a:avLst/>
              <a:gdLst/>
              <a:ahLst/>
              <a:cxnLst/>
              <a:rect l="l" t="t" r="r" b="b"/>
              <a:pathLst>
                <a:path w="5567715" h="2083528">
                  <a:moveTo>
                    <a:pt x="5443255" y="2083528"/>
                  </a:moveTo>
                  <a:lnTo>
                    <a:pt x="124460" y="2083528"/>
                  </a:lnTo>
                  <a:cubicBezTo>
                    <a:pt x="55880" y="2083528"/>
                    <a:pt x="0" y="2027648"/>
                    <a:pt x="0" y="1959068"/>
                  </a:cubicBezTo>
                  <a:lnTo>
                    <a:pt x="0" y="124460"/>
                  </a:lnTo>
                  <a:cubicBezTo>
                    <a:pt x="0" y="55880"/>
                    <a:pt x="55880" y="0"/>
                    <a:pt x="124460" y="0"/>
                  </a:cubicBezTo>
                  <a:lnTo>
                    <a:pt x="5443255" y="0"/>
                  </a:lnTo>
                  <a:cubicBezTo>
                    <a:pt x="5511835" y="0"/>
                    <a:pt x="5567715" y="55880"/>
                    <a:pt x="5567715" y="124460"/>
                  </a:cubicBezTo>
                  <a:lnTo>
                    <a:pt x="5567715" y="1959068"/>
                  </a:lnTo>
                  <a:cubicBezTo>
                    <a:pt x="5567715" y="2027648"/>
                    <a:pt x="5511835" y="2083528"/>
                    <a:pt x="5443255" y="2083528"/>
                  </a:cubicBezTo>
                  <a:close/>
                </a:path>
              </a:pathLst>
            </a:custGeom>
            <a:solidFill>
              <a:srgbClr val="FFFFFF"/>
            </a:solidFill>
          </p:spPr>
        </p:sp>
      </p:grpSp>
      <p:sp>
        <p:nvSpPr>
          <p:cNvPr id="4" name="TextBox 4"/>
          <p:cNvSpPr txBox="1"/>
          <p:nvPr/>
        </p:nvSpPr>
        <p:spPr>
          <a:xfrm>
            <a:off x="1375557" y="2136313"/>
            <a:ext cx="15536886" cy="3970254"/>
          </a:xfrm>
          <a:prstGeom prst="rect">
            <a:avLst/>
          </a:prstGeom>
        </p:spPr>
        <p:txBody>
          <a:bodyPr lIns="0" tIns="0" rIns="0" bIns="0" rtlCol="0" anchor="t">
            <a:spAutoFit/>
          </a:bodyPr>
          <a:lstStyle/>
          <a:p>
            <a:pPr algn="ctr">
              <a:lnSpc>
                <a:spcPts val="3874"/>
              </a:lnSpc>
            </a:pPr>
            <a:r>
              <a:rPr lang="en-US" sz="3200" dirty="0">
                <a:solidFill>
                  <a:srgbClr val="30526A"/>
                </a:solidFill>
                <a:latin typeface="Arimo Bold" panose="020B0604020202020204" charset="0"/>
                <a:ea typeface="Arimo Bold" panose="020B0604020202020204" charset="0"/>
                <a:cs typeface="Arimo Bold" panose="020B0604020202020204" charset="0"/>
              </a:rPr>
              <a:t>Following a traumatic event a child’s pathway to resilience could include these elements: </a:t>
            </a:r>
          </a:p>
          <a:p>
            <a:pPr algn="ctr">
              <a:lnSpc>
                <a:spcPts val="3874"/>
              </a:lnSpc>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marL="697034" lvl="1" indent="-348517" algn="ctr">
              <a:lnSpc>
                <a:spcPts val="3874"/>
              </a:lnSpc>
              <a:buFont typeface="Arial"/>
              <a:buChar char="•"/>
            </a:pPr>
            <a:r>
              <a:rPr lang="en-US" sz="3200" dirty="0">
                <a:solidFill>
                  <a:srgbClr val="30526A"/>
                </a:solidFill>
                <a:latin typeface="Arimo Bold" panose="020B0604020202020204" charset="0"/>
                <a:ea typeface="Arimo Bold" panose="020B0604020202020204" charset="0"/>
                <a:cs typeface="Arimo Bold" panose="020B0604020202020204" charset="0"/>
              </a:rPr>
              <a:t>Responding with minimal distress or effect on daily functioning. </a:t>
            </a:r>
          </a:p>
          <a:p>
            <a:pPr algn="ctr">
              <a:lnSpc>
                <a:spcPts val="3874"/>
              </a:lnSpc>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marL="697034" lvl="1" indent="-348517" algn="ctr">
              <a:lnSpc>
                <a:spcPts val="3874"/>
              </a:lnSpc>
              <a:buFont typeface="Arial"/>
              <a:buChar char="•"/>
            </a:pPr>
            <a:r>
              <a:rPr lang="en-US" sz="3200" dirty="0">
                <a:solidFill>
                  <a:srgbClr val="30526A"/>
                </a:solidFill>
                <a:latin typeface="Arimo Bold" panose="020B0604020202020204" charset="0"/>
                <a:ea typeface="Arimo Bold" panose="020B0604020202020204" charset="0"/>
                <a:cs typeface="Arimo Bold" panose="020B0604020202020204" charset="0"/>
              </a:rPr>
              <a:t>Exhibiting a temporary dip in ability to cope followed by an early and effective return to a child’s usual level of functioning*. </a:t>
            </a:r>
          </a:p>
          <a:p>
            <a:pPr algn="ctr">
              <a:lnSpc>
                <a:spcPts val="3874"/>
              </a:lnSpc>
              <a:spcBef>
                <a:spcPct val="0"/>
              </a:spcBef>
            </a:pPr>
            <a:endParaRPr lang="en-US" sz="3228" dirty="0">
              <a:solidFill>
                <a:srgbClr val="30526A"/>
              </a:solidFill>
              <a:latin typeface="Arimo"/>
            </a:endParaRPr>
          </a:p>
        </p:txBody>
      </p:sp>
      <p:sp>
        <p:nvSpPr>
          <p:cNvPr id="5" name="TextBox 5"/>
          <p:cNvSpPr txBox="1"/>
          <p:nvPr/>
        </p:nvSpPr>
        <p:spPr>
          <a:xfrm>
            <a:off x="2286462" y="5850534"/>
            <a:ext cx="14267080" cy="257122"/>
          </a:xfrm>
          <a:prstGeom prst="rect">
            <a:avLst/>
          </a:prstGeom>
        </p:spPr>
        <p:txBody>
          <a:bodyPr wrap="square" lIns="0" tIns="0" rIns="0" bIns="0" rtlCol="0" anchor="t">
            <a:spAutoFit/>
          </a:bodyPr>
          <a:lstStyle/>
          <a:p>
            <a:pPr algn="ctr">
              <a:lnSpc>
                <a:spcPts val="2280"/>
              </a:lnSpc>
              <a:spcBef>
                <a:spcPct val="0"/>
              </a:spcBef>
            </a:pPr>
            <a:r>
              <a:rPr lang="en-US" sz="1200" dirty="0">
                <a:solidFill>
                  <a:schemeClr val="tx2">
                    <a:lumMod val="60000"/>
                    <a:lumOff val="40000"/>
                  </a:schemeClr>
                </a:solidFill>
                <a:latin typeface="Barlow Bold Bold"/>
              </a:rPr>
              <a:t>*Citation: Resilience and Child Traumatic Stress. The National Child Traumatic Stress Network </a:t>
            </a:r>
          </a:p>
        </p:txBody>
      </p:sp>
      <p:sp>
        <p:nvSpPr>
          <p:cNvPr id="6" name="TextBox 6"/>
          <p:cNvSpPr txBox="1"/>
          <p:nvPr/>
        </p:nvSpPr>
        <p:spPr>
          <a:xfrm>
            <a:off x="4495800" y="1127452"/>
            <a:ext cx="9848404" cy="638175"/>
          </a:xfrm>
          <a:prstGeom prst="rect">
            <a:avLst/>
          </a:prstGeom>
        </p:spPr>
        <p:txBody>
          <a:bodyPr lIns="0" tIns="0" rIns="0" bIns="0" rtlCol="0" anchor="t">
            <a:spAutoFit/>
          </a:bodyPr>
          <a:lstStyle/>
          <a:p>
            <a:pPr algn="ctr">
              <a:lnSpc>
                <a:spcPts val="5041"/>
              </a:lnSpc>
              <a:spcBef>
                <a:spcPct val="0"/>
              </a:spcBef>
            </a:pPr>
            <a:r>
              <a:rPr lang="en-US" sz="4201" dirty="0">
                <a:solidFill>
                  <a:srgbClr val="FF6E79"/>
                </a:solidFill>
                <a:effectLst>
                  <a:outerShdw blurRad="38100" dist="38100" dir="2700000" algn="tl">
                    <a:srgbClr val="000000">
                      <a:alpha val="43137"/>
                    </a:srgbClr>
                  </a:outerShdw>
                </a:effectLst>
                <a:latin typeface="Barlow Bold"/>
              </a:rPr>
              <a:t>What does resiliency look like in children?</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55594" y="6477253"/>
            <a:ext cx="6528816" cy="364426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4490651" y="634411"/>
            <a:ext cx="9306698" cy="1646659"/>
            <a:chOff x="0" y="0"/>
            <a:chExt cx="3732494" cy="660400"/>
          </a:xfrm>
        </p:grpSpPr>
        <p:sp>
          <p:nvSpPr>
            <p:cNvPr id="3" name="Freeform 3"/>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4" name="TextBox 4"/>
          <p:cNvSpPr txBox="1"/>
          <p:nvPr/>
        </p:nvSpPr>
        <p:spPr>
          <a:xfrm>
            <a:off x="5477053" y="993831"/>
            <a:ext cx="7846244" cy="927818"/>
          </a:xfrm>
          <a:prstGeom prst="rect">
            <a:avLst/>
          </a:prstGeom>
        </p:spPr>
        <p:txBody>
          <a:bodyPr lIns="0" tIns="0" rIns="0" bIns="0" rtlCol="0" anchor="t">
            <a:spAutoFit/>
          </a:bodyPr>
          <a:lstStyle/>
          <a:p>
            <a:pPr>
              <a:lnSpc>
                <a:spcPts val="7859"/>
              </a:lnSpc>
            </a:pPr>
            <a:r>
              <a:rPr lang="en-US" sz="6549" dirty="0">
                <a:solidFill>
                  <a:srgbClr val="DD7373"/>
                </a:solidFill>
                <a:effectLst>
                  <a:outerShdw blurRad="38100" dist="38100" dir="2700000" algn="tl">
                    <a:srgbClr val="000000">
                      <a:alpha val="43137"/>
                    </a:srgbClr>
                  </a:outerShdw>
                </a:effectLst>
                <a:latin typeface="Barlow Bold"/>
              </a:rPr>
              <a:t>Psychological safety </a:t>
            </a:r>
          </a:p>
        </p:txBody>
      </p:sp>
      <p:grpSp>
        <p:nvGrpSpPr>
          <p:cNvPr id="5" name="Group 5"/>
          <p:cNvGrpSpPr/>
          <p:nvPr/>
        </p:nvGrpSpPr>
        <p:grpSpPr>
          <a:xfrm>
            <a:off x="4998103" y="3269480"/>
            <a:ext cx="8303423" cy="1427533"/>
            <a:chOff x="0" y="0"/>
            <a:chExt cx="3841298" cy="660400"/>
          </a:xfrm>
        </p:grpSpPr>
        <p:sp>
          <p:nvSpPr>
            <p:cNvPr id="6" name="Freeform 6"/>
            <p:cNvSpPr/>
            <p:nvPr/>
          </p:nvSpPr>
          <p:spPr>
            <a:xfrm>
              <a:off x="0" y="0"/>
              <a:ext cx="3841298" cy="660400"/>
            </a:xfrm>
            <a:custGeom>
              <a:avLst/>
              <a:gdLst/>
              <a:ahLst/>
              <a:cxnLst/>
              <a:rect l="l" t="t" r="r" b="b"/>
              <a:pathLst>
                <a:path w="3841298" h="660400">
                  <a:moveTo>
                    <a:pt x="3716838" y="660400"/>
                  </a:moveTo>
                  <a:lnTo>
                    <a:pt x="124460" y="660400"/>
                  </a:lnTo>
                  <a:cubicBezTo>
                    <a:pt x="55880" y="660400"/>
                    <a:pt x="0" y="604520"/>
                    <a:pt x="0" y="535940"/>
                  </a:cubicBezTo>
                  <a:lnTo>
                    <a:pt x="0" y="124460"/>
                  </a:lnTo>
                  <a:cubicBezTo>
                    <a:pt x="0" y="55880"/>
                    <a:pt x="55880" y="0"/>
                    <a:pt x="124460" y="0"/>
                  </a:cubicBezTo>
                  <a:lnTo>
                    <a:pt x="3716839" y="0"/>
                  </a:lnTo>
                  <a:cubicBezTo>
                    <a:pt x="3785419" y="0"/>
                    <a:pt x="3841298" y="55880"/>
                    <a:pt x="3841298" y="124460"/>
                  </a:cubicBezTo>
                  <a:lnTo>
                    <a:pt x="3841298" y="535940"/>
                  </a:lnTo>
                  <a:cubicBezTo>
                    <a:pt x="3841298" y="604520"/>
                    <a:pt x="3785419" y="660400"/>
                    <a:pt x="3716839" y="660400"/>
                  </a:cubicBezTo>
                  <a:close/>
                </a:path>
              </a:pathLst>
            </a:custGeom>
            <a:solidFill>
              <a:srgbClr val="FFFFFF"/>
            </a:solidFill>
          </p:spPr>
        </p:sp>
      </p:grpSp>
      <p:grpSp>
        <p:nvGrpSpPr>
          <p:cNvPr id="7" name="Group 7"/>
          <p:cNvGrpSpPr/>
          <p:nvPr/>
        </p:nvGrpSpPr>
        <p:grpSpPr>
          <a:xfrm>
            <a:off x="5109885" y="5143500"/>
            <a:ext cx="8068229" cy="1427533"/>
            <a:chOff x="0" y="0"/>
            <a:chExt cx="3732494" cy="660400"/>
          </a:xfrm>
        </p:grpSpPr>
        <p:sp>
          <p:nvSpPr>
            <p:cNvPr id="8" name="Freeform 8"/>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grpSp>
        <p:nvGrpSpPr>
          <p:cNvPr id="9" name="Group 9"/>
          <p:cNvGrpSpPr/>
          <p:nvPr/>
        </p:nvGrpSpPr>
        <p:grpSpPr>
          <a:xfrm>
            <a:off x="5109885" y="7254693"/>
            <a:ext cx="8068229" cy="1427533"/>
            <a:chOff x="0" y="0"/>
            <a:chExt cx="3732494" cy="660400"/>
          </a:xfrm>
        </p:grpSpPr>
        <p:sp>
          <p:nvSpPr>
            <p:cNvPr id="10" name="Freeform 10"/>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11" name="TextBox 11"/>
          <p:cNvSpPr txBox="1"/>
          <p:nvPr/>
        </p:nvSpPr>
        <p:spPr>
          <a:xfrm>
            <a:off x="7818732" y="5361967"/>
            <a:ext cx="3628861" cy="927818"/>
          </a:xfrm>
          <a:prstGeom prst="rect">
            <a:avLst/>
          </a:prstGeom>
        </p:spPr>
        <p:txBody>
          <a:bodyPr lIns="0" tIns="0" rIns="0" bIns="0" rtlCol="0" anchor="t">
            <a:spAutoFit/>
          </a:bodyPr>
          <a:lstStyle/>
          <a:p>
            <a:pPr>
              <a:lnSpc>
                <a:spcPts val="7859"/>
              </a:lnSpc>
            </a:pPr>
            <a:r>
              <a:rPr lang="en-US" sz="6549" dirty="0">
                <a:solidFill>
                  <a:srgbClr val="001889"/>
                </a:solidFill>
                <a:effectLst>
                  <a:outerShdw blurRad="38100" dist="38100" dir="2700000" algn="tl">
                    <a:srgbClr val="000000">
                      <a:alpha val="43137"/>
                    </a:srgbClr>
                  </a:outerShdw>
                </a:effectLst>
                <a:latin typeface="Barlow Bold"/>
              </a:rPr>
              <a:t>Safety</a:t>
            </a:r>
          </a:p>
        </p:txBody>
      </p:sp>
      <p:sp>
        <p:nvSpPr>
          <p:cNvPr id="12" name="TextBox 12"/>
          <p:cNvSpPr txBox="1"/>
          <p:nvPr/>
        </p:nvSpPr>
        <p:spPr>
          <a:xfrm>
            <a:off x="6267441" y="7473160"/>
            <a:ext cx="6148788" cy="927818"/>
          </a:xfrm>
          <a:prstGeom prst="rect">
            <a:avLst/>
          </a:prstGeom>
        </p:spPr>
        <p:txBody>
          <a:bodyPr lIns="0" tIns="0" rIns="0" bIns="0" rtlCol="0" anchor="t">
            <a:spAutoFit/>
          </a:bodyPr>
          <a:lstStyle/>
          <a:p>
            <a:pPr>
              <a:lnSpc>
                <a:spcPts val="7859"/>
              </a:lnSpc>
            </a:pPr>
            <a:r>
              <a:rPr lang="en-US" sz="6549" dirty="0">
                <a:solidFill>
                  <a:srgbClr val="3878D3"/>
                </a:solidFill>
                <a:effectLst>
                  <a:outerShdw blurRad="38100" dist="38100" dir="2700000" algn="tl">
                    <a:srgbClr val="000000">
                      <a:alpha val="43137"/>
                    </a:srgbClr>
                  </a:outerShdw>
                </a:effectLst>
                <a:latin typeface="Barlow Bold"/>
              </a:rPr>
              <a:t>Connectedness</a:t>
            </a:r>
          </a:p>
        </p:txBody>
      </p:sp>
      <p:sp>
        <p:nvSpPr>
          <p:cNvPr id="13" name="TextBox 13"/>
          <p:cNvSpPr txBox="1"/>
          <p:nvPr/>
        </p:nvSpPr>
        <p:spPr>
          <a:xfrm>
            <a:off x="5382143" y="3487946"/>
            <a:ext cx="7919383" cy="927818"/>
          </a:xfrm>
          <a:prstGeom prst="rect">
            <a:avLst/>
          </a:prstGeom>
        </p:spPr>
        <p:txBody>
          <a:bodyPr lIns="0" tIns="0" rIns="0" bIns="0" rtlCol="0" anchor="t">
            <a:spAutoFit/>
          </a:bodyPr>
          <a:lstStyle/>
          <a:p>
            <a:pPr>
              <a:lnSpc>
                <a:spcPts val="7859"/>
              </a:lnSpc>
            </a:pPr>
            <a:r>
              <a:rPr lang="en-US" sz="6549" dirty="0">
                <a:solidFill>
                  <a:srgbClr val="555CB3"/>
                </a:solidFill>
                <a:effectLst>
                  <a:outerShdw blurRad="38100" dist="38100" dir="2700000" algn="tl">
                    <a:srgbClr val="000000">
                      <a:alpha val="43137"/>
                    </a:srgbClr>
                  </a:outerShdw>
                </a:effectLst>
                <a:latin typeface="Barlow Bold"/>
              </a:rPr>
              <a:t>Emotional container</a:t>
            </a: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01526" y="3901068"/>
            <a:ext cx="4755417" cy="409949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4992288" y="160044"/>
            <a:ext cx="8303423" cy="1427533"/>
            <a:chOff x="0" y="0"/>
            <a:chExt cx="3841298" cy="660400"/>
          </a:xfrm>
        </p:grpSpPr>
        <p:sp>
          <p:nvSpPr>
            <p:cNvPr id="3" name="Freeform 3"/>
            <p:cNvSpPr/>
            <p:nvPr/>
          </p:nvSpPr>
          <p:spPr>
            <a:xfrm>
              <a:off x="0" y="0"/>
              <a:ext cx="3841298" cy="660400"/>
            </a:xfrm>
            <a:custGeom>
              <a:avLst/>
              <a:gdLst/>
              <a:ahLst/>
              <a:cxnLst/>
              <a:rect l="l" t="t" r="r" b="b"/>
              <a:pathLst>
                <a:path w="3841298" h="660400">
                  <a:moveTo>
                    <a:pt x="3716838" y="660400"/>
                  </a:moveTo>
                  <a:lnTo>
                    <a:pt x="124460" y="660400"/>
                  </a:lnTo>
                  <a:cubicBezTo>
                    <a:pt x="55880" y="660400"/>
                    <a:pt x="0" y="604520"/>
                    <a:pt x="0" y="535940"/>
                  </a:cubicBezTo>
                  <a:lnTo>
                    <a:pt x="0" y="124460"/>
                  </a:lnTo>
                  <a:cubicBezTo>
                    <a:pt x="0" y="55880"/>
                    <a:pt x="55880" y="0"/>
                    <a:pt x="124460" y="0"/>
                  </a:cubicBezTo>
                  <a:lnTo>
                    <a:pt x="3716839" y="0"/>
                  </a:lnTo>
                  <a:cubicBezTo>
                    <a:pt x="3785419" y="0"/>
                    <a:pt x="3841298" y="55880"/>
                    <a:pt x="3841298" y="124460"/>
                  </a:cubicBezTo>
                  <a:lnTo>
                    <a:pt x="3841298" y="535940"/>
                  </a:lnTo>
                  <a:cubicBezTo>
                    <a:pt x="3841298" y="604520"/>
                    <a:pt x="3785419" y="660400"/>
                    <a:pt x="3716839" y="660400"/>
                  </a:cubicBezTo>
                  <a:close/>
                </a:path>
              </a:pathLst>
            </a:custGeom>
            <a:solidFill>
              <a:srgbClr val="FFFFFF"/>
            </a:solidFill>
          </p:spPr>
        </p:sp>
      </p:grpSp>
      <p:sp>
        <p:nvSpPr>
          <p:cNvPr id="4" name="TextBox 4"/>
          <p:cNvSpPr txBox="1"/>
          <p:nvPr/>
        </p:nvSpPr>
        <p:spPr>
          <a:xfrm>
            <a:off x="5184307" y="381547"/>
            <a:ext cx="7919383" cy="927818"/>
          </a:xfrm>
          <a:prstGeom prst="rect">
            <a:avLst/>
          </a:prstGeom>
        </p:spPr>
        <p:txBody>
          <a:bodyPr lIns="0" tIns="0" rIns="0" bIns="0" rtlCol="0" anchor="t">
            <a:spAutoFit/>
          </a:bodyPr>
          <a:lstStyle/>
          <a:p>
            <a:pPr algn="ctr">
              <a:lnSpc>
                <a:spcPts val="7859"/>
              </a:lnSpc>
            </a:pPr>
            <a:r>
              <a:rPr lang="en-US" sz="6549" dirty="0">
                <a:solidFill>
                  <a:srgbClr val="555CB3"/>
                </a:solidFill>
                <a:effectLst>
                  <a:outerShdw blurRad="38100" dist="38100" dir="2700000" algn="tl">
                    <a:srgbClr val="000000">
                      <a:alpha val="43137"/>
                    </a:srgbClr>
                  </a:outerShdw>
                </a:effectLst>
                <a:latin typeface="Barlow Bold"/>
              </a:rPr>
              <a:t>Emotional container</a:t>
            </a:r>
          </a:p>
        </p:txBody>
      </p:sp>
      <p:grpSp>
        <p:nvGrpSpPr>
          <p:cNvPr id="5" name="Group 5"/>
          <p:cNvGrpSpPr/>
          <p:nvPr/>
        </p:nvGrpSpPr>
        <p:grpSpPr>
          <a:xfrm>
            <a:off x="698826" y="2288445"/>
            <a:ext cx="5553441" cy="1427533"/>
            <a:chOff x="0" y="0"/>
            <a:chExt cx="2569112" cy="660400"/>
          </a:xfrm>
        </p:grpSpPr>
        <p:sp>
          <p:nvSpPr>
            <p:cNvPr id="6" name="Freeform 6"/>
            <p:cNvSpPr/>
            <p:nvPr/>
          </p:nvSpPr>
          <p:spPr>
            <a:xfrm>
              <a:off x="0" y="0"/>
              <a:ext cx="2569112" cy="660400"/>
            </a:xfrm>
            <a:custGeom>
              <a:avLst/>
              <a:gdLst/>
              <a:ahLst/>
              <a:cxnLst/>
              <a:rect l="l" t="t" r="r" b="b"/>
              <a:pathLst>
                <a:path w="2569112" h="660400">
                  <a:moveTo>
                    <a:pt x="2444652" y="660400"/>
                  </a:moveTo>
                  <a:lnTo>
                    <a:pt x="124460" y="660400"/>
                  </a:lnTo>
                  <a:cubicBezTo>
                    <a:pt x="55880" y="660400"/>
                    <a:pt x="0" y="604520"/>
                    <a:pt x="0" y="535940"/>
                  </a:cubicBezTo>
                  <a:lnTo>
                    <a:pt x="0" y="124460"/>
                  </a:lnTo>
                  <a:cubicBezTo>
                    <a:pt x="0" y="55880"/>
                    <a:pt x="55880" y="0"/>
                    <a:pt x="124460" y="0"/>
                  </a:cubicBezTo>
                  <a:lnTo>
                    <a:pt x="2444652" y="0"/>
                  </a:lnTo>
                  <a:cubicBezTo>
                    <a:pt x="2513232" y="0"/>
                    <a:pt x="2569112" y="55880"/>
                    <a:pt x="2569112" y="124460"/>
                  </a:cubicBezTo>
                  <a:lnTo>
                    <a:pt x="2569112" y="535940"/>
                  </a:lnTo>
                  <a:cubicBezTo>
                    <a:pt x="2569112" y="604520"/>
                    <a:pt x="2513232" y="660400"/>
                    <a:pt x="2444652" y="660400"/>
                  </a:cubicBezTo>
                  <a:close/>
                </a:path>
              </a:pathLst>
            </a:custGeom>
            <a:solidFill>
              <a:srgbClr val="FFFFFF"/>
            </a:solidFill>
          </p:spPr>
        </p:sp>
      </p:grpSp>
      <p:grpSp>
        <p:nvGrpSpPr>
          <p:cNvPr id="7" name="Group 7"/>
          <p:cNvGrpSpPr/>
          <p:nvPr/>
        </p:nvGrpSpPr>
        <p:grpSpPr>
          <a:xfrm>
            <a:off x="698826" y="5199762"/>
            <a:ext cx="5553441" cy="1427533"/>
            <a:chOff x="0" y="0"/>
            <a:chExt cx="2569112" cy="660400"/>
          </a:xfrm>
        </p:grpSpPr>
        <p:sp>
          <p:nvSpPr>
            <p:cNvPr id="8" name="Freeform 8"/>
            <p:cNvSpPr/>
            <p:nvPr/>
          </p:nvSpPr>
          <p:spPr>
            <a:xfrm>
              <a:off x="0" y="0"/>
              <a:ext cx="2569112" cy="660400"/>
            </a:xfrm>
            <a:custGeom>
              <a:avLst/>
              <a:gdLst/>
              <a:ahLst/>
              <a:cxnLst/>
              <a:rect l="l" t="t" r="r" b="b"/>
              <a:pathLst>
                <a:path w="2569112" h="660400">
                  <a:moveTo>
                    <a:pt x="2444652" y="660400"/>
                  </a:moveTo>
                  <a:lnTo>
                    <a:pt x="124460" y="660400"/>
                  </a:lnTo>
                  <a:cubicBezTo>
                    <a:pt x="55880" y="660400"/>
                    <a:pt x="0" y="604520"/>
                    <a:pt x="0" y="535940"/>
                  </a:cubicBezTo>
                  <a:lnTo>
                    <a:pt x="0" y="124460"/>
                  </a:lnTo>
                  <a:cubicBezTo>
                    <a:pt x="0" y="55880"/>
                    <a:pt x="55880" y="0"/>
                    <a:pt x="124460" y="0"/>
                  </a:cubicBezTo>
                  <a:lnTo>
                    <a:pt x="2444652" y="0"/>
                  </a:lnTo>
                  <a:cubicBezTo>
                    <a:pt x="2513232" y="0"/>
                    <a:pt x="2569112" y="55880"/>
                    <a:pt x="2569112" y="124460"/>
                  </a:cubicBezTo>
                  <a:lnTo>
                    <a:pt x="2569112" y="535940"/>
                  </a:lnTo>
                  <a:cubicBezTo>
                    <a:pt x="2569112" y="604520"/>
                    <a:pt x="2513232" y="660400"/>
                    <a:pt x="2444652" y="660400"/>
                  </a:cubicBezTo>
                  <a:close/>
                </a:path>
              </a:pathLst>
            </a:custGeom>
            <a:solidFill>
              <a:srgbClr val="FFFFFF"/>
            </a:solidFill>
          </p:spPr>
        </p:sp>
      </p:grpSp>
      <p:grpSp>
        <p:nvGrpSpPr>
          <p:cNvPr id="9" name="Group 9"/>
          <p:cNvGrpSpPr/>
          <p:nvPr/>
        </p:nvGrpSpPr>
        <p:grpSpPr>
          <a:xfrm>
            <a:off x="698826" y="8242883"/>
            <a:ext cx="5553441" cy="1427533"/>
            <a:chOff x="0" y="0"/>
            <a:chExt cx="2569112" cy="660400"/>
          </a:xfrm>
        </p:grpSpPr>
        <p:sp>
          <p:nvSpPr>
            <p:cNvPr id="10" name="Freeform 10"/>
            <p:cNvSpPr/>
            <p:nvPr/>
          </p:nvSpPr>
          <p:spPr>
            <a:xfrm>
              <a:off x="0" y="0"/>
              <a:ext cx="2569112" cy="660400"/>
            </a:xfrm>
            <a:custGeom>
              <a:avLst/>
              <a:gdLst/>
              <a:ahLst/>
              <a:cxnLst/>
              <a:rect l="l" t="t" r="r" b="b"/>
              <a:pathLst>
                <a:path w="2569112" h="660400">
                  <a:moveTo>
                    <a:pt x="2444652" y="660400"/>
                  </a:moveTo>
                  <a:lnTo>
                    <a:pt x="124460" y="660400"/>
                  </a:lnTo>
                  <a:cubicBezTo>
                    <a:pt x="55880" y="660400"/>
                    <a:pt x="0" y="604520"/>
                    <a:pt x="0" y="535940"/>
                  </a:cubicBezTo>
                  <a:lnTo>
                    <a:pt x="0" y="124460"/>
                  </a:lnTo>
                  <a:cubicBezTo>
                    <a:pt x="0" y="55880"/>
                    <a:pt x="55880" y="0"/>
                    <a:pt x="124460" y="0"/>
                  </a:cubicBezTo>
                  <a:lnTo>
                    <a:pt x="2444652" y="0"/>
                  </a:lnTo>
                  <a:cubicBezTo>
                    <a:pt x="2513232" y="0"/>
                    <a:pt x="2569112" y="55880"/>
                    <a:pt x="2569112" y="124460"/>
                  </a:cubicBezTo>
                  <a:lnTo>
                    <a:pt x="2569112" y="535940"/>
                  </a:lnTo>
                  <a:cubicBezTo>
                    <a:pt x="2569112" y="604520"/>
                    <a:pt x="2513232" y="660400"/>
                    <a:pt x="2444652" y="660400"/>
                  </a:cubicBezTo>
                  <a:close/>
                </a:path>
              </a:pathLst>
            </a:custGeom>
            <a:solidFill>
              <a:srgbClr val="FFFFFF"/>
            </a:solidFill>
          </p:spPr>
        </p:sp>
      </p:grpSp>
      <p:grpSp>
        <p:nvGrpSpPr>
          <p:cNvPr id="11" name="Group 11"/>
          <p:cNvGrpSpPr/>
          <p:nvPr/>
        </p:nvGrpSpPr>
        <p:grpSpPr>
          <a:xfrm>
            <a:off x="6821336" y="1825662"/>
            <a:ext cx="11085026" cy="2539923"/>
            <a:chOff x="0" y="0"/>
            <a:chExt cx="5128113" cy="1175010"/>
          </a:xfrm>
        </p:grpSpPr>
        <p:sp>
          <p:nvSpPr>
            <p:cNvPr id="12" name="Freeform 12"/>
            <p:cNvSpPr/>
            <p:nvPr/>
          </p:nvSpPr>
          <p:spPr>
            <a:xfrm>
              <a:off x="0" y="0"/>
              <a:ext cx="5128113" cy="1175010"/>
            </a:xfrm>
            <a:custGeom>
              <a:avLst/>
              <a:gdLst/>
              <a:ahLst/>
              <a:cxnLst/>
              <a:rect l="l" t="t" r="r" b="b"/>
              <a:pathLst>
                <a:path w="5128113" h="1175010">
                  <a:moveTo>
                    <a:pt x="5003653" y="1175010"/>
                  </a:moveTo>
                  <a:lnTo>
                    <a:pt x="124460" y="1175010"/>
                  </a:lnTo>
                  <a:cubicBezTo>
                    <a:pt x="55880" y="1175010"/>
                    <a:pt x="0" y="1119130"/>
                    <a:pt x="0" y="1050550"/>
                  </a:cubicBezTo>
                  <a:lnTo>
                    <a:pt x="0" y="124460"/>
                  </a:lnTo>
                  <a:cubicBezTo>
                    <a:pt x="0" y="55880"/>
                    <a:pt x="55880" y="0"/>
                    <a:pt x="124460" y="0"/>
                  </a:cubicBezTo>
                  <a:lnTo>
                    <a:pt x="5003653" y="0"/>
                  </a:lnTo>
                  <a:cubicBezTo>
                    <a:pt x="5072233" y="0"/>
                    <a:pt x="5128113" y="55880"/>
                    <a:pt x="5128113" y="124460"/>
                  </a:cubicBezTo>
                  <a:lnTo>
                    <a:pt x="5128113" y="1050550"/>
                  </a:lnTo>
                  <a:cubicBezTo>
                    <a:pt x="5128113" y="1119130"/>
                    <a:pt x="5072233" y="1175010"/>
                    <a:pt x="5003653" y="1175010"/>
                  </a:cubicBezTo>
                  <a:close/>
                </a:path>
              </a:pathLst>
            </a:custGeom>
            <a:solidFill>
              <a:srgbClr val="FFFFFF"/>
            </a:solidFill>
          </p:spPr>
        </p:sp>
      </p:grpSp>
      <p:sp>
        <p:nvSpPr>
          <p:cNvPr id="13" name="TextBox 13"/>
          <p:cNvSpPr txBox="1"/>
          <p:nvPr/>
        </p:nvSpPr>
        <p:spPr>
          <a:xfrm>
            <a:off x="1218030" y="2506912"/>
            <a:ext cx="4515033" cy="927818"/>
          </a:xfrm>
          <a:prstGeom prst="rect">
            <a:avLst/>
          </a:prstGeom>
        </p:spPr>
        <p:txBody>
          <a:bodyPr lIns="0" tIns="0" rIns="0" bIns="0" rtlCol="0" anchor="t">
            <a:spAutoFit/>
          </a:bodyPr>
          <a:lstStyle/>
          <a:p>
            <a:pPr algn="ctr">
              <a:lnSpc>
                <a:spcPts val="7859"/>
              </a:lnSpc>
            </a:pPr>
            <a:r>
              <a:rPr lang="en-US" sz="6549" dirty="0">
                <a:solidFill>
                  <a:srgbClr val="FC3D5F"/>
                </a:solidFill>
                <a:effectLst>
                  <a:outerShdw blurRad="38100" dist="38100" dir="2700000" algn="tl">
                    <a:srgbClr val="000000">
                      <a:alpha val="43137"/>
                    </a:srgbClr>
                  </a:outerShdw>
                </a:effectLst>
                <a:latin typeface="Barlow Bold"/>
              </a:rPr>
              <a:t>REFLECT</a:t>
            </a:r>
          </a:p>
        </p:txBody>
      </p:sp>
      <p:sp>
        <p:nvSpPr>
          <p:cNvPr id="14" name="TextBox 14"/>
          <p:cNvSpPr txBox="1"/>
          <p:nvPr/>
        </p:nvSpPr>
        <p:spPr>
          <a:xfrm>
            <a:off x="1393097" y="5444856"/>
            <a:ext cx="4164898" cy="927818"/>
          </a:xfrm>
          <a:prstGeom prst="rect">
            <a:avLst/>
          </a:prstGeom>
        </p:spPr>
        <p:txBody>
          <a:bodyPr wrap="square" lIns="0" tIns="0" rIns="0" bIns="0" rtlCol="0" anchor="t">
            <a:spAutoFit/>
          </a:bodyPr>
          <a:lstStyle/>
          <a:p>
            <a:pPr algn="ctr">
              <a:lnSpc>
                <a:spcPts val="7859"/>
              </a:lnSpc>
              <a:spcBef>
                <a:spcPct val="0"/>
              </a:spcBef>
            </a:pPr>
            <a:r>
              <a:rPr lang="en-US" sz="6549" dirty="0">
                <a:solidFill>
                  <a:srgbClr val="3E5BB2"/>
                </a:solidFill>
                <a:effectLst>
                  <a:outerShdw blurRad="38100" dist="38100" dir="2700000" algn="tl">
                    <a:srgbClr val="000000">
                      <a:alpha val="43137"/>
                    </a:srgbClr>
                  </a:outerShdw>
                </a:effectLst>
                <a:latin typeface="Barlow Bold"/>
              </a:rPr>
              <a:t>VALIDATE</a:t>
            </a:r>
          </a:p>
        </p:txBody>
      </p:sp>
      <p:sp>
        <p:nvSpPr>
          <p:cNvPr id="15" name="TextBox 15"/>
          <p:cNvSpPr txBox="1"/>
          <p:nvPr/>
        </p:nvSpPr>
        <p:spPr>
          <a:xfrm>
            <a:off x="880703" y="8461349"/>
            <a:ext cx="5189689" cy="927818"/>
          </a:xfrm>
          <a:prstGeom prst="rect">
            <a:avLst/>
          </a:prstGeom>
        </p:spPr>
        <p:txBody>
          <a:bodyPr lIns="0" tIns="0" rIns="0" bIns="0" rtlCol="0" anchor="t">
            <a:spAutoFit/>
          </a:bodyPr>
          <a:lstStyle/>
          <a:p>
            <a:pPr algn="ctr">
              <a:lnSpc>
                <a:spcPts val="7859"/>
              </a:lnSpc>
              <a:spcBef>
                <a:spcPct val="0"/>
              </a:spcBef>
            </a:pPr>
            <a:r>
              <a:rPr lang="en-US" sz="6549" dirty="0">
                <a:solidFill>
                  <a:srgbClr val="DD7373"/>
                </a:solidFill>
                <a:effectLst>
                  <a:outerShdw blurRad="38100" dist="38100" dir="2700000" algn="tl">
                    <a:srgbClr val="000000">
                      <a:alpha val="43137"/>
                    </a:srgbClr>
                  </a:outerShdw>
                </a:effectLst>
                <a:latin typeface="Barlow Bold"/>
              </a:rPr>
              <a:t>NORMALISE</a:t>
            </a:r>
          </a:p>
        </p:txBody>
      </p:sp>
      <p:sp>
        <p:nvSpPr>
          <p:cNvPr id="16" name="TextBox 16"/>
          <p:cNvSpPr txBox="1"/>
          <p:nvPr/>
        </p:nvSpPr>
        <p:spPr>
          <a:xfrm>
            <a:off x="7086541" y="1906837"/>
            <a:ext cx="10819821" cy="2181225"/>
          </a:xfrm>
          <a:prstGeom prst="rect">
            <a:avLst/>
          </a:prstGeom>
        </p:spPr>
        <p:txBody>
          <a:bodyPr lIns="0" tIns="0" rIns="0" bIns="0" rtlCol="0" anchor="t">
            <a:spAutoFit/>
          </a:bodyPr>
          <a:lstStyle/>
          <a:p>
            <a:pPr algn="ctr">
              <a:lnSpc>
                <a:spcPts val="2879"/>
              </a:lnSpc>
              <a:spcBef>
                <a:spcPct val="0"/>
              </a:spcBef>
            </a:pPr>
            <a:r>
              <a:rPr lang="en-US" sz="2400" dirty="0">
                <a:solidFill>
                  <a:srgbClr val="FC3D5F"/>
                </a:solidFill>
                <a:latin typeface="Barlow Bold"/>
              </a:rPr>
              <a:t>Stop, breathe, look and observe actively.</a:t>
            </a:r>
          </a:p>
          <a:p>
            <a:pPr algn="ctr">
              <a:lnSpc>
                <a:spcPts val="2879"/>
              </a:lnSpc>
              <a:spcBef>
                <a:spcPct val="0"/>
              </a:spcBef>
            </a:pPr>
            <a:r>
              <a:rPr lang="en-US" sz="2400" dirty="0">
                <a:solidFill>
                  <a:srgbClr val="FC3D5F"/>
                </a:solidFill>
                <a:latin typeface="Barlow Bold"/>
              </a:rPr>
              <a:t>- Ignore negative </a:t>
            </a:r>
            <a:r>
              <a:rPr lang="en-US" sz="2400" dirty="0" err="1">
                <a:solidFill>
                  <a:srgbClr val="FC3D5F"/>
                </a:solidFill>
                <a:latin typeface="Barlow Bold"/>
              </a:rPr>
              <a:t>behaviour</a:t>
            </a:r>
            <a:r>
              <a:rPr lang="en-US" sz="2400" dirty="0">
                <a:solidFill>
                  <a:srgbClr val="FC3D5F"/>
                </a:solidFill>
                <a:latin typeface="Barlow Bold"/>
              </a:rPr>
              <a:t>, focus on feelings/affections;</a:t>
            </a:r>
          </a:p>
          <a:p>
            <a:pPr algn="ctr">
              <a:lnSpc>
                <a:spcPts val="2879"/>
              </a:lnSpc>
              <a:spcBef>
                <a:spcPct val="0"/>
              </a:spcBef>
            </a:pPr>
            <a:r>
              <a:rPr lang="en-US" sz="2400" dirty="0">
                <a:solidFill>
                  <a:srgbClr val="FC3D5F"/>
                </a:solidFill>
                <a:latin typeface="Barlow Bold"/>
              </a:rPr>
              <a:t>- Try to name the mood and share it: "You seem to be very frustrated/your tension is very high“;</a:t>
            </a:r>
          </a:p>
          <a:p>
            <a:pPr algn="ctr">
              <a:lnSpc>
                <a:spcPts val="2879"/>
              </a:lnSpc>
              <a:spcBef>
                <a:spcPct val="0"/>
              </a:spcBef>
            </a:pPr>
            <a:r>
              <a:rPr lang="en-US" sz="2400" dirty="0">
                <a:solidFill>
                  <a:srgbClr val="FC3D5F"/>
                </a:solidFill>
                <a:latin typeface="Barlow Bold"/>
              </a:rPr>
              <a:t>- Giving words to feelings: teaching words to describe one's own feelings (angry, sad, scared, unhappy). </a:t>
            </a:r>
          </a:p>
        </p:txBody>
      </p:sp>
      <p:grpSp>
        <p:nvGrpSpPr>
          <p:cNvPr id="17" name="Group 17"/>
          <p:cNvGrpSpPr/>
          <p:nvPr/>
        </p:nvGrpSpPr>
        <p:grpSpPr>
          <a:xfrm>
            <a:off x="6821336" y="4736979"/>
            <a:ext cx="11085026" cy="2353099"/>
            <a:chOff x="0" y="0"/>
            <a:chExt cx="5128113" cy="1088582"/>
          </a:xfrm>
        </p:grpSpPr>
        <p:sp>
          <p:nvSpPr>
            <p:cNvPr id="18" name="Freeform 18"/>
            <p:cNvSpPr/>
            <p:nvPr/>
          </p:nvSpPr>
          <p:spPr>
            <a:xfrm>
              <a:off x="0" y="0"/>
              <a:ext cx="5128113" cy="1088582"/>
            </a:xfrm>
            <a:custGeom>
              <a:avLst/>
              <a:gdLst/>
              <a:ahLst/>
              <a:cxnLst/>
              <a:rect l="l" t="t" r="r" b="b"/>
              <a:pathLst>
                <a:path w="5128113" h="1088582">
                  <a:moveTo>
                    <a:pt x="5003653" y="1088582"/>
                  </a:moveTo>
                  <a:lnTo>
                    <a:pt x="124460" y="1088582"/>
                  </a:lnTo>
                  <a:cubicBezTo>
                    <a:pt x="55880" y="1088582"/>
                    <a:pt x="0" y="1032702"/>
                    <a:pt x="0" y="964122"/>
                  </a:cubicBezTo>
                  <a:lnTo>
                    <a:pt x="0" y="124460"/>
                  </a:lnTo>
                  <a:cubicBezTo>
                    <a:pt x="0" y="55880"/>
                    <a:pt x="55880" y="0"/>
                    <a:pt x="124460" y="0"/>
                  </a:cubicBezTo>
                  <a:lnTo>
                    <a:pt x="5003653" y="0"/>
                  </a:lnTo>
                  <a:cubicBezTo>
                    <a:pt x="5072233" y="0"/>
                    <a:pt x="5128113" y="55880"/>
                    <a:pt x="5128113" y="124460"/>
                  </a:cubicBezTo>
                  <a:lnTo>
                    <a:pt x="5128113" y="964122"/>
                  </a:lnTo>
                  <a:cubicBezTo>
                    <a:pt x="5128113" y="1032702"/>
                    <a:pt x="5072233" y="1088582"/>
                    <a:pt x="5003653" y="1088582"/>
                  </a:cubicBezTo>
                  <a:close/>
                </a:path>
              </a:pathLst>
            </a:custGeom>
            <a:solidFill>
              <a:srgbClr val="FFFFFF"/>
            </a:solidFill>
          </p:spPr>
        </p:sp>
      </p:grpSp>
      <p:grpSp>
        <p:nvGrpSpPr>
          <p:cNvPr id="19" name="Group 19"/>
          <p:cNvGrpSpPr/>
          <p:nvPr/>
        </p:nvGrpSpPr>
        <p:grpSpPr>
          <a:xfrm>
            <a:off x="6953938" y="7510243"/>
            <a:ext cx="11085026" cy="2622956"/>
            <a:chOff x="0" y="0"/>
            <a:chExt cx="5128113" cy="1213422"/>
          </a:xfrm>
        </p:grpSpPr>
        <p:sp>
          <p:nvSpPr>
            <p:cNvPr id="20" name="Freeform 20"/>
            <p:cNvSpPr/>
            <p:nvPr/>
          </p:nvSpPr>
          <p:spPr>
            <a:xfrm>
              <a:off x="0" y="0"/>
              <a:ext cx="5128113" cy="1213422"/>
            </a:xfrm>
            <a:custGeom>
              <a:avLst/>
              <a:gdLst/>
              <a:ahLst/>
              <a:cxnLst/>
              <a:rect l="l" t="t" r="r" b="b"/>
              <a:pathLst>
                <a:path w="5128113" h="1213422">
                  <a:moveTo>
                    <a:pt x="5003653" y="1213422"/>
                  </a:moveTo>
                  <a:lnTo>
                    <a:pt x="124460" y="1213422"/>
                  </a:lnTo>
                  <a:cubicBezTo>
                    <a:pt x="55880" y="1213422"/>
                    <a:pt x="0" y="1157542"/>
                    <a:pt x="0" y="1088962"/>
                  </a:cubicBezTo>
                  <a:lnTo>
                    <a:pt x="0" y="124460"/>
                  </a:lnTo>
                  <a:cubicBezTo>
                    <a:pt x="0" y="55880"/>
                    <a:pt x="55880" y="0"/>
                    <a:pt x="124460" y="0"/>
                  </a:cubicBezTo>
                  <a:lnTo>
                    <a:pt x="5003653" y="0"/>
                  </a:lnTo>
                  <a:cubicBezTo>
                    <a:pt x="5072233" y="0"/>
                    <a:pt x="5128113" y="55880"/>
                    <a:pt x="5128113" y="124460"/>
                  </a:cubicBezTo>
                  <a:lnTo>
                    <a:pt x="5128113" y="1088962"/>
                  </a:lnTo>
                  <a:cubicBezTo>
                    <a:pt x="5128113" y="1157542"/>
                    <a:pt x="5072233" y="1213422"/>
                    <a:pt x="5003653" y="1213422"/>
                  </a:cubicBezTo>
                  <a:close/>
                </a:path>
              </a:pathLst>
            </a:custGeom>
            <a:solidFill>
              <a:srgbClr val="FFFFFF"/>
            </a:solidFill>
          </p:spPr>
        </p:sp>
      </p:grpSp>
      <p:sp>
        <p:nvSpPr>
          <p:cNvPr id="21" name="TextBox 21"/>
          <p:cNvSpPr txBox="1"/>
          <p:nvPr/>
        </p:nvSpPr>
        <p:spPr>
          <a:xfrm>
            <a:off x="7106135" y="5023882"/>
            <a:ext cx="10707794" cy="1828065"/>
          </a:xfrm>
          <a:prstGeom prst="rect">
            <a:avLst/>
          </a:prstGeom>
        </p:spPr>
        <p:txBody>
          <a:bodyPr lIns="0" tIns="0" rIns="0" bIns="0" rtlCol="0" anchor="t">
            <a:spAutoFit/>
          </a:bodyPr>
          <a:lstStyle/>
          <a:p>
            <a:pPr algn="ctr">
              <a:lnSpc>
                <a:spcPts val="2879"/>
              </a:lnSpc>
              <a:spcBef>
                <a:spcPct val="0"/>
              </a:spcBef>
            </a:pPr>
            <a:r>
              <a:rPr lang="en-US" sz="2400" dirty="0">
                <a:solidFill>
                  <a:srgbClr val="4958B0"/>
                </a:solidFill>
                <a:latin typeface="Barlow Bold"/>
              </a:rPr>
              <a:t>Objective: to declare the validity of the child's experience.</a:t>
            </a:r>
          </a:p>
          <a:p>
            <a:pPr marL="342900" indent="-342900" algn="ctr">
              <a:lnSpc>
                <a:spcPts val="2879"/>
              </a:lnSpc>
              <a:spcBef>
                <a:spcPct val="0"/>
              </a:spcBef>
              <a:buFontTx/>
              <a:buChar char="-"/>
            </a:pPr>
            <a:r>
              <a:rPr lang="en-US" sz="2400" dirty="0">
                <a:solidFill>
                  <a:srgbClr val="4958B0"/>
                </a:solidFill>
                <a:latin typeface="Barlow Bold"/>
              </a:rPr>
              <a:t>Perception is reality;</a:t>
            </a:r>
          </a:p>
          <a:p>
            <a:pPr algn="ctr">
              <a:lnSpc>
                <a:spcPts val="2879"/>
              </a:lnSpc>
              <a:spcBef>
                <a:spcPct val="0"/>
              </a:spcBef>
            </a:pPr>
            <a:r>
              <a:rPr lang="en-US" sz="2400" dirty="0">
                <a:solidFill>
                  <a:srgbClr val="4958B0"/>
                </a:solidFill>
                <a:latin typeface="Barlow Bold"/>
              </a:rPr>
              <a:t>- Validating does not mean accepting the </a:t>
            </a:r>
            <a:r>
              <a:rPr lang="en-US" sz="2400" dirty="0" err="1">
                <a:solidFill>
                  <a:srgbClr val="4958B0"/>
                </a:solidFill>
                <a:latin typeface="Barlow Bold"/>
              </a:rPr>
              <a:t>behaviour</a:t>
            </a:r>
            <a:r>
              <a:rPr lang="en-US" sz="2400" dirty="0">
                <a:solidFill>
                  <a:srgbClr val="4958B0"/>
                </a:solidFill>
                <a:latin typeface="Barlow Bold"/>
              </a:rPr>
              <a:t>;</a:t>
            </a:r>
          </a:p>
          <a:p>
            <a:pPr algn="ctr">
              <a:lnSpc>
                <a:spcPts val="2879"/>
              </a:lnSpc>
              <a:spcBef>
                <a:spcPct val="0"/>
              </a:spcBef>
            </a:pPr>
            <a:r>
              <a:rPr lang="en-US" sz="2400" dirty="0">
                <a:solidFill>
                  <a:srgbClr val="4958B0"/>
                </a:solidFill>
                <a:latin typeface="Barlow Bold"/>
              </a:rPr>
              <a:t>- "I can understand that you are upset: you are in a new place and this can be really difficult". </a:t>
            </a:r>
          </a:p>
        </p:txBody>
      </p:sp>
      <p:sp>
        <p:nvSpPr>
          <p:cNvPr id="22" name="TextBox 22"/>
          <p:cNvSpPr txBox="1"/>
          <p:nvPr/>
        </p:nvSpPr>
        <p:spPr>
          <a:xfrm>
            <a:off x="7086541" y="7590024"/>
            <a:ext cx="10707794" cy="2571858"/>
          </a:xfrm>
          <a:prstGeom prst="rect">
            <a:avLst/>
          </a:prstGeom>
        </p:spPr>
        <p:txBody>
          <a:bodyPr lIns="0" tIns="0" rIns="0" bIns="0" rtlCol="0" anchor="t">
            <a:spAutoFit/>
          </a:bodyPr>
          <a:lstStyle/>
          <a:p>
            <a:pPr algn="ctr">
              <a:lnSpc>
                <a:spcPts val="2879"/>
              </a:lnSpc>
              <a:spcBef>
                <a:spcPct val="0"/>
              </a:spcBef>
            </a:pPr>
            <a:r>
              <a:rPr lang="en-US" sz="2400" dirty="0" err="1">
                <a:solidFill>
                  <a:srgbClr val="E8A590"/>
                </a:solidFill>
                <a:latin typeface="Barlow Bold"/>
              </a:rPr>
              <a:t>Normalising</a:t>
            </a:r>
            <a:r>
              <a:rPr lang="en-US" sz="2400" dirty="0">
                <a:solidFill>
                  <a:srgbClr val="E8A590"/>
                </a:solidFill>
                <a:latin typeface="Barlow Bold"/>
              </a:rPr>
              <a:t> the response.</a:t>
            </a:r>
          </a:p>
          <a:p>
            <a:pPr algn="ctr">
              <a:lnSpc>
                <a:spcPts val="2879"/>
              </a:lnSpc>
              <a:spcBef>
                <a:spcPct val="0"/>
              </a:spcBef>
            </a:pPr>
            <a:r>
              <a:rPr lang="en-US" sz="2400" dirty="0">
                <a:solidFill>
                  <a:srgbClr val="E8A590"/>
                </a:solidFill>
                <a:latin typeface="Barlow Bold"/>
              </a:rPr>
              <a:t>- Telling a child that what they are feeling is understandable </a:t>
            </a:r>
          </a:p>
          <a:p>
            <a:pPr algn="ctr">
              <a:lnSpc>
                <a:spcPts val="2879"/>
              </a:lnSpc>
              <a:spcBef>
                <a:spcPct val="0"/>
              </a:spcBef>
            </a:pPr>
            <a:r>
              <a:rPr lang="en-US" sz="2400" dirty="0">
                <a:solidFill>
                  <a:srgbClr val="E8A590"/>
                </a:solidFill>
                <a:latin typeface="Barlow Bold"/>
              </a:rPr>
              <a:t>= reducing the shame;</a:t>
            </a:r>
          </a:p>
          <a:p>
            <a:pPr algn="ctr">
              <a:lnSpc>
                <a:spcPts val="2879"/>
              </a:lnSpc>
              <a:spcBef>
                <a:spcPct val="0"/>
              </a:spcBef>
            </a:pPr>
            <a:r>
              <a:rPr lang="en-US" sz="2400" dirty="0">
                <a:solidFill>
                  <a:srgbClr val="E8A590"/>
                </a:solidFill>
                <a:latin typeface="Barlow Bold"/>
              </a:rPr>
              <a:t>- "I think anyone would be upset if they saw that no one is interested in what they are saying;</a:t>
            </a:r>
          </a:p>
          <a:p>
            <a:pPr algn="ctr">
              <a:lnSpc>
                <a:spcPts val="2879"/>
              </a:lnSpc>
              <a:spcBef>
                <a:spcPct val="0"/>
              </a:spcBef>
            </a:pPr>
            <a:r>
              <a:rPr lang="en-US" sz="2400" dirty="0">
                <a:solidFill>
                  <a:srgbClr val="E8A590"/>
                </a:solidFill>
                <a:latin typeface="Barlow Bold"/>
              </a:rPr>
              <a:t>- "I know a lot of children are struggling to accept the rules of social distancing at the moment“.</a:t>
            </a:r>
          </a:p>
        </p:txBody>
      </p:sp>
      <p:sp>
        <p:nvSpPr>
          <p:cNvPr id="24" name="CasellaDiTesto 23">
            <a:extLst>
              <a:ext uri="{FF2B5EF4-FFF2-40B4-BE49-F238E27FC236}">
                <a16:creationId xmlns:a16="http://schemas.microsoft.com/office/drawing/2014/main" id="{CEF1BD64-09CA-4629-A552-B7541F7D7259}"/>
              </a:ext>
            </a:extLst>
          </p:cNvPr>
          <p:cNvSpPr txBox="1"/>
          <p:nvPr/>
        </p:nvSpPr>
        <p:spPr>
          <a:xfrm>
            <a:off x="495842" y="9899657"/>
            <a:ext cx="8303423" cy="276999"/>
          </a:xfrm>
          <a:prstGeom prst="rect">
            <a:avLst/>
          </a:prstGeom>
          <a:noFill/>
        </p:spPr>
        <p:txBody>
          <a:bodyPr wrap="square">
            <a:spAutoFit/>
          </a:bodyPr>
          <a:lstStyle/>
          <a:p>
            <a:r>
              <a:rPr lang="it-IT" sz="1200" b="1" dirty="0">
                <a:solidFill>
                  <a:schemeClr val="bg1"/>
                </a:solidFill>
                <a:effectLst/>
                <a:latin typeface="Arimo Bold" panose="020B0604020202020204" charset="0"/>
                <a:ea typeface="Arimo Bold" panose="020B0604020202020204" charset="0"/>
                <a:cs typeface="Arimo Bold" panose="020B0604020202020204" charset="0"/>
              </a:rPr>
              <a:t>*Credits: “Resource </a:t>
            </a:r>
            <a:r>
              <a:rPr lang="it-IT" sz="1200" b="1" dirty="0" err="1">
                <a:solidFill>
                  <a:schemeClr val="bg1"/>
                </a:solidFill>
                <a:effectLst/>
                <a:latin typeface="Arimo Bold" panose="020B0604020202020204" charset="0"/>
                <a:ea typeface="Arimo Bold" panose="020B0604020202020204" charset="0"/>
                <a:cs typeface="Arimo Bold" panose="020B0604020202020204" charset="0"/>
              </a:rPr>
              <a:t>Parents</a:t>
            </a:r>
            <a:r>
              <a:rPr lang="it-IT" sz="1200" b="1" dirty="0">
                <a:solidFill>
                  <a:schemeClr val="bg1"/>
                </a:solidFill>
                <a:effectLst/>
                <a:latin typeface="Arimo Bold" panose="020B0604020202020204" charset="0"/>
                <a:ea typeface="Arimo Bold" panose="020B0604020202020204" charset="0"/>
                <a:cs typeface="Arimo Bold" panose="020B0604020202020204" charset="0"/>
              </a:rPr>
              <a:t> Curriculum, National Child </a:t>
            </a:r>
            <a:r>
              <a:rPr lang="it-IT" sz="1200" b="1" dirty="0" err="1">
                <a:solidFill>
                  <a:schemeClr val="bg1"/>
                </a:solidFill>
                <a:effectLst/>
                <a:latin typeface="Arimo Bold" panose="020B0604020202020204" charset="0"/>
                <a:ea typeface="Arimo Bold" panose="020B0604020202020204" charset="0"/>
                <a:cs typeface="Arimo Bold" panose="020B0604020202020204" charset="0"/>
              </a:rPr>
              <a:t>Traumatic</a:t>
            </a:r>
            <a:r>
              <a:rPr lang="it-IT" sz="1200" b="1" dirty="0">
                <a:solidFill>
                  <a:schemeClr val="bg1"/>
                </a:solidFill>
                <a:effectLst/>
                <a:latin typeface="Arimo Bold" panose="020B0604020202020204" charset="0"/>
                <a:ea typeface="Arimo Bold" panose="020B0604020202020204" charset="0"/>
                <a:cs typeface="Arimo Bold" panose="020B0604020202020204" charset="0"/>
              </a:rPr>
              <a:t> Stress Network”. </a:t>
            </a:r>
            <a:endParaRPr lang="it-IT" sz="1200" b="1" dirty="0">
              <a:solidFill>
                <a:schemeClr val="bg1"/>
              </a:solidFill>
              <a:latin typeface="Arimo Bold" panose="020B0604020202020204" charset="0"/>
              <a:ea typeface="Arimo Bold" panose="020B0604020202020204" charset="0"/>
              <a:cs typeface="Arimo Bold" panose="020B06040202020202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839621" y="1562100"/>
            <a:ext cx="9469185" cy="3143250"/>
            <a:chOff x="0" y="0"/>
            <a:chExt cx="16330776" cy="5420922"/>
          </a:xfrm>
        </p:grpSpPr>
        <p:sp>
          <p:nvSpPr>
            <p:cNvPr id="3" name="Freeform 3"/>
            <p:cNvSpPr/>
            <p:nvPr/>
          </p:nvSpPr>
          <p:spPr>
            <a:xfrm>
              <a:off x="0" y="0"/>
              <a:ext cx="16330777" cy="5420922"/>
            </a:xfrm>
            <a:custGeom>
              <a:avLst/>
              <a:gdLst/>
              <a:ahLst/>
              <a:cxnLst/>
              <a:rect l="l" t="t" r="r" b="b"/>
              <a:pathLst>
                <a:path w="16330777" h="5420922">
                  <a:moveTo>
                    <a:pt x="496570" y="0"/>
                  </a:moveTo>
                  <a:lnTo>
                    <a:pt x="496570" y="5420922"/>
                  </a:lnTo>
                  <a:lnTo>
                    <a:pt x="14584527" y="5420922"/>
                  </a:lnTo>
                  <a:lnTo>
                    <a:pt x="14584527" y="0"/>
                  </a:lnTo>
                  <a:cubicBezTo>
                    <a:pt x="14584527" y="0"/>
                    <a:pt x="496570" y="0"/>
                    <a:pt x="496570" y="0"/>
                  </a:cubicBezTo>
                  <a:close/>
                  <a:moveTo>
                    <a:pt x="15081097" y="2872032"/>
                  </a:moveTo>
                  <a:lnTo>
                    <a:pt x="15081097" y="502882"/>
                  </a:lnTo>
                  <a:cubicBezTo>
                    <a:pt x="15081097" y="222250"/>
                    <a:pt x="14858847" y="0"/>
                    <a:pt x="14584527" y="0"/>
                  </a:cubicBezTo>
                  <a:lnTo>
                    <a:pt x="14584527" y="5420922"/>
                  </a:lnTo>
                  <a:cubicBezTo>
                    <a:pt x="14858847" y="5420922"/>
                    <a:pt x="15081097" y="5198672"/>
                    <a:pt x="15081097" y="4924352"/>
                  </a:cubicBezTo>
                  <a:lnTo>
                    <a:pt x="15081097" y="3344472"/>
                  </a:lnTo>
                  <a:cubicBezTo>
                    <a:pt x="15589097" y="3359712"/>
                    <a:pt x="16093286" y="3335582"/>
                    <a:pt x="16330777" y="3378762"/>
                  </a:cubicBezTo>
                  <a:cubicBezTo>
                    <a:pt x="15926916" y="3192072"/>
                    <a:pt x="15492577" y="3056182"/>
                    <a:pt x="15081097" y="2872032"/>
                  </a:cubicBezTo>
                  <a:close/>
                  <a:moveTo>
                    <a:pt x="0" y="502882"/>
                  </a:moveTo>
                  <a:lnTo>
                    <a:pt x="0" y="4924352"/>
                  </a:lnTo>
                  <a:cubicBezTo>
                    <a:pt x="0" y="5198672"/>
                    <a:pt x="222250" y="5420922"/>
                    <a:pt x="496570" y="5420922"/>
                  </a:cubicBezTo>
                  <a:lnTo>
                    <a:pt x="496570" y="0"/>
                  </a:lnTo>
                  <a:cubicBezTo>
                    <a:pt x="222250" y="0"/>
                    <a:pt x="0" y="222250"/>
                    <a:pt x="0" y="502882"/>
                  </a:cubicBezTo>
                  <a:close/>
                </a:path>
              </a:pathLst>
            </a:custGeom>
            <a:solidFill>
              <a:srgbClr val="FFFFFF"/>
            </a:solidFill>
          </p:spPr>
        </p:sp>
      </p:grpSp>
      <p:sp>
        <p:nvSpPr>
          <p:cNvPr id="4" name="TextBox 4"/>
          <p:cNvSpPr txBox="1"/>
          <p:nvPr/>
        </p:nvSpPr>
        <p:spPr>
          <a:xfrm>
            <a:off x="1600200" y="1772663"/>
            <a:ext cx="10972800" cy="5125085"/>
          </a:xfrm>
          <a:prstGeom prst="rect">
            <a:avLst/>
          </a:prstGeom>
        </p:spPr>
        <p:txBody>
          <a:bodyPr wrap="square" lIns="0" tIns="0" rIns="0" bIns="0" rtlCol="0" anchor="t">
            <a:spAutoFit/>
          </a:bodyPr>
          <a:lstStyle/>
          <a:p>
            <a:pPr algn="ctr">
              <a:lnSpc>
                <a:spcPts val="17599"/>
              </a:lnSpc>
            </a:pPr>
            <a:r>
              <a:rPr lang="en-US" sz="8000" dirty="0">
                <a:solidFill>
                  <a:srgbClr val="30526A"/>
                </a:solidFill>
                <a:effectLst>
                  <a:outerShdw blurRad="38100" dist="38100" dir="2700000" algn="tl">
                    <a:srgbClr val="000000">
                      <a:alpha val="43137"/>
                    </a:srgbClr>
                  </a:outerShdw>
                </a:effectLst>
                <a:latin typeface="Barlow Bold"/>
              </a:rPr>
              <a:t>Is not about you!</a:t>
            </a:r>
          </a:p>
          <a:p>
            <a:pPr algn="ctr">
              <a:lnSpc>
                <a:spcPts val="6836"/>
              </a:lnSpc>
            </a:pPr>
            <a:endParaRPr lang="en-US" sz="8799" dirty="0">
              <a:solidFill>
                <a:srgbClr val="30526A"/>
              </a:solidFill>
              <a:latin typeface="Barlow Bold"/>
            </a:endParaRPr>
          </a:p>
          <a:p>
            <a:pPr algn="ctr">
              <a:lnSpc>
                <a:spcPts val="6836"/>
              </a:lnSpc>
            </a:pPr>
            <a:endParaRPr lang="en-US" sz="8799" dirty="0">
              <a:solidFill>
                <a:srgbClr val="30526A"/>
              </a:solidFill>
              <a:latin typeface="Barlow Bold"/>
            </a:endParaRPr>
          </a:p>
          <a:p>
            <a:pPr algn="ctr">
              <a:lnSpc>
                <a:spcPts val="4102"/>
              </a:lnSpc>
            </a:pPr>
            <a:endParaRPr lang="en-US" sz="8799" dirty="0">
              <a:solidFill>
                <a:srgbClr val="30526A"/>
              </a:solidFill>
              <a:latin typeface="Barlow Bold"/>
            </a:endParaRPr>
          </a:p>
          <a:p>
            <a:pPr algn="ctr">
              <a:lnSpc>
                <a:spcPts val="3320"/>
              </a:lnSpc>
              <a:spcBef>
                <a:spcPct val="0"/>
              </a:spcBef>
            </a:pPr>
            <a:endParaRPr lang="en-US" sz="8799" dirty="0">
              <a:solidFill>
                <a:srgbClr val="30526A"/>
              </a:solidFill>
              <a:latin typeface="Barlow Bold"/>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8806" y="1028700"/>
            <a:ext cx="2614040" cy="860911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1295400" y="594053"/>
            <a:ext cx="12268200" cy="7521247"/>
            <a:chOff x="0" y="0"/>
            <a:chExt cx="11616142" cy="7626330"/>
          </a:xfrm>
        </p:grpSpPr>
        <p:sp>
          <p:nvSpPr>
            <p:cNvPr id="3" name="Freeform 3"/>
            <p:cNvSpPr/>
            <p:nvPr/>
          </p:nvSpPr>
          <p:spPr>
            <a:xfrm>
              <a:off x="0" y="0"/>
              <a:ext cx="11616142" cy="7626331"/>
            </a:xfrm>
            <a:custGeom>
              <a:avLst/>
              <a:gdLst/>
              <a:ahLst/>
              <a:cxnLst/>
              <a:rect l="l" t="t" r="r" b="b"/>
              <a:pathLst>
                <a:path w="11616142" h="7626331">
                  <a:moveTo>
                    <a:pt x="496570" y="0"/>
                  </a:moveTo>
                  <a:lnTo>
                    <a:pt x="496570" y="7626331"/>
                  </a:lnTo>
                  <a:lnTo>
                    <a:pt x="9869892" y="7626331"/>
                  </a:lnTo>
                  <a:lnTo>
                    <a:pt x="9869892" y="0"/>
                  </a:lnTo>
                  <a:cubicBezTo>
                    <a:pt x="9869892" y="0"/>
                    <a:pt x="496570" y="0"/>
                    <a:pt x="496570" y="0"/>
                  </a:cubicBezTo>
                  <a:close/>
                  <a:moveTo>
                    <a:pt x="10366462" y="5077440"/>
                  </a:moveTo>
                  <a:lnTo>
                    <a:pt x="10366462" y="546301"/>
                  </a:lnTo>
                  <a:cubicBezTo>
                    <a:pt x="10366462" y="222250"/>
                    <a:pt x="10144212" y="0"/>
                    <a:pt x="9869892" y="0"/>
                  </a:cubicBezTo>
                  <a:lnTo>
                    <a:pt x="9869892" y="7626331"/>
                  </a:lnTo>
                  <a:cubicBezTo>
                    <a:pt x="10144212" y="7626331"/>
                    <a:pt x="10366462" y="7404081"/>
                    <a:pt x="10366462" y="7129760"/>
                  </a:cubicBezTo>
                  <a:lnTo>
                    <a:pt x="10366462" y="5549881"/>
                  </a:lnTo>
                  <a:cubicBezTo>
                    <a:pt x="10874462" y="5565120"/>
                    <a:pt x="11378652" y="5540990"/>
                    <a:pt x="11616142" y="5584170"/>
                  </a:cubicBezTo>
                  <a:cubicBezTo>
                    <a:pt x="11212282" y="5397481"/>
                    <a:pt x="10777942" y="5261590"/>
                    <a:pt x="10366462" y="5077440"/>
                  </a:cubicBezTo>
                  <a:close/>
                  <a:moveTo>
                    <a:pt x="0" y="546301"/>
                  </a:moveTo>
                  <a:lnTo>
                    <a:pt x="0" y="7129760"/>
                  </a:lnTo>
                  <a:cubicBezTo>
                    <a:pt x="0" y="7404081"/>
                    <a:pt x="222250" y="7626331"/>
                    <a:pt x="496570" y="7626331"/>
                  </a:cubicBezTo>
                  <a:lnTo>
                    <a:pt x="496570" y="0"/>
                  </a:lnTo>
                  <a:cubicBezTo>
                    <a:pt x="222250" y="0"/>
                    <a:pt x="0" y="222250"/>
                    <a:pt x="0" y="546301"/>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77455" y="5112327"/>
            <a:ext cx="3733800" cy="4809343"/>
          </a:xfrm>
          <a:prstGeom prst="rect">
            <a:avLst/>
          </a:prstGeom>
        </p:spPr>
      </p:pic>
      <p:sp>
        <p:nvSpPr>
          <p:cNvPr id="5" name="TextBox 5"/>
          <p:cNvSpPr txBox="1"/>
          <p:nvPr/>
        </p:nvSpPr>
        <p:spPr>
          <a:xfrm>
            <a:off x="1281545" y="1205712"/>
            <a:ext cx="11525584" cy="6297930"/>
          </a:xfrm>
          <a:prstGeom prst="rect">
            <a:avLst/>
          </a:prstGeom>
        </p:spPr>
        <p:txBody>
          <a:bodyPr wrap="square" lIns="0" tIns="0" rIns="0" bIns="0" rtlCol="0" anchor="t">
            <a:spAutoFit/>
          </a:bodyPr>
          <a:lstStyle/>
          <a:p>
            <a:pPr algn="ctr">
              <a:lnSpc>
                <a:spcPts val="8400"/>
              </a:lnSpc>
            </a:pPr>
            <a:r>
              <a:rPr lang="en-US" sz="4200" dirty="0">
                <a:solidFill>
                  <a:srgbClr val="FC3D5F"/>
                </a:solidFill>
                <a:latin typeface="Barlow Bold" panose="020B0604020202020204" charset="0"/>
              </a:rPr>
              <a:t>BEHAVIOURS [USUALLY] HAVE A SENSE</a:t>
            </a:r>
          </a:p>
          <a:p>
            <a:pPr algn="ctr">
              <a:lnSpc>
                <a:spcPts val="8400"/>
              </a:lnSpc>
            </a:pPr>
            <a:r>
              <a:rPr lang="en-US" sz="4200" dirty="0">
                <a:solidFill>
                  <a:srgbClr val="30526A"/>
                </a:solidFill>
                <a:latin typeface="Arimo Bold" panose="020B0604020202020204" charset="0"/>
                <a:ea typeface="Arimo Bold" panose="020B0604020202020204" charset="0"/>
                <a:cs typeface="Arimo Bold" panose="020B0604020202020204" charset="0"/>
              </a:rPr>
              <a:t>What is the function of this </a:t>
            </a:r>
            <a:r>
              <a:rPr lang="en-US" sz="4200" dirty="0" err="1">
                <a:solidFill>
                  <a:srgbClr val="30526A"/>
                </a:solidFill>
                <a:latin typeface="Arimo Bold" panose="020B0604020202020204" charset="0"/>
                <a:ea typeface="Arimo Bold" panose="020B0604020202020204" charset="0"/>
                <a:cs typeface="Arimo Bold" panose="020B0604020202020204" charset="0"/>
              </a:rPr>
              <a:t>behaviour</a:t>
            </a:r>
            <a:r>
              <a:rPr lang="en-US" sz="4200" dirty="0">
                <a:solidFill>
                  <a:srgbClr val="30526A"/>
                </a:solidFill>
                <a:latin typeface="Arimo Bold" panose="020B0604020202020204" charset="0"/>
                <a:ea typeface="Arimo Bold" panose="020B0604020202020204" charset="0"/>
                <a:cs typeface="Arimo Bold" panose="020B0604020202020204" charset="0"/>
              </a:rPr>
              <a:t>?</a:t>
            </a:r>
          </a:p>
          <a:p>
            <a:pPr algn="ctr">
              <a:lnSpc>
                <a:spcPts val="8400"/>
              </a:lnSpc>
            </a:pPr>
            <a:r>
              <a:rPr lang="en-US" sz="4200" dirty="0">
                <a:solidFill>
                  <a:srgbClr val="30526A"/>
                </a:solidFill>
                <a:latin typeface="Arimo Bold" panose="020B0604020202020204" charset="0"/>
                <a:ea typeface="Arimo Bold" panose="020B0604020202020204" charset="0"/>
                <a:cs typeface="Arimo Bold" panose="020B0604020202020204" charset="0"/>
              </a:rPr>
              <a:t>What triggered it?</a:t>
            </a:r>
          </a:p>
          <a:p>
            <a:pPr algn="ctr">
              <a:lnSpc>
                <a:spcPts val="8400"/>
              </a:lnSpc>
            </a:pPr>
            <a:r>
              <a:rPr lang="en-US" sz="4200" dirty="0">
                <a:solidFill>
                  <a:srgbClr val="30526A"/>
                </a:solidFill>
                <a:latin typeface="Arimo Bold" panose="020B0604020202020204" charset="0"/>
                <a:ea typeface="Arimo Bold" panose="020B0604020202020204" charset="0"/>
                <a:cs typeface="Arimo Bold" panose="020B0604020202020204" charset="0"/>
              </a:rPr>
              <a:t>What are the emotions?</a:t>
            </a:r>
          </a:p>
          <a:p>
            <a:pPr algn="ctr">
              <a:lnSpc>
                <a:spcPts val="8400"/>
              </a:lnSpc>
            </a:pPr>
            <a:r>
              <a:rPr lang="en-US" sz="4200" dirty="0">
                <a:solidFill>
                  <a:srgbClr val="30526A"/>
                </a:solidFill>
                <a:latin typeface="Arimo Bold" panose="020B0604020202020204" charset="0"/>
                <a:ea typeface="Arimo Bold" panose="020B0604020202020204" charset="0"/>
                <a:cs typeface="Arimo Bold" panose="020B0604020202020204" charset="0"/>
              </a:rPr>
              <a:t>What are the thoughts?</a:t>
            </a:r>
          </a:p>
          <a:p>
            <a:pPr algn="ctr">
              <a:lnSpc>
                <a:spcPts val="8400"/>
              </a:lnSpc>
              <a:spcBef>
                <a:spcPct val="0"/>
              </a:spcBef>
            </a:pPr>
            <a:r>
              <a:rPr lang="en-US" sz="4200" dirty="0">
                <a:solidFill>
                  <a:srgbClr val="30526A"/>
                </a:solidFill>
                <a:latin typeface="Arimo Bold" panose="020B0604020202020204" charset="0"/>
                <a:ea typeface="Arimo Bold" panose="020B0604020202020204" charset="0"/>
                <a:cs typeface="Arimo Bold" panose="020B0604020202020204" charset="0"/>
              </a:rPr>
              <a:t> How do you feel?</a:t>
            </a:r>
          </a:p>
        </p:txBody>
      </p:sp>
      <p:pic>
        <p:nvPicPr>
          <p:cNvPr id="6" name="Picture 9">
            <a:extLst>
              <a:ext uri="{FF2B5EF4-FFF2-40B4-BE49-F238E27FC236}">
                <a16:creationId xmlns:a16="http://schemas.microsoft.com/office/drawing/2014/main" id="{081C60E4-C52C-48BB-98D6-871C068961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0" y="3771900"/>
            <a:ext cx="413183" cy="414836"/>
          </a:xfrm>
          <a:prstGeom prst="rect">
            <a:avLst/>
          </a:prstGeom>
        </p:spPr>
      </p:pic>
      <p:pic>
        <p:nvPicPr>
          <p:cNvPr id="7" name="Picture 9">
            <a:extLst>
              <a:ext uri="{FF2B5EF4-FFF2-40B4-BE49-F238E27FC236}">
                <a16:creationId xmlns:a16="http://schemas.microsoft.com/office/drawing/2014/main" id="{C7BE5FAB-3E40-4E7D-9FE2-78A6DC05F9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0" y="4815713"/>
            <a:ext cx="413183" cy="414836"/>
          </a:xfrm>
          <a:prstGeom prst="rect">
            <a:avLst/>
          </a:prstGeom>
        </p:spPr>
      </p:pic>
      <p:pic>
        <p:nvPicPr>
          <p:cNvPr id="8" name="Picture 9">
            <a:extLst>
              <a:ext uri="{FF2B5EF4-FFF2-40B4-BE49-F238E27FC236}">
                <a16:creationId xmlns:a16="http://schemas.microsoft.com/office/drawing/2014/main" id="{2ED8ED21-9536-4D60-AD96-F8B0E2F070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0" y="5892847"/>
            <a:ext cx="413183" cy="414836"/>
          </a:xfrm>
          <a:prstGeom prst="rect">
            <a:avLst/>
          </a:prstGeom>
        </p:spPr>
      </p:pic>
      <p:pic>
        <p:nvPicPr>
          <p:cNvPr id="9" name="Picture 9">
            <a:extLst>
              <a:ext uri="{FF2B5EF4-FFF2-40B4-BE49-F238E27FC236}">
                <a16:creationId xmlns:a16="http://schemas.microsoft.com/office/drawing/2014/main" id="{05826BF6-A6C0-4EB6-AED3-A6E36C4068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0" y="7022451"/>
            <a:ext cx="413183" cy="414836"/>
          </a:xfrm>
          <a:prstGeom prst="rect">
            <a:avLst/>
          </a:prstGeom>
        </p:spPr>
      </p:pic>
      <p:pic>
        <p:nvPicPr>
          <p:cNvPr id="10" name="Picture 9">
            <a:extLst>
              <a:ext uri="{FF2B5EF4-FFF2-40B4-BE49-F238E27FC236}">
                <a16:creationId xmlns:a16="http://schemas.microsoft.com/office/drawing/2014/main" id="{63340B67-2B7F-484C-B895-7F86328B9B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2705100"/>
            <a:ext cx="413183" cy="4148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3783" y="6672804"/>
            <a:ext cx="3643537" cy="5170992"/>
          </a:xfrm>
          <a:prstGeom prst="rect">
            <a:avLst/>
          </a:prstGeom>
        </p:spPr>
      </p:pic>
      <p:grpSp>
        <p:nvGrpSpPr>
          <p:cNvPr id="3" name="Group 3"/>
          <p:cNvGrpSpPr/>
          <p:nvPr/>
        </p:nvGrpSpPr>
        <p:grpSpPr>
          <a:xfrm rot="-8100000">
            <a:off x="-2088488" y="7103307"/>
            <a:ext cx="9171852" cy="2270618"/>
            <a:chOff x="0" y="0"/>
            <a:chExt cx="33252581" cy="8232133"/>
          </a:xfrm>
        </p:grpSpPr>
        <p:sp>
          <p:nvSpPr>
            <p:cNvPr id="4" name="Freeform 4"/>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5" name="TextBox 5"/>
          <p:cNvSpPr txBox="1"/>
          <p:nvPr/>
        </p:nvSpPr>
        <p:spPr>
          <a:xfrm>
            <a:off x="979689" y="2242763"/>
            <a:ext cx="16823225" cy="5017720"/>
          </a:xfrm>
          <a:prstGeom prst="rect">
            <a:avLst/>
          </a:prstGeom>
        </p:spPr>
        <p:txBody>
          <a:bodyPr lIns="0" tIns="0" rIns="0" bIns="0" rtlCol="0" anchor="t">
            <a:spAutoFit/>
          </a:bodyPr>
          <a:lstStyle/>
          <a:p>
            <a:pPr algn="ctr">
              <a:lnSpc>
                <a:spcPts val="4982"/>
              </a:lnSpc>
            </a:pPr>
            <a:r>
              <a:rPr lang="en-US" sz="3600" dirty="0">
                <a:solidFill>
                  <a:srgbClr val="FFFFFF"/>
                </a:solidFill>
                <a:latin typeface="Arimo Bold" panose="020B0604020202020204" charset="0"/>
                <a:ea typeface="Arimo Bold" panose="020B0604020202020204" charset="0"/>
                <a:cs typeface="Arimo Bold" panose="020B0604020202020204" charset="0"/>
              </a:rPr>
              <a:t>- We will clarify the </a:t>
            </a:r>
            <a:r>
              <a:rPr lang="en-US" sz="3600" dirty="0">
                <a:solidFill>
                  <a:srgbClr val="FC3D5F"/>
                </a:solidFill>
                <a:latin typeface="Arimo Bold" panose="020B0604020202020204" charset="0"/>
                <a:ea typeface="Arimo Bold" panose="020B0604020202020204" charset="0"/>
                <a:cs typeface="Arimo Bold" panose="020B0604020202020204" charset="0"/>
              </a:rPr>
              <a:t>Core Principles of a Multiagency Trauma Informed Approach </a:t>
            </a:r>
          </a:p>
          <a:p>
            <a:pPr algn="ctr">
              <a:lnSpc>
                <a:spcPts val="4982"/>
              </a:lnSpc>
            </a:pPr>
            <a:endParaRPr lang="en-US" sz="3600" dirty="0">
              <a:solidFill>
                <a:srgbClr val="FC3D5F"/>
              </a:solidFill>
              <a:latin typeface="Arimo Bold" panose="020B0604020202020204" charset="0"/>
              <a:ea typeface="Arimo Bold" panose="020B0604020202020204" charset="0"/>
              <a:cs typeface="Arimo Bold" panose="020B0604020202020204" charset="0"/>
            </a:endParaRPr>
          </a:p>
          <a:p>
            <a:pPr algn="ctr">
              <a:lnSpc>
                <a:spcPts val="4982"/>
              </a:lnSpc>
            </a:pPr>
            <a:r>
              <a:rPr lang="en-US" sz="3600" dirty="0">
                <a:solidFill>
                  <a:srgbClr val="FFFFFF"/>
                </a:solidFill>
                <a:latin typeface="Arimo Bold" panose="020B0604020202020204" charset="0"/>
                <a:ea typeface="Arimo Bold" panose="020B0604020202020204" charset="0"/>
                <a:cs typeface="Arimo Bold" panose="020B0604020202020204" charset="0"/>
              </a:rPr>
              <a:t>- We will work together to understand how</a:t>
            </a:r>
            <a:r>
              <a:rPr lang="en-US" sz="3600" dirty="0">
                <a:solidFill>
                  <a:srgbClr val="FC3D5F"/>
                </a:solidFill>
                <a:latin typeface="Arimo Bold" panose="020B0604020202020204" charset="0"/>
                <a:ea typeface="Arimo Bold" panose="020B0604020202020204" charset="0"/>
                <a:cs typeface="Arimo Bold" panose="020B0604020202020204" charset="0"/>
              </a:rPr>
              <a:t> to put them into practice</a:t>
            </a:r>
            <a:r>
              <a:rPr lang="en-US" sz="3600" dirty="0">
                <a:solidFill>
                  <a:srgbClr val="FFFFFF"/>
                </a:solidFill>
                <a:latin typeface="Arimo Bold" panose="020B0604020202020204" charset="0"/>
                <a:ea typeface="Arimo Bold" panose="020B0604020202020204" charset="0"/>
                <a:cs typeface="Arimo Bold" panose="020B0604020202020204" charset="0"/>
              </a:rPr>
              <a:t> and </a:t>
            </a:r>
          </a:p>
          <a:p>
            <a:pPr algn="ctr">
              <a:lnSpc>
                <a:spcPts val="4982"/>
              </a:lnSpc>
            </a:pPr>
            <a:r>
              <a:rPr lang="en-US" sz="3600" dirty="0">
                <a:solidFill>
                  <a:srgbClr val="FFFFFF"/>
                </a:solidFill>
                <a:latin typeface="Arimo Bold" panose="020B0604020202020204" charset="0"/>
                <a:ea typeface="Arimo Bold" panose="020B0604020202020204" charset="0"/>
                <a:cs typeface="Arimo Bold" panose="020B0604020202020204" charset="0"/>
              </a:rPr>
              <a:t>what</a:t>
            </a:r>
            <a:r>
              <a:rPr lang="en-US" sz="3600" dirty="0">
                <a:solidFill>
                  <a:srgbClr val="DD7373"/>
                </a:solidFill>
                <a:latin typeface="Arimo Bold" panose="020B0604020202020204" charset="0"/>
                <a:ea typeface="Arimo Bold" panose="020B0604020202020204" charset="0"/>
                <a:cs typeface="Arimo Bold" panose="020B0604020202020204" charset="0"/>
              </a:rPr>
              <a:t> </a:t>
            </a:r>
            <a:r>
              <a:rPr lang="en-US" sz="3600" dirty="0">
                <a:solidFill>
                  <a:srgbClr val="FC3D5F"/>
                </a:solidFill>
                <a:latin typeface="Arimo Bold" panose="020B0604020202020204" charset="0"/>
                <a:ea typeface="Arimo Bold" panose="020B0604020202020204" charset="0"/>
                <a:cs typeface="Arimo Bold" panose="020B0604020202020204" charset="0"/>
              </a:rPr>
              <a:t>standards</a:t>
            </a:r>
            <a:r>
              <a:rPr lang="en-US" sz="3600" dirty="0">
                <a:solidFill>
                  <a:srgbClr val="FFFFFF"/>
                </a:solidFill>
                <a:latin typeface="Arimo Bold" panose="020B0604020202020204" charset="0"/>
                <a:ea typeface="Arimo Bold" panose="020B0604020202020204" charset="0"/>
                <a:cs typeface="Arimo Bold" panose="020B0604020202020204" charset="0"/>
              </a:rPr>
              <a:t> should guide professional interventions with children who are victims of trauma.</a:t>
            </a:r>
          </a:p>
          <a:p>
            <a:pPr algn="ctr">
              <a:lnSpc>
                <a:spcPts val="4982"/>
              </a:lnSpc>
            </a:pPr>
            <a:endParaRPr lang="en-US" sz="3636" dirty="0">
              <a:solidFill>
                <a:srgbClr val="FFFFFF"/>
              </a:solidFill>
              <a:latin typeface="Arimo"/>
            </a:endParaRPr>
          </a:p>
          <a:p>
            <a:pPr algn="ctr">
              <a:lnSpc>
                <a:spcPts val="4364"/>
              </a:lnSpc>
            </a:pPr>
            <a:endParaRPr lang="en-US" sz="3636" dirty="0">
              <a:solidFill>
                <a:srgbClr val="FFFFFF"/>
              </a:solidFill>
              <a:latin typeface="Arimo"/>
            </a:endParaRPr>
          </a:p>
        </p:txBody>
      </p:sp>
      <p:grpSp>
        <p:nvGrpSpPr>
          <p:cNvPr id="6" name="Group 6"/>
          <p:cNvGrpSpPr/>
          <p:nvPr/>
        </p:nvGrpSpPr>
        <p:grpSpPr>
          <a:xfrm>
            <a:off x="4327228" y="340684"/>
            <a:ext cx="10128148" cy="1749381"/>
            <a:chOff x="0" y="0"/>
            <a:chExt cx="2534938" cy="406400"/>
          </a:xfrm>
        </p:grpSpPr>
        <p:sp>
          <p:nvSpPr>
            <p:cNvPr id="7" name="Freeform 7"/>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8" name="TextBox 8"/>
          <p:cNvSpPr txBox="1"/>
          <p:nvPr/>
        </p:nvSpPr>
        <p:spPr>
          <a:xfrm>
            <a:off x="2550207" y="757946"/>
            <a:ext cx="13682190" cy="856004"/>
          </a:xfrm>
          <a:prstGeom prst="rect">
            <a:avLst/>
          </a:prstGeom>
        </p:spPr>
        <p:txBody>
          <a:bodyPr lIns="0" tIns="0" rIns="0" bIns="0" rtlCol="0" anchor="t">
            <a:spAutoFit/>
          </a:bodyPr>
          <a:lstStyle/>
          <a:p>
            <a:pPr algn="ctr">
              <a:lnSpc>
                <a:spcPts val="7274"/>
              </a:lnSpc>
              <a:spcBef>
                <a:spcPct val="0"/>
              </a:spcBef>
            </a:pPr>
            <a:r>
              <a:rPr lang="en-US" sz="6000" dirty="0">
                <a:solidFill>
                  <a:srgbClr val="2D5974"/>
                </a:solidFill>
                <a:latin typeface="Barlow Bold Bold" panose="020B0604020202020204" charset="0"/>
              </a:rPr>
              <a:t>INTRODUCTION</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83632" y="6204375"/>
            <a:ext cx="7920735" cy="364353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600700" y="664431"/>
            <a:ext cx="7086600" cy="1427533"/>
            <a:chOff x="0" y="0"/>
            <a:chExt cx="3732494" cy="660400"/>
          </a:xfrm>
        </p:grpSpPr>
        <p:sp>
          <p:nvSpPr>
            <p:cNvPr id="3" name="Freeform 3"/>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4" name="TextBox 4"/>
          <p:cNvSpPr txBox="1"/>
          <p:nvPr/>
        </p:nvSpPr>
        <p:spPr>
          <a:xfrm>
            <a:off x="7842432" y="882898"/>
            <a:ext cx="3628861" cy="927818"/>
          </a:xfrm>
          <a:prstGeom prst="rect">
            <a:avLst/>
          </a:prstGeom>
        </p:spPr>
        <p:txBody>
          <a:bodyPr lIns="0" tIns="0" rIns="0" bIns="0" rtlCol="0" anchor="t">
            <a:spAutoFit/>
          </a:bodyPr>
          <a:lstStyle/>
          <a:p>
            <a:pPr>
              <a:lnSpc>
                <a:spcPts val="7859"/>
              </a:lnSpc>
            </a:pPr>
            <a:r>
              <a:rPr lang="en-US" sz="6549" dirty="0">
                <a:solidFill>
                  <a:srgbClr val="001889"/>
                </a:solidFill>
                <a:effectLst>
                  <a:outerShdw blurRad="38100" dist="38100" dir="2700000" algn="tl">
                    <a:srgbClr val="000000">
                      <a:alpha val="43137"/>
                    </a:srgbClr>
                  </a:outerShdw>
                </a:effectLst>
                <a:latin typeface="Barlow Bold"/>
              </a:rPr>
              <a:t>Safety</a:t>
            </a:r>
          </a:p>
        </p:txBody>
      </p:sp>
      <p:grpSp>
        <p:nvGrpSpPr>
          <p:cNvPr id="5" name="Group 5"/>
          <p:cNvGrpSpPr/>
          <p:nvPr/>
        </p:nvGrpSpPr>
        <p:grpSpPr>
          <a:xfrm>
            <a:off x="3581400" y="3009900"/>
            <a:ext cx="12496800" cy="4953000"/>
            <a:chOff x="0" y="0"/>
            <a:chExt cx="12656907" cy="5727174"/>
          </a:xfrm>
        </p:grpSpPr>
        <p:sp>
          <p:nvSpPr>
            <p:cNvPr id="6" name="Freeform 6"/>
            <p:cNvSpPr/>
            <p:nvPr/>
          </p:nvSpPr>
          <p:spPr>
            <a:xfrm>
              <a:off x="0" y="0"/>
              <a:ext cx="12656907" cy="5727174"/>
            </a:xfrm>
            <a:custGeom>
              <a:avLst/>
              <a:gdLst/>
              <a:ahLst/>
              <a:cxnLst/>
              <a:rect l="l" t="t" r="r" b="b"/>
              <a:pathLst>
                <a:path w="12656907" h="5727174">
                  <a:moveTo>
                    <a:pt x="496570" y="0"/>
                  </a:moveTo>
                  <a:lnTo>
                    <a:pt x="496570" y="5727174"/>
                  </a:lnTo>
                  <a:lnTo>
                    <a:pt x="10910657" y="5727174"/>
                  </a:lnTo>
                  <a:lnTo>
                    <a:pt x="10910657" y="0"/>
                  </a:lnTo>
                  <a:cubicBezTo>
                    <a:pt x="10910657" y="0"/>
                    <a:pt x="496570" y="0"/>
                    <a:pt x="496570" y="0"/>
                  </a:cubicBezTo>
                  <a:close/>
                  <a:moveTo>
                    <a:pt x="11407227" y="3178284"/>
                  </a:moveTo>
                  <a:lnTo>
                    <a:pt x="11407227" y="508911"/>
                  </a:lnTo>
                  <a:cubicBezTo>
                    <a:pt x="11407227" y="222250"/>
                    <a:pt x="11184977" y="0"/>
                    <a:pt x="10910657" y="0"/>
                  </a:cubicBezTo>
                  <a:lnTo>
                    <a:pt x="10910657" y="5727174"/>
                  </a:lnTo>
                  <a:cubicBezTo>
                    <a:pt x="11184977" y="5727174"/>
                    <a:pt x="11407227" y="5504924"/>
                    <a:pt x="11407227" y="5230604"/>
                  </a:cubicBezTo>
                  <a:lnTo>
                    <a:pt x="11407227" y="3650724"/>
                  </a:lnTo>
                  <a:cubicBezTo>
                    <a:pt x="11915227" y="3665964"/>
                    <a:pt x="12419417" y="3641834"/>
                    <a:pt x="12656907" y="3685014"/>
                  </a:cubicBezTo>
                  <a:cubicBezTo>
                    <a:pt x="12253047" y="3498324"/>
                    <a:pt x="11818707" y="3362434"/>
                    <a:pt x="11407227" y="3178284"/>
                  </a:cubicBezTo>
                  <a:close/>
                  <a:moveTo>
                    <a:pt x="0" y="508911"/>
                  </a:moveTo>
                  <a:lnTo>
                    <a:pt x="0" y="5230604"/>
                  </a:lnTo>
                  <a:cubicBezTo>
                    <a:pt x="0" y="5504924"/>
                    <a:pt x="222250" y="5727174"/>
                    <a:pt x="496570" y="5727174"/>
                  </a:cubicBezTo>
                  <a:lnTo>
                    <a:pt x="496570" y="0"/>
                  </a:lnTo>
                  <a:cubicBezTo>
                    <a:pt x="222250" y="0"/>
                    <a:pt x="0" y="222250"/>
                    <a:pt x="0" y="508911"/>
                  </a:cubicBezTo>
                  <a:close/>
                </a:path>
              </a:pathLst>
            </a:custGeom>
            <a:solidFill>
              <a:srgbClr val="FFFFFF"/>
            </a:solidFill>
          </p:spPr>
        </p:sp>
      </p:grpSp>
      <p:sp>
        <p:nvSpPr>
          <p:cNvPr id="7" name="TextBox 7"/>
          <p:cNvSpPr txBox="1"/>
          <p:nvPr/>
        </p:nvSpPr>
        <p:spPr>
          <a:xfrm>
            <a:off x="4346460" y="3013364"/>
            <a:ext cx="9747480" cy="4677306"/>
          </a:xfrm>
          <a:prstGeom prst="rect">
            <a:avLst/>
          </a:prstGeom>
        </p:spPr>
        <p:txBody>
          <a:bodyPr lIns="0" tIns="0" rIns="0" bIns="0" rtlCol="0" anchor="t">
            <a:spAutoFit/>
          </a:bodyPr>
          <a:lstStyle/>
          <a:p>
            <a:pPr algn="ctr">
              <a:lnSpc>
                <a:spcPts val="7452"/>
              </a:lnSpc>
              <a:spcBef>
                <a:spcPct val="0"/>
              </a:spcBef>
            </a:pPr>
            <a:r>
              <a:rPr lang="en-US" sz="3726" dirty="0">
                <a:solidFill>
                  <a:srgbClr val="001889"/>
                </a:solidFill>
                <a:latin typeface="Arimo Bold" panose="020B0604020202020204" charset="0"/>
                <a:ea typeface="Arimo Bold" panose="020B0604020202020204" charset="0"/>
                <a:cs typeface="Arimo Bold" panose="020B0604020202020204" charset="0"/>
              </a:rPr>
              <a:t>A concept under "safety" is “making it safe to talk” and explain how to handle a conversation if a child spills out their trauma (assuming that they are not in front of their therapist). </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11200" y="4838700"/>
            <a:ext cx="4313622" cy="518542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410200" y="419100"/>
            <a:ext cx="8068229" cy="1427533"/>
            <a:chOff x="0" y="0"/>
            <a:chExt cx="3732494" cy="660400"/>
          </a:xfrm>
        </p:grpSpPr>
        <p:sp>
          <p:nvSpPr>
            <p:cNvPr id="3" name="Freeform 3"/>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4" name="TextBox 4"/>
          <p:cNvSpPr txBox="1"/>
          <p:nvPr/>
        </p:nvSpPr>
        <p:spPr>
          <a:xfrm>
            <a:off x="6567756" y="637567"/>
            <a:ext cx="6148788" cy="927818"/>
          </a:xfrm>
          <a:prstGeom prst="rect">
            <a:avLst/>
          </a:prstGeom>
        </p:spPr>
        <p:txBody>
          <a:bodyPr lIns="0" tIns="0" rIns="0" bIns="0" rtlCol="0" anchor="t">
            <a:spAutoFit/>
          </a:bodyPr>
          <a:lstStyle/>
          <a:p>
            <a:pPr>
              <a:lnSpc>
                <a:spcPts val="7859"/>
              </a:lnSpc>
            </a:pPr>
            <a:r>
              <a:rPr lang="en-US" sz="6549" dirty="0">
                <a:solidFill>
                  <a:srgbClr val="3878D3"/>
                </a:solidFill>
                <a:effectLst>
                  <a:outerShdw blurRad="38100" dist="38100" dir="2700000" algn="tl">
                    <a:srgbClr val="000000">
                      <a:alpha val="43137"/>
                    </a:srgbClr>
                  </a:outerShdw>
                </a:effectLst>
                <a:latin typeface="Barlow Bold"/>
              </a:rPr>
              <a:t>Connectedness</a:t>
            </a:r>
          </a:p>
        </p:txBody>
      </p:sp>
      <p:grpSp>
        <p:nvGrpSpPr>
          <p:cNvPr id="5" name="Group 5"/>
          <p:cNvGrpSpPr/>
          <p:nvPr/>
        </p:nvGrpSpPr>
        <p:grpSpPr>
          <a:xfrm>
            <a:off x="914400" y="3009900"/>
            <a:ext cx="14178904" cy="6271561"/>
            <a:chOff x="0" y="0"/>
            <a:chExt cx="15261390" cy="6750363"/>
          </a:xfrm>
        </p:grpSpPr>
        <p:sp>
          <p:nvSpPr>
            <p:cNvPr id="6" name="Freeform 6"/>
            <p:cNvSpPr/>
            <p:nvPr/>
          </p:nvSpPr>
          <p:spPr>
            <a:xfrm>
              <a:off x="0" y="0"/>
              <a:ext cx="15261391" cy="6750362"/>
            </a:xfrm>
            <a:custGeom>
              <a:avLst/>
              <a:gdLst/>
              <a:ahLst/>
              <a:cxnLst/>
              <a:rect l="l" t="t" r="r" b="b"/>
              <a:pathLst>
                <a:path w="15261391" h="6750362">
                  <a:moveTo>
                    <a:pt x="496570" y="0"/>
                  </a:moveTo>
                  <a:lnTo>
                    <a:pt x="496570" y="6750362"/>
                  </a:lnTo>
                  <a:lnTo>
                    <a:pt x="13515141" y="6750362"/>
                  </a:lnTo>
                  <a:lnTo>
                    <a:pt x="13515141" y="0"/>
                  </a:lnTo>
                  <a:cubicBezTo>
                    <a:pt x="13515141" y="0"/>
                    <a:pt x="496570" y="0"/>
                    <a:pt x="496570" y="0"/>
                  </a:cubicBezTo>
                  <a:close/>
                  <a:moveTo>
                    <a:pt x="14011711" y="4201473"/>
                  </a:moveTo>
                  <a:lnTo>
                    <a:pt x="14011711" y="529055"/>
                  </a:lnTo>
                  <a:cubicBezTo>
                    <a:pt x="14011711" y="222250"/>
                    <a:pt x="13789461" y="0"/>
                    <a:pt x="13515141" y="0"/>
                  </a:cubicBezTo>
                  <a:lnTo>
                    <a:pt x="13515141" y="6750362"/>
                  </a:lnTo>
                  <a:cubicBezTo>
                    <a:pt x="13789461" y="6750362"/>
                    <a:pt x="14011711" y="6528112"/>
                    <a:pt x="14011711" y="6253793"/>
                  </a:cubicBezTo>
                  <a:lnTo>
                    <a:pt x="14011711" y="4673913"/>
                  </a:lnTo>
                  <a:cubicBezTo>
                    <a:pt x="14519711" y="4689153"/>
                    <a:pt x="15023900" y="4665023"/>
                    <a:pt x="15261391" y="4708203"/>
                  </a:cubicBezTo>
                  <a:cubicBezTo>
                    <a:pt x="14857530" y="4521513"/>
                    <a:pt x="14423191" y="4385623"/>
                    <a:pt x="14011711" y="4201473"/>
                  </a:cubicBezTo>
                  <a:close/>
                  <a:moveTo>
                    <a:pt x="0" y="529055"/>
                  </a:moveTo>
                  <a:lnTo>
                    <a:pt x="0" y="6253792"/>
                  </a:lnTo>
                  <a:cubicBezTo>
                    <a:pt x="0" y="6528112"/>
                    <a:pt x="222250" y="6750362"/>
                    <a:pt x="496570" y="6750362"/>
                  </a:cubicBezTo>
                  <a:lnTo>
                    <a:pt x="496570" y="0"/>
                  </a:lnTo>
                  <a:cubicBezTo>
                    <a:pt x="222250" y="0"/>
                    <a:pt x="0" y="222250"/>
                    <a:pt x="0" y="529055"/>
                  </a:cubicBezTo>
                  <a:close/>
                </a:path>
              </a:pathLst>
            </a:custGeom>
            <a:solidFill>
              <a:srgbClr val="FFFFFF"/>
            </a:solidFill>
          </p:spPr>
        </p:sp>
      </p:grpSp>
      <p:sp>
        <p:nvSpPr>
          <p:cNvPr id="7" name="TextBox 7"/>
          <p:cNvSpPr txBox="1"/>
          <p:nvPr/>
        </p:nvSpPr>
        <p:spPr>
          <a:xfrm>
            <a:off x="1066800" y="3162300"/>
            <a:ext cx="12709439" cy="5639108"/>
          </a:xfrm>
          <a:prstGeom prst="rect">
            <a:avLst/>
          </a:prstGeom>
        </p:spPr>
        <p:txBody>
          <a:bodyPr lIns="0" tIns="0" rIns="0" bIns="0" rtlCol="0" anchor="t">
            <a:spAutoFit/>
          </a:bodyPr>
          <a:lstStyle/>
          <a:p>
            <a:pPr algn="ctr">
              <a:lnSpc>
                <a:spcPts val="7452"/>
              </a:lnSpc>
              <a:spcBef>
                <a:spcPct val="0"/>
              </a:spcBef>
            </a:pPr>
            <a:r>
              <a:rPr lang="en-US" sz="3726" dirty="0">
                <a:solidFill>
                  <a:srgbClr val="3E5BB2"/>
                </a:solidFill>
                <a:latin typeface="Arimo Bold" panose="020B0604020202020204" charset="0"/>
                <a:ea typeface="Arimo Bold" panose="020B0604020202020204" charset="0"/>
                <a:cs typeface="Arimo Bold" panose="020B0604020202020204" charset="0"/>
              </a:rPr>
              <a:t>Under "Connection" it talk about the importance of establishing safe and predictable relationships with these children, so that the child can have a network of safe and predictable adults around him or her. we must also remember the great importance of connection between organizations. </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01800" y="4801032"/>
            <a:ext cx="3545786" cy="444232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183278" y="1114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1</a:t>
            </a:r>
          </a:p>
        </p:txBody>
      </p:sp>
      <p:sp>
        <p:nvSpPr>
          <p:cNvPr id="8" name="TextBox 8"/>
          <p:cNvSpPr txBox="1"/>
          <p:nvPr/>
        </p:nvSpPr>
        <p:spPr>
          <a:xfrm>
            <a:off x="685915" y="3334001"/>
            <a:ext cx="17602085" cy="5155257"/>
          </a:xfrm>
          <a:prstGeom prst="rect">
            <a:avLst/>
          </a:prstGeom>
        </p:spPr>
        <p:txBody>
          <a:bodyPr wrap="square" lIns="0" tIns="0" rIns="0" bIns="0" rtlCol="0" anchor="t">
            <a:spAutoFit/>
          </a:bodyPr>
          <a:lstStyle/>
          <a:p>
            <a:pPr algn="ctr">
              <a:lnSpc>
                <a:spcPts val="5459"/>
              </a:lnSpc>
            </a:pPr>
            <a:r>
              <a:rPr lang="en-US" sz="2799" dirty="0">
                <a:solidFill>
                  <a:srgbClr val="204D68"/>
                </a:solidFill>
                <a:latin typeface="Arimo Bold" panose="020B0604020202020204" charset="0"/>
                <a:ea typeface="Arimo Bold" panose="020B0604020202020204" charset="0"/>
                <a:cs typeface="Arimo Bold" panose="020B0604020202020204" charset="0"/>
              </a:rPr>
              <a:t> In order for the child to know how to regulate himself, I must know how to regulate so does the parent.</a:t>
            </a:r>
          </a:p>
          <a:p>
            <a:pPr algn="ctr">
              <a:lnSpc>
                <a:spcPts val="5459"/>
              </a:lnSpc>
            </a:pPr>
            <a:r>
              <a:rPr lang="en-US" sz="2799" dirty="0">
                <a:solidFill>
                  <a:srgbClr val="204D68"/>
                </a:solidFill>
                <a:latin typeface="Arimo Bold" panose="020B0604020202020204" charset="0"/>
                <a:ea typeface="Arimo Bold" panose="020B0604020202020204" charset="0"/>
                <a:cs typeface="Arimo Bold" panose="020B0604020202020204" charset="0"/>
              </a:rPr>
              <a:t>The caregiver is the main agent of change.</a:t>
            </a:r>
          </a:p>
          <a:p>
            <a:pPr algn="ctr">
              <a:lnSpc>
                <a:spcPts val="5459"/>
              </a:lnSpc>
            </a:pPr>
            <a:r>
              <a:rPr lang="en-US" sz="2799" dirty="0">
                <a:solidFill>
                  <a:srgbClr val="204D68"/>
                </a:solidFill>
                <a:latin typeface="Arimo Bold" panose="020B0604020202020204" charset="0"/>
                <a:ea typeface="Arimo Bold" panose="020B0604020202020204" charset="0"/>
                <a:cs typeface="Arimo Bold" panose="020B0604020202020204" charset="0"/>
              </a:rPr>
              <a:t>The caregiver is the person the child turns to and relies on when in and relies on in times of difficulty.</a:t>
            </a:r>
          </a:p>
          <a:p>
            <a:pPr algn="ctr">
              <a:lnSpc>
                <a:spcPts val="5459"/>
              </a:lnSpc>
            </a:pPr>
            <a:r>
              <a:rPr lang="en-US" sz="2799" dirty="0">
                <a:solidFill>
                  <a:srgbClr val="204D68"/>
                </a:solidFill>
                <a:latin typeface="Arimo Bold" panose="020B0604020202020204" charset="0"/>
                <a:ea typeface="Arimo Bold" panose="020B0604020202020204" charset="0"/>
                <a:cs typeface="Arimo Bold" panose="020B0604020202020204" charset="0"/>
              </a:rPr>
              <a:t>The relationship with the attachment figure influences the response to trauma.</a:t>
            </a:r>
          </a:p>
          <a:p>
            <a:pPr algn="ctr">
              <a:lnSpc>
                <a:spcPts val="5459"/>
              </a:lnSpc>
            </a:pPr>
            <a:r>
              <a:rPr lang="en-US" sz="2799" dirty="0">
                <a:solidFill>
                  <a:srgbClr val="204D68"/>
                </a:solidFill>
                <a:latin typeface="Arimo Bold" panose="020B0604020202020204" charset="0"/>
                <a:ea typeface="Arimo Bold" panose="020B0604020202020204" charset="0"/>
                <a:cs typeface="Arimo Bold" panose="020B0604020202020204" charset="0"/>
              </a:rPr>
              <a:t>Often, the caregiver's response to trauma influences the how the child perceives the trauma.</a:t>
            </a:r>
          </a:p>
          <a:p>
            <a:pPr algn="ctr">
              <a:lnSpc>
                <a:spcPts val="3359"/>
              </a:lnSpc>
            </a:pPr>
            <a:endParaRPr lang="en-US" sz="2799" dirty="0">
              <a:solidFill>
                <a:srgbClr val="204D68"/>
              </a:solidFill>
              <a:latin typeface="Arimo"/>
            </a:endParaRPr>
          </a:p>
          <a:p>
            <a:pPr algn="ctr">
              <a:lnSpc>
                <a:spcPts val="3119"/>
              </a:lnSpc>
              <a:spcBef>
                <a:spcPct val="0"/>
              </a:spcBef>
            </a:pPr>
            <a:endParaRPr lang="en-US" sz="2799" dirty="0">
              <a:solidFill>
                <a:srgbClr val="204D68"/>
              </a:solidFill>
              <a:latin typeface="Arimo"/>
            </a:endParaRPr>
          </a:p>
          <a:p>
            <a:pPr algn="ctr">
              <a:lnSpc>
                <a:spcPts val="3119"/>
              </a:lnSpc>
              <a:spcBef>
                <a:spcPct val="0"/>
              </a:spcBef>
            </a:pPr>
            <a:endParaRPr lang="en-US" sz="2799" dirty="0">
              <a:solidFill>
                <a:srgbClr val="204D68"/>
              </a:solidFill>
              <a:latin typeface="Arimo"/>
            </a:endParaRPr>
          </a:p>
          <a:p>
            <a:pPr algn="ctr">
              <a:lnSpc>
                <a:spcPts val="3119"/>
              </a:lnSpc>
              <a:spcBef>
                <a:spcPct val="0"/>
              </a:spcBef>
            </a:pPr>
            <a:endParaRPr lang="en-US" sz="2799" dirty="0">
              <a:solidFill>
                <a:srgbClr val="204D68"/>
              </a:solidFill>
              <a:latin typeface="Arimo"/>
            </a:endParaRPr>
          </a:p>
        </p:txBody>
      </p:sp>
      <p:sp>
        <p:nvSpPr>
          <p:cNvPr id="9" name="TextBox 9"/>
          <p:cNvSpPr txBox="1"/>
          <p:nvPr/>
        </p:nvSpPr>
        <p:spPr>
          <a:xfrm>
            <a:off x="1676400" y="599895"/>
            <a:ext cx="15425983" cy="857607"/>
          </a:xfrm>
          <a:prstGeom prst="rect">
            <a:avLst/>
          </a:prstGeom>
        </p:spPr>
        <p:txBody>
          <a:bodyPr lIns="0" tIns="0" rIns="0" bIns="0" rtlCol="0" anchor="t">
            <a:spAutoFit/>
          </a:bodyPr>
          <a:lstStyle/>
          <a:p>
            <a:pPr algn="ctr">
              <a:lnSpc>
                <a:spcPts val="7274"/>
              </a:lnSpc>
              <a:spcBef>
                <a:spcPct val="0"/>
              </a:spcBef>
            </a:pPr>
            <a:r>
              <a:rPr lang="en-US" sz="6062" dirty="0">
                <a:solidFill>
                  <a:srgbClr val="2D5974"/>
                </a:solidFill>
                <a:effectLst>
                  <a:outerShdw blurRad="38100" dist="38100" dir="2700000" algn="tl">
                    <a:srgbClr val="000000">
                      <a:alpha val="43137"/>
                    </a:srgbClr>
                  </a:outerShdw>
                </a:effectLst>
                <a:latin typeface="Barlow Bold"/>
              </a:rPr>
              <a:t>Involving the caregiver</a:t>
            </a:r>
          </a:p>
        </p:txBody>
      </p:sp>
      <p:pic>
        <p:nvPicPr>
          <p:cNvPr id="10" name="Picture 9">
            <a:extLst>
              <a:ext uri="{FF2B5EF4-FFF2-40B4-BE49-F238E27FC236}">
                <a16:creationId xmlns:a16="http://schemas.microsoft.com/office/drawing/2014/main" id="{3EEACCBF-3C5A-4074-BC0D-0EEC7F3FE4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0" y="4229100"/>
            <a:ext cx="380885" cy="382408"/>
          </a:xfrm>
          <a:prstGeom prst="rect">
            <a:avLst/>
          </a:prstGeom>
        </p:spPr>
      </p:pic>
      <p:pic>
        <p:nvPicPr>
          <p:cNvPr id="11" name="Picture 9">
            <a:extLst>
              <a:ext uri="{FF2B5EF4-FFF2-40B4-BE49-F238E27FC236}">
                <a16:creationId xmlns:a16="http://schemas.microsoft.com/office/drawing/2014/main" id="{D2DECA66-2D0F-4A96-A0B5-0C26DAAD87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5030" y="4952296"/>
            <a:ext cx="380885" cy="382408"/>
          </a:xfrm>
          <a:prstGeom prst="rect">
            <a:avLst/>
          </a:prstGeom>
        </p:spPr>
      </p:pic>
      <p:pic>
        <p:nvPicPr>
          <p:cNvPr id="12" name="Picture 9">
            <a:extLst>
              <a:ext uri="{FF2B5EF4-FFF2-40B4-BE49-F238E27FC236}">
                <a16:creationId xmlns:a16="http://schemas.microsoft.com/office/drawing/2014/main" id="{6588AC9A-D11B-4D76-A916-283E09ECEE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57400" y="5720425"/>
            <a:ext cx="380885" cy="382408"/>
          </a:xfrm>
          <a:prstGeom prst="rect">
            <a:avLst/>
          </a:prstGeom>
        </p:spPr>
      </p:pic>
      <p:pic>
        <p:nvPicPr>
          <p:cNvPr id="13" name="Picture 9">
            <a:extLst>
              <a:ext uri="{FF2B5EF4-FFF2-40B4-BE49-F238E27FC236}">
                <a16:creationId xmlns:a16="http://schemas.microsoft.com/office/drawing/2014/main" id="{8C728855-103B-432E-BD50-78192D8C39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6961" y="6306578"/>
            <a:ext cx="380885" cy="382408"/>
          </a:xfrm>
          <a:prstGeom prst="rect">
            <a:avLst/>
          </a:prstGeom>
        </p:spPr>
      </p:pic>
      <p:pic>
        <p:nvPicPr>
          <p:cNvPr id="14" name="Picture 9">
            <a:extLst>
              <a:ext uri="{FF2B5EF4-FFF2-40B4-BE49-F238E27FC236}">
                <a16:creationId xmlns:a16="http://schemas.microsoft.com/office/drawing/2014/main" id="{49954876-576C-4B92-984F-CFB3491496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2567" y="3543300"/>
            <a:ext cx="380885" cy="38240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171138" y="500087"/>
            <a:ext cx="12622395" cy="1658719"/>
            <a:chOff x="17780" y="22860"/>
            <a:chExt cx="2509538" cy="324519"/>
          </a:xfrm>
        </p:grpSpPr>
        <p:sp>
          <p:nvSpPr>
            <p:cNvPr id="3" name="Freeform 3"/>
            <p:cNvSpPr/>
            <p:nvPr/>
          </p:nvSpPr>
          <p:spPr>
            <a:xfrm>
              <a:off x="17780" y="22860"/>
              <a:ext cx="2509538" cy="324519"/>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906362"/>
            <a:ext cx="9798484" cy="865622"/>
          </a:xfrm>
          <a:prstGeom prst="rect">
            <a:avLst/>
          </a:prstGeom>
        </p:spPr>
        <p:txBody>
          <a:bodyPr lIns="0" tIns="0" rIns="0" bIns="0" rtlCol="0" anchor="t">
            <a:spAutoFit/>
          </a:bodyPr>
          <a:lstStyle/>
          <a:p>
            <a:pPr algn="ctr">
              <a:lnSpc>
                <a:spcPts val="7410"/>
              </a:lnSpc>
              <a:spcBef>
                <a:spcPct val="0"/>
              </a:spcBef>
            </a:pPr>
            <a:r>
              <a:rPr lang="en-US" sz="6000" dirty="0">
                <a:solidFill>
                  <a:srgbClr val="204D68"/>
                </a:solidFill>
                <a:effectLst>
                  <a:outerShdw blurRad="38100" dist="38100" dir="2700000" algn="tl">
                    <a:srgbClr val="000000">
                      <a:alpha val="43137"/>
                    </a:srgbClr>
                  </a:outerShdw>
                </a:effectLst>
                <a:latin typeface="Barlow Bold"/>
              </a:rPr>
              <a:t>EXERCISE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00600" y="586129"/>
            <a:ext cx="1473227" cy="1506087"/>
          </a:xfrm>
          <a:prstGeom prst="rect">
            <a:avLst/>
          </a:prstGeom>
        </p:spPr>
      </p:pic>
      <p:grpSp>
        <p:nvGrpSpPr>
          <p:cNvPr id="6" name="Group 6"/>
          <p:cNvGrpSpPr/>
          <p:nvPr/>
        </p:nvGrpSpPr>
        <p:grpSpPr>
          <a:xfrm>
            <a:off x="533401" y="2585506"/>
            <a:ext cx="17754600" cy="7326636"/>
            <a:chOff x="0" y="0"/>
            <a:chExt cx="16508931" cy="7055706"/>
          </a:xfrm>
        </p:grpSpPr>
        <p:sp>
          <p:nvSpPr>
            <p:cNvPr id="7" name="Freeform 7"/>
            <p:cNvSpPr/>
            <p:nvPr/>
          </p:nvSpPr>
          <p:spPr>
            <a:xfrm>
              <a:off x="0" y="0"/>
              <a:ext cx="16508932" cy="7055706"/>
            </a:xfrm>
            <a:custGeom>
              <a:avLst/>
              <a:gdLst/>
              <a:ahLst/>
              <a:cxnLst/>
              <a:rect l="l" t="t" r="r" b="b"/>
              <a:pathLst>
                <a:path w="16508932" h="7055706">
                  <a:moveTo>
                    <a:pt x="496570" y="0"/>
                  </a:moveTo>
                  <a:lnTo>
                    <a:pt x="496570" y="7055706"/>
                  </a:lnTo>
                  <a:lnTo>
                    <a:pt x="14762680" y="7055706"/>
                  </a:lnTo>
                  <a:lnTo>
                    <a:pt x="14762680" y="0"/>
                  </a:lnTo>
                  <a:cubicBezTo>
                    <a:pt x="14762682" y="0"/>
                    <a:pt x="496570" y="0"/>
                    <a:pt x="496570" y="0"/>
                  </a:cubicBezTo>
                  <a:close/>
                  <a:moveTo>
                    <a:pt x="15259252" y="4506816"/>
                  </a:moveTo>
                  <a:lnTo>
                    <a:pt x="15259252" y="535067"/>
                  </a:lnTo>
                  <a:cubicBezTo>
                    <a:pt x="15259252" y="222250"/>
                    <a:pt x="15037002" y="0"/>
                    <a:pt x="14762682" y="0"/>
                  </a:cubicBezTo>
                  <a:lnTo>
                    <a:pt x="14762682" y="7055706"/>
                  </a:lnTo>
                  <a:cubicBezTo>
                    <a:pt x="15037002" y="7055706"/>
                    <a:pt x="15259252" y="6833456"/>
                    <a:pt x="15259252" y="6559135"/>
                  </a:cubicBezTo>
                  <a:lnTo>
                    <a:pt x="15259252" y="4979256"/>
                  </a:lnTo>
                  <a:cubicBezTo>
                    <a:pt x="15767252" y="4994496"/>
                    <a:pt x="16271441" y="4970366"/>
                    <a:pt x="16508932" y="5013546"/>
                  </a:cubicBezTo>
                  <a:cubicBezTo>
                    <a:pt x="16105071" y="4826856"/>
                    <a:pt x="15670732" y="4690966"/>
                    <a:pt x="15259252" y="4506816"/>
                  </a:cubicBezTo>
                  <a:close/>
                  <a:moveTo>
                    <a:pt x="0" y="535067"/>
                  </a:moveTo>
                  <a:lnTo>
                    <a:pt x="0" y="6559135"/>
                  </a:lnTo>
                  <a:cubicBezTo>
                    <a:pt x="0" y="6833456"/>
                    <a:pt x="222250" y="7055706"/>
                    <a:pt x="496570" y="7055706"/>
                  </a:cubicBezTo>
                  <a:lnTo>
                    <a:pt x="496570" y="0"/>
                  </a:lnTo>
                  <a:cubicBezTo>
                    <a:pt x="222250" y="0"/>
                    <a:pt x="0" y="222250"/>
                    <a:pt x="0" y="535067"/>
                  </a:cubicBezTo>
                  <a:close/>
                </a:path>
              </a:pathLst>
            </a:custGeom>
            <a:solidFill>
              <a:srgbClr val="FFFFFF"/>
            </a:solidFill>
          </p:spPr>
        </p:sp>
      </p:grpSp>
      <p:sp>
        <p:nvSpPr>
          <p:cNvPr id="8" name="TextBox 8"/>
          <p:cNvSpPr txBox="1"/>
          <p:nvPr/>
        </p:nvSpPr>
        <p:spPr>
          <a:xfrm>
            <a:off x="1506893" y="2759137"/>
            <a:ext cx="15274214" cy="7527863"/>
          </a:xfrm>
          <a:prstGeom prst="rect">
            <a:avLst/>
          </a:prstGeom>
        </p:spPr>
        <p:txBody>
          <a:bodyPr lIns="0" tIns="0" rIns="0" bIns="0" rtlCol="0" anchor="t">
            <a:spAutoFit/>
          </a:bodyPr>
          <a:lstStyle/>
          <a:p>
            <a:pPr algn="ctr">
              <a:lnSpc>
                <a:spcPts val="5032"/>
              </a:lnSpc>
            </a:pPr>
            <a:r>
              <a:rPr lang="en-US" sz="3200" dirty="0">
                <a:solidFill>
                  <a:srgbClr val="30526A"/>
                </a:solidFill>
                <a:latin typeface="Arimo Bold" panose="020B0604020202020204" charset="0"/>
                <a:ea typeface="Arimo Bold" panose="020B0604020202020204" charset="0"/>
                <a:cs typeface="Arimo Bold" panose="020B0604020202020204" charset="0"/>
              </a:rPr>
              <a:t>Divide the class into groups of two/three. </a:t>
            </a:r>
          </a:p>
          <a:p>
            <a:pPr algn="ctr">
              <a:lnSpc>
                <a:spcPts val="5032"/>
              </a:lnSpc>
            </a:pPr>
            <a:r>
              <a:rPr lang="en-US" sz="3200" dirty="0">
                <a:solidFill>
                  <a:srgbClr val="FC3D5F"/>
                </a:solidFill>
                <a:latin typeface="Arimo Bold" panose="020B0604020202020204" charset="0"/>
                <a:ea typeface="Arimo Bold" panose="020B0604020202020204" charset="0"/>
                <a:cs typeface="Arimo Bold" panose="020B0604020202020204" charset="0"/>
              </a:rPr>
              <a:t>Ask each person to think of something upsetting, that they then share with their partner in this exercise. The listener has the task of “containing” the other by recognizing and validating the others’ emotions and experience as normal given the circumstances.</a:t>
            </a:r>
          </a:p>
          <a:p>
            <a:pPr algn="ctr">
              <a:lnSpc>
                <a:spcPts val="5032"/>
              </a:lnSpc>
            </a:pPr>
            <a:r>
              <a:rPr lang="en-US" sz="3200" dirty="0">
                <a:solidFill>
                  <a:srgbClr val="FC3D5F"/>
                </a:solidFill>
                <a:latin typeface="Arimo Bold" panose="020B0604020202020204" charset="0"/>
                <a:ea typeface="Arimo Bold" panose="020B0604020202020204" charset="0"/>
                <a:cs typeface="Arimo Bold" panose="020B0604020202020204" charset="0"/>
              </a:rPr>
              <a:t> All participants should have the opportunity to both be a listener and affected individual. </a:t>
            </a:r>
          </a:p>
          <a:p>
            <a:pPr algn="ctr">
              <a:lnSpc>
                <a:spcPts val="5032"/>
              </a:lnSpc>
            </a:pPr>
            <a:r>
              <a:rPr lang="en-US" sz="3200" dirty="0">
                <a:solidFill>
                  <a:srgbClr val="FC3D5F"/>
                </a:solidFill>
                <a:latin typeface="Arimo Bold" panose="020B0604020202020204" charset="0"/>
                <a:ea typeface="Arimo Bold" panose="020B0604020202020204" charset="0"/>
                <a:cs typeface="Arimo Bold" panose="020B0604020202020204" charset="0"/>
              </a:rPr>
              <a:t>Bring the entire class back to discuss their feelings about the exercise. </a:t>
            </a:r>
          </a:p>
          <a:p>
            <a:pPr algn="ctr">
              <a:lnSpc>
                <a:spcPts val="5032"/>
              </a:lnSpc>
            </a:pPr>
            <a:r>
              <a:rPr lang="en-US" sz="3200" dirty="0">
                <a:solidFill>
                  <a:srgbClr val="1C436B"/>
                </a:solidFill>
                <a:latin typeface="Arimo Bold" panose="020B0604020202020204" charset="0"/>
                <a:ea typeface="Arimo Bold" panose="020B0604020202020204" charset="0"/>
                <a:cs typeface="Arimo Bold" panose="020B0604020202020204" charset="0"/>
              </a:rPr>
              <a:t>How did they feel about the response they received? </a:t>
            </a:r>
          </a:p>
          <a:p>
            <a:pPr algn="ctr">
              <a:lnSpc>
                <a:spcPts val="5032"/>
              </a:lnSpc>
            </a:pPr>
            <a:r>
              <a:rPr lang="en-US" sz="3200" dirty="0">
                <a:solidFill>
                  <a:srgbClr val="1C436B"/>
                </a:solidFill>
                <a:latin typeface="Arimo Bold" panose="020B0604020202020204" charset="0"/>
                <a:ea typeface="Arimo Bold" panose="020B0604020202020204" charset="0"/>
                <a:cs typeface="Arimo Bold" panose="020B0604020202020204" charset="0"/>
              </a:rPr>
              <a:t>How did it influence their emotional state? </a:t>
            </a:r>
          </a:p>
          <a:p>
            <a:pPr algn="ctr">
              <a:lnSpc>
                <a:spcPts val="5032"/>
              </a:lnSpc>
            </a:pPr>
            <a:r>
              <a:rPr lang="en-US" sz="3200" dirty="0">
                <a:solidFill>
                  <a:srgbClr val="1C436B"/>
                </a:solidFill>
                <a:latin typeface="Arimo Bold" panose="020B0604020202020204" charset="0"/>
                <a:ea typeface="Arimo Bold" panose="020B0604020202020204" charset="0"/>
                <a:cs typeface="Arimo Bold" panose="020B0604020202020204" charset="0"/>
              </a:rPr>
              <a:t>What could/should have been done differently?</a:t>
            </a:r>
          </a:p>
          <a:p>
            <a:pPr algn="ctr">
              <a:lnSpc>
                <a:spcPts val="4074"/>
              </a:lnSpc>
            </a:pPr>
            <a:endParaRPr lang="en-US" sz="3594" dirty="0">
              <a:solidFill>
                <a:srgbClr val="1C436B"/>
              </a:solidFill>
              <a:latin typeface="Arimo"/>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6217" y="7962900"/>
            <a:ext cx="452472" cy="4542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97279" y="8648700"/>
            <a:ext cx="452472" cy="45428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7945" y="9182100"/>
            <a:ext cx="452472" cy="45428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2990" y="9258300"/>
            <a:ext cx="9175010" cy="1149503"/>
            <a:chOff x="0" y="0"/>
            <a:chExt cx="12233347" cy="1532671"/>
          </a:xfrm>
        </p:grpSpPr>
        <p:pic>
          <p:nvPicPr>
            <p:cNvPr id="3" name="Picture 3"/>
            <p:cNvPicPr>
              <a:picLocks noChangeAspect="1"/>
            </p:cNvPicPr>
            <p:nvPr/>
          </p:nvPicPr>
          <p:blipFill>
            <a:blip r:embed="rId2">
              <a:alphaModFix amt="15000"/>
            </a:blip>
            <a:srcRect/>
            <a:stretch>
              <a:fillRect/>
            </a:stretch>
          </p:blipFill>
          <p:spPr>
            <a:xfrm>
              <a:off x="0" y="0"/>
              <a:ext cx="3065342" cy="1532671"/>
            </a:xfrm>
            <a:prstGeom prst="rect">
              <a:avLst/>
            </a:prstGeom>
          </p:spPr>
        </p:pic>
        <p:pic>
          <p:nvPicPr>
            <p:cNvPr id="4" name="Picture 4"/>
            <p:cNvPicPr>
              <a:picLocks noChangeAspect="1"/>
            </p:cNvPicPr>
            <p:nvPr/>
          </p:nvPicPr>
          <p:blipFill>
            <a:blip r:embed="rId2">
              <a:alphaModFix amt="15000"/>
            </a:blip>
            <a:srcRect/>
            <a:stretch>
              <a:fillRect/>
            </a:stretch>
          </p:blipFill>
          <p:spPr>
            <a:xfrm>
              <a:off x="3065342" y="0"/>
              <a:ext cx="3065342" cy="1532671"/>
            </a:xfrm>
            <a:prstGeom prst="rect">
              <a:avLst/>
            </a:prstGeom>
          </p:spPr>
        </p:pic>
        <p:pic>
          <p:nvPicPr>
            <p:cNvPr id="5" name="Picture 5"/>
            <p:cNvPicPr>
              <a:picLocks noChangeAspect="1"/>
            </p:cNvPicPr>
            <p:nvPr/>
          </p:nvPicPr>
          <p:blipFill>
            <a:blip r:embed="rId2">
              <a:alphaModFix amt="15000"/>
            </a:blip>
            <a:srcRect/>
            <a:stretch>
              <a:fillRect/>
            </a:stretch>
          </p:blipFill>
          <p:spPr>
            <a:xfrm>
              <a:off x="6102663" y="0"/>
              <a:ext cx="3065342" cy="1532671"/>
            </a:xfrm>
            <a:prstGeom prst="rect">
              <a:avLst/>
            </a:prstGeom>
          </p:spPr>
        </p:pic>
        <p:pic>
          <p:nvPicPr>
            <p:cNvPr id="6" name="Picture 6"/>
            <p:cNvPicPr>
              <a:picLocks noChangeAspect="1"/>
            </p:cNvPicPr>
            <p:nvPr/>
          </p:nvPicPr>
          <p:blipFill>
            <a:blip r:embed="rId3">
              <a:alphaModFix amt="15000"/>
            </a:blip>
            <a:srcRect/>
            <a:stretch>
              <a:fillRect/>
            </a:stretch>
          </p:blipFill>
          <p:spPr>
            <a:xfrm>
              <a:off x="9168005" y="0"/>
              <a:ext cx="3065342" cy="1532671"/>
            </a:xfrm>
            <a:prstGeom prst="rect">
              <a:avLst/>
            </a:prstGeom>
          </p:spPr>
        </p:pic>
      </p:grpSp>
      <p:grpSp>
        <p:nvGrpSpPr>
          <p:cNvPr id="7" name="Group 7"/>
          <p:cNvGrpSpPr/>
          <p:nvPr/>
        </p:nvGrpSpPr>
        <p:grpSpPr>
          <a:xfrm>
            <a:off x="0" y="9258300"/>
            <a:ext cx="9175010" cy="1149503"/>
            <a:chOff x="0" y="0"/>
            <a:chExt cx="12233347" cy="1532671"/>
          </a:xfrm>
        </p:grpSpPr>
        <p:pic>
          <p:nvPicPr>
            <p:cNvPr id="8" name="Picture 8"/>
            <p:cNvPicPr>
              <a:picLocks noChangeAspect="1"/>
            </p:cNvPicPr>
            <p:nvPr/>
          </p:nvPicPr>
          <p:blipFill>
            <a:blip r:embed="rId2">
              <a:alphaModFix amt="15000"/>
            </a:blip>
            <a:srcRect/>
            <a:stretch>
              <a:fillRect/>
            </a:stretch>
          </p:blipFill>
          <p:spPr>
            <a:xfrm>
              <a:off x="0" y="0"/>
              <a:ext cx="3065342" cy="1532671"/>
            </a:xfrm>
            <a:prstGeom prst="rect">
              <a:avLst/>
            </a:prstGeom>
          </p:spPr>
        </p:pic>
        <p:pic>
          <p:nvPicPr>
            <p:cNvPr id="9" name="Picture 9"/>
            <p:cNvPicPr>
              <a:picLocks noChangeAspect="1"/>
            </p:cNvPicPr>
            <p:nvPr/>
          </p:nvPicPr>
          <p:blipFill>
            <a:blip r:embed="rId2">
              <a:alphaModFix amt="15000"/>
            </a:blip>
            <a:srcRect/>
            <a:stretch>
              <a:fillRect/>
            </a:stretch>
          </p:blipFill>
          <p:spPr>
            <a:xfrm>
              <a:off x="3065342" y="0"/>
              <a:ext cx="3065342" cy="1532671"/>
            </a:xfrm>
            <a:prstGeom prst="rect">
              <a:avLst/>
            </a:prstGeom>
          </p:spPr>
        </p:pic>
        <p:pic>
          <p:nvPicPr>
            <p:cNvPr id="10" name="Picture 10"/>
            <p:cNvPicPr>
              <a:picLocks noChangeAspect="1"/>
            </p:cNvPicPr>
            <p:nvPr/>
          </p:nvPicPr>
          <p:blipFill>
            <a:blip r:embed="rId2">
              <a:alphaModFix amt="15000"/>
            </a:blip>
            <a:srcRect/>
            <a:stretch>
              <a:fillRect/>
            </a:stretch>
          </p:blipFill>
          <p:spPr>
            <a:xfrm>
              <a:off x="6102663" y="0"/>
              <a:ext cx="3065342" cy="1532671"/>
            </a:xfrm>
            <a:prstGeom prst="rect">
              <a:avLst/>
            </a:prstGeom>
          </p:spPr>
        </p:pic>
        <p:pic>
          <p:nvPicPr>
            <p:cNvPr id="11" name="Picture 11"/>
            <p:cNvPicPr>
              <a:picLocks noChangeAspect="1"/>
            </p:cNvPicPr>
            <p:nvPr/>
          </p:nvPicPr>
          <p:blipFill>
            <a:blip r:embed="rId3">
              <a:alphaModFix amt="15000"/>
            </a:blip>
            <a:srcRect/>
            <a:stretch>
              <a:fillRect/>
            </a:stretch>
          </p:blipFill>
          <p:spPr>
            <a:xfrm>
              <a:off x="9168005" y="0"/>
              <a:ext cx="3065342" cy="1532671"/>
            </a:xfrm>
            <a:prstGeom prst="rect">
              <a:avLst/>
            </a:prstGeom>
          </p:spPr>
        </p:pic>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2474" r="629" b="32370"/>
          <a:stretch>
            <a:fillRect/>
          </a:stretch>
        </p:blipFill>
        <p:spPr>
          <a:xfrm rot="-10800000">
            <a:off x="3995006" y="3906844"/>
            <a:ext cx="10235969" cy="2591194"/>
          </a:xfrm>
          <a:prstGeom prst="rect">
            <a:avLst/>
          </a:prstGeom>
        </p:spPr>
      </p:pic>
      <p:pic>
        <p:nvPicPr>
          <p:cNvPr id="13" name="Picture 13"/>
          <p:cNvPicPr>
            <a:picLocks noChangeAspect="1"/>
          </p:cNvPicPr>
          <p:nvPr/>
        </p:nvPicPr>
        <p:blipFill>
          <a:blip r:embed="rId6"/>
          <a:srcRect/>
          <a:stretch>
            <a:fillRect/>
          </a:stretch>
        </p:blipFill>
        <p:spPr>
          <a:xfrm>
            <a:off x="9925224" y="2137412"/>
            <a:ext cx="7334076" cy="5659993"/>
          </a:xfrm>
          <a:prstGeom prst="rect">
            <a:avLst/>
          </a:prstGeom>
        </p:spPr>
      </p:pic>
      <p:sp>
        <p:nvSpPr>
          <p:cNvPr id="14" name="TextBox 14"/>
          <p:cNvSpPr txBox="1"/>
          <p:nvPr/>
        </p:nvSpPr>
        <p:spPr>
          <a:xfrm>
            <a:off x="2876398" y="4335666"/>
            <a:ext cx="10235969" cy="1552575"/>
          </a:xfrm>
          <a:prstGeom prst="rect">
            <a:avLst/>
          </a:prstGeom>
        </p:spPr>
        <p:txBody>
          <a:bodyPr lIns="0" tIns="0" rIns="0" bIns="0" rtlCol="0" anchor="t">
            <a:spAutoFit/>
          </a:bodyPr>
          <a:lstStyle/>
          <a:p>
            <a:pPr algn="ctr">
              <a:lnSpc>
                <a:spcPts val="12599"/>
              </a:lnSpc>
            </a:pPr>
            <a:r>
              <a:rPr lang="en-US" sz="9000">
                <a:solidFill>
                  <a:srgbClr val="F3EEDE"/>
                </a:solidFill>
                <a:latin typeface="Barlow Bold Bold"/>
              </a:rPr>
              <a:t>DAY 2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196388"/>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1</a:t>
            </a:r>
          </a:p>
        </p:txBody>
      </p:sp>
      <p:sp>
        <p:nvSpPr>
          <p:cNvPr id="8" name="TextBox 8"/>
          <p:cNvSpPr txBox="1"/>
          <p:nvPr/>
        </p:nvSpPr>
        <p:spPr>
          <a:xfrm>
            <a:off x="1048661" y="1878312"/>
            <a:ext cx="16685281" cy="6335068"/>
          </a:xfrm>
          <a:prstGeom prst="rect">
            <a:avLst/>
          </a:prstGeom>
        </p:spPr>
        <p:txBody>
          <a:bodyPr lIns="0" tIns="0" rIns="0" bIns="0" rtlCol="0" anchor="t">
            <a:spAutoFit/>
          </a:bodyPr>
          <a:lstStyle/>
          <a:p>
            <a:pPr algn="ctr">
              <a:lnSpc>
                <a:spcPts val="3840"/>
              </a:lnSpc>
              <a:spcBef>
                <a:spcPct val="0"/>
              </a:spcBef>
            </a:pPr>
            <a:endParaRPr dirty="0">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en-US" sz="3200" dirty="0">
                <a:solidFill>
                  <a:srgbClr val="204D68"/>
                </a:solidFill>
                <a:latin typeface="Arimo Bold" panose="020B0604020202020204" charset="0"/>
                <a:ea typeface="Arimo Bold" panose="020B0604020202020204" charset="0"/>
                <a:cs typeface="Arimo Bold" panose="020B0604020202020204" charset="0"/>
              </a:rPr>
              <a:t>• </a:t>
            </a:r>
            <a:r>
              <a:rPr lang="en-US" sz="3200" dirty="0">
                <a:solidFill>
                  <a:srgbClr val="DD7373"/>
                </a:solidFill>
                <a:latin typeface="Arimo Bold" panose="020B0604020202020204" charset="0"/>
                <a:ea typeface="Arimo Bold" panose="020B0604020202020204" charset="0"/>
                <a:cs typeface="Arimo Bold" panose="020B0604020202020204" charset="0"/>
              </a:rPr>
              <a:t>“Trauma-informed-care”</a:t>
            </a:r>
            <a:r>
              <a:rPr lang="en-US" sz="3200" dirty="0">
                <a:solidFill>
                  <a:srgbClr val="204D68"/>
                </a:solidFill>
                <a:latin typeface="Arimo Bold" panose="020B0604020202020204" charset="0"/>
                <a:ea typeface="Arimo Bold" panose="020B0604020202020204" charset="0"/>
                <a:cs typeface="Arimo Bold" panose="020B0604020202020204" charset="0"/>
              </a:rPr>
              <a:t> approach has emerged as a response to better addressing trauma through service provision with early research and development financed by the based  US </a:t>
            </a:r>
            <a:r>
              <a:rPr lang="en-US" sz="3200" dirty="0">
                <a:solidFill>
                  <a:srgbClr val="DD7373"/>
                </a:solidFill>
                <a:latin typeface="Arimo Bold" panose="020B0604020202020204" charset="0"/>
                <a:ea typeface="Arimo Bold" panose="020B0604020202020204" charset="0"/>
                <a:cs typeface="Arimo Bold" panose="020B0604020202020204" charset="0"/>
              </a:rPr>
              <a:t>Substance Abuse and Mental Health Services Administration</a:t>
            </a:r>
            <a:r>
              <a:rPr lang="en-US" sz="3200" dirty="0">
                <a:solidFill>
                  <a:srgbClr val="204D68"/>
                </a:solidFill>
                <a:latin typeface="Arimo Bold" panose="020B0604020202020204" charset="0"/>
                <a:ea typeface="Arimo Bold" panose="020B0604020202020204" charset="0"/>
                <a:cs typeface="Arimo Bold" panose="020B0604020202020204" charset="0"/>
              </a:rPr>
              <a:t> (SAMHSA). </a:t>
            </a:r>
          </a:p>
          <a:p>
            <a:pPr algn="ctr">
              <a:lnSpc>
                <a:spcPts val="3840"/>
              </a:lnSpc>
              <a:spcBef>
                <a:spcPct val="0"/>
              </a:spcBef>
            </a:pPr>
            <a:endParaRPr lang="en-US" sz="3200" dirty="0">
              <a:solidFill>
                <a:srgbClr val="204D68"/>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en-US" sz="3200" dirty="0">
                <a:solidFill>
                  <a:srgbClr val="204D68"/>
                </a:solidFill>
                <a:latin typeface="Arimo Bold" panose="020B0604020202020204" charset="0"/>
                <a:ea typeface="Arimo Bold" panose="020B0604020202020204" charset="0"/>
                <a:cs typeface="Arimo Bold" panose="020B0604020202020204" charset="0"/>
              </a:rPr>
              <a:t>• A </a:t>
            </a:r>
            <a:r>
              <a:rPr lang="en-US" sz="3200" dirty="0">
                <a:solidFill>
                  <a:srgbClr val="DD7373"/>
                </a:solidFill>
                <a:latin typeface="Arimo Bold" panose="020B0604020202020204" charset="0"/>
                <a:ea typeface="Arimo Bold" panose="020B0604020202020204" charset="0"/>
                <a:cs typeface="Arimo Bold" panose="020B0604020202020204" charset="0"/>
              </a:rPr>
              <a:t>“plethora of theories, models, articles and training providers”</a:t>
            </a:r>
            <a:r>
              <a:rPr lang="en-US" sz="3200" dirty="0">
                <a:solidFill>
                  <a:srgbClr val="204D68"/>
                </a:solidFill>
                <a:latin typeface="Arimo Bold" panose="020B0604020202020204" charset="0"/>
                <a:ea typeface="Arimo Bold" panose="020B0604020202020204" charset="0"/>
                <a:cs typeface="Arimo Bold" panose="020B0604020202020204" charset="0"/>
              </a:rPr>
              <a:t> has emerged constituting a challenge for practitioners to identify an appropriate approach for their respective setting and translating theory into practical implementation. </a:t>
            </a:r>
          </a:p>
          <a:p>
            <a:pPr algn="ctr">
              <a:lnSpc>
                <a:spcPts val="3840"/>
              </a:lnSpc>
              <a:spcBef>
                <a:spcPct val="0"/>
              </a:spcBef>
            </a:pPr>
            <a:endParaRPr lang="en-US" sz="3200" dirty="0">
              <a:solidFill>
                <a:srgbClr val="204D68"/>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en-US" sz="3200" dirty="0">
                <a:solidFill>
                  <a:srgbClr val="204D68"/>
                </a:solidFill>
                <a:latin typeface="Arimo Bold" panose="020B0604020202020204" charset="0"/>
                <a:ea typeface="Arimo Bold" panose="020B0604020202020204" charset="0"/>
                <a:cs typeface="Arimo Bold" panose="020B0604020202020204" charset="0"/>
              </a:rPr>
              <a:t>• This introduction to </a:t>
            </a:r>
            <a:r>
              <a:rPr lang="en-US" sz="3200" dirty="0">
                <a:solidFill>
                  <a:srgbClr val="DD7373"/>
                </a:solidFill>
                <a:latin typeface="Arimo Bold" panose="020B0604020202020204" charset="0"/>
                <a:ea typeface="Arimo Bold" panose="020B0604020202020204" charset="0"/>
                <a:cs typeface="Arimo Bold" panose="020B0604020202020204" charset="0"/>
              </a:rPr>
              <a:t>TIC </a:t>
            </a:r>
            <a:r>
              <a:rPr lang="en-US" sz="3200" dirty="0">
                <a:solidFill>
                  <a:srgbClr val="204D68"/>
                </a:solidFill>
                <a:latin typeface="Arimo Bold" panose="020B0604020202020204" charset="0"/>
                <a:ea typeface="Arimo Bold" panose="020B0604020202020204" charset="0"/>
                <a:cs typeface="Arimo Bold" panose="020B0604020202020204" charset="0"/>
              </a:rPr>
              <a:t>highlights the core principles and underlying assumptions of a trauma informed approach as opposed to a trauma specific approach. </a:t>
            </a:r>
          </a:p>
          <a:p>
            <a:pPr algn="ctr">
              <a:lnSpc>
                <a:spcPts val="3840"/>
              </a:lnSpc>
              <a:spcBef>
                <a:spcPct val="0"/>
              </a:spcBef>
            </a:pPr>
            <a:endParaRPr lang="en-US" sz="3200" dirty="0">
              <a:solidFill>
                <a:srgbClr val="204D68"/>
              </a:solidFill>
              <a:latin typeface="Barlow Bold"/>
            </a:endParaRPr>
          </a:p>
        </p:txBody>
      </p:sp>
      <p:sp>
        <p:nvSpPr>
          <p:cNvPr id="9" name="TextBox 9"/>
          <p:cNvSpPr txBox="1"/>
          <p:nvPr/>
        </p:nvSpPr>
        <p:spPr>
          <a:xfrm>
            <a:off x="2550207" y="571271"/>
            <a:ext cx="13682190" cy="857607"/>
          </a:xfrm>
          <a:prstGeom prst="rect">
            <a:avLst/>
          </a:prstGeom>
        </p:spPr>
        <p:txBody>
          <a:bodyPr lIns="0" tIns="0" rIns="0" bIns="0" rtlCol="0" anchor="t">
            <a:spAutoFit/>
          </a:bodyPr>
          <a:lstStyle/>
          <a:p>
            <a:pPr algn="ctr">
              <a:lnSpc>
                <a:spcPts val="7274"/>
              </a:lnSpc>
              <a:spcBef>
                <a:spcPct val="0"/>
              </a:spcBef>
            </a:pPr>
            <a:r>
              <a:rPr lang="en-US" sz="6062" dirty="0">
                <a:solidFill>
                  <a:srgbClr val="2D5974"/>
                </a:solidFill>
                <a:effectLst>
                  <a:outerShdw blurRad="38100" dist="38100" dir="2700000" algn="tl">
                    <a:srgbClr val="000000">
                      <a:alpha val="43137"/>
                    </a:srgbClr>
                  </a:outerShdw>
                </a:effectLst>
                <a:latin typeface="Barlow Bold"/>
              </a:rPr>
              <a:t>Trauma informed care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362483"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2</a:t>
            </a:r>
          </a:p>
        </p:txBody>
      </p:sp>
      <p:sp>
        <p:nvSpPr>
          <p:cNvPr id="8" name="TextBox 8"/>
          <p:cNvSpPr txBox="1"/>
          <p:nvPr/>
        </p:nvSpPr>
        <p:spPr>
          <a:xfrm>
            <a:off x="1295400" y="2362481"/>
            <a:ext cx="16071900" cy="5360442"/>
          </a:xfrm>
          <a:prstGeom prst="rect">
            <a:avLst/>
          </a:prstGeom>
        </p:spPr>
        <p:txBody>
          <a:bodyPr wrap="square" lIns="0" tIns="0" rIns="0" bIns="0" rtlCol="0" anchor="t">
            <a:spAutoFit/>
          </a:bodyPr>
          <a:lstStyle/>
          <a:p>
            <a:pPr marL="690881" lvl="1" indent="-345440" algn="ctr">
              <a:lnSpc>
                <a:spcPts val="3840"/>
              </a:lnSpc>
              <a:buFont typeface="Arial"/>
              <a:buChar char="•"/>
            </a:pPr>
            <a:r>
              <a:rPr lang="en-US" sz="3200" dirty="0">
                <a:solidFill>
                  <a:srgbClr val="DD7373"/>
                </a:solidFill>
                <a:latin typeface="Arimo Bold" panose="020B0604020202020204" charset="0"/>
                <a:ea typeface="Arimo Bold" panose="020B0604020202020204" charset="0"/>
                <a:cs typeface="Arimo Bold" panose="020B0604020202020204" charset="0"/>
              </a:rPr>
              <a:t>SAMHSA</a:t>
            </a:r>
            <a:r>
              <a:rPr lang="en-US" sz="3200" dirty="0">
                <a:solidFill>
                  <a:srgbClr val="30526A"/>
                </a:solidFill>
                <a:latin typeface="Arimo Bold" panose="020B0604020202020204" charset="0"/>
                <a:ea typeface="Arimo Bold" panose="020B0604020202020204" charset="0"/>
                <a:cs typeface="Arimo Bold" panose="020B0604020202020204" charset="0"/>
              </a:rPr>
              <a:t> (as a funding body), developed its framework based on academic research, expertise by practitioners as well as survivors’ knowledge</a:t>
            </a:r>
          </a:p>
          <a:p>
            <a:pPr algn="ctr">
              <a:lnSpc>
                <a:spcPts val="3840"/>
              </a:lnSpc>
              <a:spcBef>
                <a:spcPct val="0"/>
              </a:spcBef>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marL="690881" lvl="1" indent="-345440" algn="ctr">
              <a:lnSpc>
                <a:spcPts val="3840"/>
              </a:lnSpc>
              <a:spcBef>
                <a:spcPct val="0"/>
              </a:spcBef>
              <a:buFont typeface="Arial"/>
              <a:buChar char="•"/>
            </a:pPr>
            <a:r>
              <a:rPr lang="en-US" sz="3200" dirty="0">
                <a:solidFill>
                  <a:srgbClr val="DD7373"/>
                </a:solidFill>
                <a:latin typeface="Arimo Bold" panose="020B0604020202020204" charset="0"/>
                <a:ea typeface="Arimo Bold" panose="020B0604020202020204" charset="0"/>
                <a:cs typeface="Arimo Bold" panose="020B0604020202020204" charset="0"/>
              </a:rPr>
              <a:t>SAMHSA</a:t>
            </a:r>
            <a:r>
              <a:rPr lang="en-US" sz="3200" dirty="0">
                <a:solidFill>
                  <a:srgbClr val="30526A"/>
                </a:solidFill>
                <a:latin typeface="Arimo Bold" panose="020B0604020202020204" charset="0"/>
                <a:ea typeface="Arimo Bold" panose="020B0604020202020204" charset="0"/>
                <a:cs typeface="Arimo Bold" panose="020B0604020202020204" charset="0"/>
              </a:rPr>
              <a:t> defines a trauma-informed entity as follows: </a:t>
            </a:r>
          </a:p>
          <a:p>
            <a:pPr algn="ctr">
              <a:lnSpc>
                <a:spcPts val="3840"/>
              </a:lnSpc>
              <a:spcBef>
                <a:spcPct val="0"/>
              </a:spcBef>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en-US" sz="3200" i="1" dirty="0">
                <a:solidFill>
                  <a:srgbClr val="30526A"/>
                </a:solidFill>
                <a:latin typeface="Arimo Bold" panose="020B0604020202020204" charset="0"/>
                <a:ea typeface="Arimo Bold" panose="020B0604020202020204" charset="0"/>
                <a:cs typeface="Arimo Bold" panose="020B0604020202020204" charset="0"/>
              </a:rPr>
              <a:t>“A program, organization, or system that is trauma-informed </a:t>
            </a:r>
            <a:r>
              <a:rPr lang="en-US" sz="3200" i="1" dirty="0">
                <a:solidFill>
                  <a:srgbClr val="DD7373"/>
                </a:solidFill>
                <a:latin typeface="Arimo Bold" panose="020B0604020202020204" charset="0"/>
                <a:ea typeface="Arimo Bold" panose="020B0604020202020204" charset="0"/>
                <a:cs typeface="Arimo Bold" panose="020B0604020202020204" charset="0"/>
              </a:rPr>
              <a:t>realizes</a:t>
            </a:r>
            <a:r>
              <a:rPr lang="en-US" sz="3200" i="1" dirty="0">
                <a:solidFill>
                  <a:srgbClr val="30526A"/>
                </a:solidFill>
                <a:latin typeface="Arimo Bold" panose="020B0604020202020204" charset="0"/>
                <a:ea typeface="Arimo Bold" panose="020B0604020202020204" charset="0"/>
                <a:cs typeface="Arimo Bold" panose="020B0604020202020204" charset="0"/>
              </a:rPr>
              <a:t> the widespread impact of trauma and understands potential paths for recovery; </a:t>
            </a:r>
            <a:r>
              <a:rPr lang="en-US" sz="3200" i="1" dirty="0">
                <a:solidFill>
                  <a:srgbClr val="DD7373"/>
                </a:solidFill>
                <a:latin typeface="Arimo Bold" panose="020B0604020202020204" charset="0"/>
                <a:ea typeface="Arimo Bold" panose="020B0604020202020204" charset="0"/>
                <a:cs typeface="Arimo Bold" panose="020B0604020202020204" charset="0"/>
              </a:rPr>
              <a:t>recognizes</a:t>
            </a:r>
            <a:r>
              <a:rPr lang="en-US" sz="3200" i="1" dirty="0">
                <a:solidFill>
                  <a:srgbClr val="30526A"/>
                </a:solidFill>
                <a:latin typeface="Arimo Bold" panose="020B0604020202020204" charset="0"/>
                <a:ea typeface="Arimo Bold" panose="020B0604020202020204" charset="0"/>
                <a:cs typeface="Arimo Bold" panose="020B0604020202020204" charset="0"/>
              </a:rPr>
              <a:t> the signs and symptoms of trauma in clients, families, staff, and others involved with the system; and </a:t>
            </a:r>
            <a:r>
              <a:rPr lang="en-US" sz="3200" i="1" dirty="0">
                <a:solidFill>
                  <a:srgbClr val="DD7373"/>
                </a:solidFill>
                <a:latin typeface="Arimo Bold" panose="020B0604020202020204" charset="0"/>
                <a:ea typeface="Arimo Bold" panose="020B0604020202020204" charset="0"/>
                <a:cs typeface="Arimo Bold" panose="020B0604020202020204" charset="0"/>
              </a:rPr>
              <a:t>responds </a:t>
            </a:r>
            <a:r>
              <a:rPr lang="en-US" sz="3200" i="1" dirty="0">
                <a:solidFill>
                  <a:srgbClr val="30526A"/>
                </a:solidFill>
                <a:latin typeface="Arimo Bold" panose="020B0604020202020204" charset="0"/>
                <a:ea typeface="Arimo Bold" panose="020B0604020202020204" charset="0"/>
                <a:cs typeface="Arimo Bold" panose="020B0604020202020204" charset="0"/>
              </a:rPr>
              <a:t>by fully integrating knowledge about trauma into policies, procedures, and practices, and seeks to actively </a:t>
            </a:r>
            <a:r>
              <a:rPr lang="en-US" sz="3200" i="1" dirty="0">
                <a:solidFill>
                  <a:srgbClr val="DD7373"/>
                </a:solidFill>
                <a:latin typeface="Arimo Bold" panose="020B0604020202020204" charset="0"/>
                <a:ea typeface="Arimo Bold" panose="020B0604020202020204" charset="0"/>
                <a:cs typeface="Arimo Bold" panose="020B0604020202020204" charset="0"/>
              </a:rPr>
              <a:t>resist re- traumatization</a:t>
            </a:r>
            <a:r>
              <a:rPr lang="en-US" sz="3200" i="1" dirty="0">
                <a:solidFill>
                  <a:srgbClr val="30526A"/>
                </a:solidFill>
                <a:latin typeface="Arimo Bold" panose="020B0604020202020204" charset="0"/>
                <a:ea typeface="Arimo Bold" panose="020B0604020202020204" charset="0"/>
                <a:cs typeface="Arimo Bold" panose="020B0604020202020204" charset="0"/>
              </a:rPr>
              <a:t>.”</a:t>
            </a:r>
          </a:p>
        </p:txBody>
      </p:sp>
      <p:sp>
        <p:nvSpPr>
          <p:cNvPr id="9" name="TextBox 9"/>
          <p:cNvSpPr txBox="1"/>
          <p:nvPr/>
        </p:nvSpPr>
        <p:spPr>
          <a:xfrm>
            <a:off x="1066800" y="172145"/>
            <a:ext cx="15900322" cy="1536959"/>
          </a:xfrm>
          <a:prstGeom prst="rect">
            <a:avLst/>
          </a:prstGeom>
        </p:spPr>
        <p:txBody>
          <a:bodyPr lIns="0" tIns="0" rIns="0" bIns="0" rtlCol="0" anchor="t">
            <a:spAutoFit/>
          </a:bodyPr>
          <a:lstStyle/>
          <a:p>
            <a:pPr algn="ctr">
              <a:lnSpc>
                <a:spcPts val="6314"/>
              </a:lnSpc>
              <a:spcBef>
                <a:spcPct val="0"/>
              </a:spcBef>
            </a:pPr>
            <a:r>
              <a:rPr lang="en-US" sz="4800" dirty="0">
                <a:solidFill>
                  <a:srgbClr val="2D5974"/>
                </a:solidFill>
                <a:effectLst>
                  <a:outerShdw blurRad="38100" dist="38100" dir="2700000" algn="tl">
                    <a:srgbClr val="000000">
                      <a:alpha val="43137"/>
                    </a:srgbClr>
                  </a:outerShdw>
                </a:effectLst>
                <a:latin typeface="Barlow Bold"/>
              </a:rPr>
              <a:t>The Concept of “Trauma-Informed Care” </a:t>
            </a:r>
          </a:p>
          <a:p>
            <a:pPr algn="ctr">
              <a:lnSpc>
                <a:spcPts val="6314"/>
              </a:lnSpc>
              <a:spcBef>
                <a:spcPct val="0"/>
              </a:spcBef>
            </a:pPr>
            <a:r>
              <a:rPr lang="en-US" sz="4800" dirty="0">
                <a:solidFill>
                  <a:srgbClr val="2D5974"/>
                </a:solidFill>
                <a:effectLst>
                  <a:outerShdw blurRad="38100" dist="38100" dir="2700000" algn="tl">
                    <a:srgbClr val="000000">
                      <a:alpha val="43137"/>
                    </a:srgbClr>
                  </a:outerShdw>
                </a:effectLst>
                <a:latin typeface="Barlow Bold"/>
              </a:rPr>
              <a:t> Definition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180059"/>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3</a:t>
            </a:r>
          </a:p>
        </p:txBody>
      </p:sp>
      <p:sp>
        <p:nvSpPr>
          <p:cNvPr id="8" name="TextBox 8"/>
          <p:cNvSpPr txBox="1"/>
          <p:nvPr/>
        </p:nvSpPr>
        <p:spPr>
          <a:xfrm>
            <a:off x="218334" y="2123908"/>
            <a:ext cx="13258808" cy="6129883"/>
          </a:xfrm>
          <a:prstGeom prst="rect">
            <a:avLst/>
          </a:prstGeom>
        </p:spPr>
        <p:txBody>
          <a:bodyPr lIns="0" tIns="0" rIns="0" bIns="0" rtlCol="0" anchor="t">
            <a:spAutoFit/>
          </a:bodyPr>
          <a:lstStyle/>
          <a:p>
            <a:pPr marL="690881" lvl="1" indent="-345440" algn="ctr">
              <a:lnSpc>
                <a:spcPts val="3840"/>
              </a:lnSpc>
              <a:buFont typeface="Arial"/>
              <a:buChar char="•"/>
            </a:pPr>
            <a:r>
              <a:rPr lang="en-US" sz="3200" dirty="0">
                <a:solidFill>
                  <a:srgbClr val="30526A"/>
                </a:solidFill>
                <a:latin typeface="Arimo Bold" panose="020B0604020202020204" charset="0"/>
                <a:ea typeface="Arimo Bold" panose="020B0604020202020204" charset="0"/>
                <a:cs typeface="Arimo Bold" panose="020B0604020202020204" charset="0"/>
              </a:rPr>
              <a:t>A </a:t>
            </a:r>
            <a:r>
              <a:rPr lang="en-US" sz="3200" dirty="0">
                <a:solidFill>
                  <a:srgbClr val="DD7373"/>
                </a:solidFill>
                <a:latin typeface="Arimo Bold" panose="020B0604020202020204" charset="0"/>
                <a:ea typeface="Arimo Bold" panose="020B0604020202020204" charset="0"/>
                <a:cs typeface="Arimo Bold" panose="020B0604020202020204" charset="0"/>
              </a:rPr>
              <a:t>trauma-informed approach</a:t>
            </a:r>
            <a:r>
              <a:rPr lang="en-US" sz="3200" dirty="0">
                <a:solidFill>
                  <a:srgbClr val="30526A"/>
                </a:solidFill>
                <a:latin typeface="Arimo Bold" panose="020B0604020202020204" charset="0"/>
                <a:ea typeface="Arimo Bold" panose="020B0604020202020204" charset="0"/>
                <a:cs typeface="Arimo Bold" panose="020B0604020202020204" charset="0"/>
              </a:rPr>
              <a:t> is distinct from </a:t>
            </a:r>
            <a:r>
              <a:rPr lang="en-US" sz="3200" dirty="0">
                <a:solidFill>
                  <a:srgbClr val="DD7373"/>
                </a:solidFill>
                <a:latin typeface="Arimo Bold" panose="020B0604020202020204" charset="0"/>
                <a:ea typeface="Arimo Bold" panose="020B0604020202020204" charset="0"/>
                <a:cs typeface="Arimo Bold" panose="020B0604020202020204" charset="0"/>
              </a:rPr>
              <a:t>trauma-specific services</a:t>
            </a:r>
            <a:r>
              <a:rPr lang="en-US" sz="3200" dirty="0">
                <a:solidFill>
                  <a:srgbClr val="30526A"/>
                </a:solidFill>
                <a:latin typeface="Arimo Bold" panose="020B0604020202020204" charset="0"/>
                <a:ea typeface="Arimo Bold" panose="020B0604020202020204" charset="0"/>
                <a:cs typeface="Arimo Bold" panose="020B0604020202020204" charset="0"/>
              </a:rPr>
              <a:t>. While it is inclusive of trauma-specific interventions such as assessment, treatment or recovery support, it also incorporates key trauma principles into the organizational culture.</a:t>
            </a:r>
          </a:p>
          <a:p>
            <a:pPr algn="ctr">
              <a:lnSpc>
                <a:spcPts val="3840"/>
              </a:lnSpc>
              <a:spcBef>
                <a:spcPct val="0"/>
              </a:spcBef>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marL="690881" lvl="1" indent="-345440" algn="ctr">
              <a:lnSpc>
                <a:spcPts val="3840"/>
              </a:lnSpc>
              <a:spcBef>
                <a:spcPct val="0"/>
              </a:spcBef>
              <a:buFont typeface="Arial"/>
              <a:buChar char="•"/>
            </a:pPr>
            <a:r>
              <a:rPr lang="en-US" sz="3200" dirty="0">
                <a:solidFill>
                  <a:srgbClr val="30526A"/>
                </a:solidFill>
                <a:latin typeface="Arimo Bold" panose="020B0604020202020204" charset="0"/>
                <a:ea typeface="Arimo Bold" panose="020B0604020202020204" charset="0"/>
                <a:cs typeface="Arimo Bold" panose="020B0604020202020204" charset="0"/>
              </a:rPr>
              <a:t>A trauma-informed approach can be implemented in a </a:t>
            </a:r>
            <a:r>
              <a:rPr lang="en-US" sz="3200" dirty="0">
                <a:solidFill>
                  <a:srgbClr val="DD7373"/>
                </a:solidFill>
                <a:latin typeface="Arimo Bold" panose="020B0604020202020204" charset="0"/>
                <a:ea typeface="Arimo Bold" panose="020B0604020202020204" charset="0"/>
                <a:cs typeface="Arimo Bold" panose="020B0604020202020204" charset="0"/>
              </a:rPr>
              <a:t>wide range of services </a:t>
            </a:r>
            <a:r>
              <a:rPr lang="en-US" sz="3200" dirty="0">
                <a:solidFill>
                  <a:srgbClr val="30526A"/>
                </a:solidFill>
                <a:latin typeface="Arimo Bold" panose="020B0604020202020204" charset="0"/>
                <a:ea typeface="Arimo Bold" panose="020B0604020202020204" charset="0"/>
                <a:cs typeface="Arimo Bold" panose="020B0604020202020204" charset="0"/>
              </a:rPr>
              <a:t>including but not limited to: behavioral and mental health, education, children and family welfare, criminal and juvenile justice, primary health care, homeless shelters, and the military.</a:t>
            </a:r>
          </a:p>
          <a:p>
            <a:pPr algn="ctr">
              <a:lnSpc>
                <a:spcPts val="3120"/>
              </a:lnSpc>
              <a:spcBef>
                <a:spcPct val="0"/>
              </a:spcBef>
            </a:pPr>
            <a:endParaRPr lang="en-US" sz="3200" dirty="0">
              <a:solidFill>
                <a:srgbClr val="30526A"/>
              </a:solidFill>
              <a:latin typeface="Barlow Bold"/>
            </a:endParaRPr>
          </a:p>
          <a:p>
            <a:pPr algn="ctr">
              <a:lnSpc>
                <a:spcPts val="2879"/>
              </a:lnSpc>
              <a:spcBef>
                <a:spcPct val="0"/>
              </a:spcBef>
            </a:pPr>
            <a:endParaRPr lang="en-US" sz="3200" dirty="0">
              <a:solidFill>
                <a:srgbClr val="30526A"/>
              </a:solidFill>
              <a:latin typeface="Barlow Bold"/>
            </a:endParaRPr>
          </a:p>
        </p:txBody>
      </p:sp>
      <p:sp>
        <p:nvSpPr>
          <p:cNvPr id="9" name="TextBox 9"/>
          <p:cNvSpPr txBox="1"/>
          <p:nvPr/>
        </p:nvSpPr>
        <p:spPr>
          <a:xfrm>
            <a:off x="1524000" y="237190"/>
            <a:ext cx="15425983" cy="840615"/>
          </a:xfrm>
          <a:prstGeom prst="rect">
            <a:avLst/>
          </a:prstGeom>
        </p:spPr>
        <p:txBody>
          <a:bodyPr lIns="0" tIns="0" rIns="0" bIns="0" rtlCol="0" anchor="t">
            <a:spAutoFit/>
          </a:bodyPr>
          <a:lstStyle/>
          <a:p>
            <a:pPr algn="ctr">
              <a:lnSpc>
                <a:spcPts val="7274"/>
              </a:lnSpc>
              <a:spcBef>
                <a:spcPct val="0"/>
              </a:spcBef>
            </a:pPr>
            <a:r>
              <a:rPr lang="en-US" sz="5400" dirty="0">
                <a:solidFill>
                  <a:srgbClr val="2D5974"/>
                </a:solidFill>
                <a:effectLst>
                  <a:outerShdw blurRad="38100" dist="38100" dir="2700000" algn="tl">
                    <a:srgbClr val="000000">
                      <a:alpha val="43137"/>
                    </a:srgbClr>
                  </a:outerShdw>
                </a:effectLst>
                <a:latin typeface="Barlow Bold"/>
              </a:rPr>
              <a:t>Areas of Intervention and Key Assumptions</a:t>
            </a:r>
          </a:p>
        </p:txBody>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39293" y="2587264"/>
            <a:ext cx="4447258" cy="54720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183277" y="111410"/>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9906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en-US" sz="2400">
                <a:solidFill>
                  <a:srgbClr val="F4F4F4"/>
                </a:solidFill>
                <a:latin typeface="Barlow Bold"/>
              </a:rPr>
              <a:t>DAY 2 - Section 3</a:t>
            </a:r>
          </a:p>
        </p:txBody>
      </p:sp>
      <p:sp>
        <p:nvSpPr>
          <p:cNvPr id="8" name="TextBox 8"/>
          <p:cNvSpPr txBox="1"/>
          <p:nvPr/>
        </p:nvSpPr>
        <p:spPr>
          <a:xfrm>
            <a:off x="0" y="2324100"/>
            <a:ext cx="17844323" cy="5757987"/>
          </a:xfrm>
          <a:prstGeom prst="rect">
            <a:avLst/>
          </a:prstGeom>
        </p:spPr>
        <p:txBody>
          <a:bodyPr lIns="0" tIns="0" rIns="0" bIns="0" rtlCol="0" anchor="t">
            <a:spAutoFit/>
          </a:bodyPr>
          <a:lstStyle/>
          <a:p>
            <a:pPr marL="626109" lvl="1" indent="-313054" algn="ctr">
              <a:lnSpc>
                <a:spcPts val="3479"/>
              </a:lnSpc>
              <a:buFont typeface="Arial"/>
              <a:buChar char="•"/>
            </a:pPr>
            <a:r>
              <a:rPr lang="en-US" sz="2899" dirty="0">
                <a:solidFill>
                  <a:srgbClr val="30526A"/>
                </a:solidFill>
                <a:latin typeface="Arimo Bold" panose="020B0604020202020204" charset="0"/>
                <a:ea typeface="Arimo Bold" panose="020B0604020202020204" charset="0"/>
                <a:cs typeface="Arimo Bold" panose="020B0604020202020204" charset="0"/>
              </a:rPr>
              <a:t>The TIC approach stems from the realization that public institutions and service systems themselves are often trauma-inducing causing </a:t>
            </a:r>
            <a:r>
              <a:rPr lang="en-US" sz="2899" dirty="0">
                <a:solidFill>
                  <a:srgbClr val="DD7373"/>
                </a:solidFill>
                <a:latin typeface="Arimo Bold" panose="020B0604020202020204" charset="0"/>
                <a:ea typeface="Arimo Bold" panose="020B0604020202020204" charset="0"/>
                <a:cs typeface="Arimo Bold" panose="020B0604020202020204" charset="0"/>
              </a:rPr>
              <a:t>“unintended” re-traumatization</a:t>
            </a:r>
            <a:r>
              <a:rPr lang="en-US" sz="2899" dirty="0">
                <a:solidFill>
                  <a:srgbClr val="30526A"/>
                </a:solidFill>
                <a:latin typeface="Arimo Bold" panose="020B0604020202020204" charset="0"/>
                <a:ea typeface="Arimo Bold" panose="020B0604020202020204" charset="0"/>
                <a:cs typeface="Arimo Bold" panose="020B0604020202020204" charset="0"/>
              </a:rPr>
              <a:t> by treating a patient or client for behavioral issues (e.g. substance abuse, diagnosis of "conflict disorder" in children) in a vacuum without taking into account the impact of trauma.</a:t>
            </a:r>
          </a:p>
          <a:p>
            <a:pPr algn="ctr">
              <a:lnSpc>
                <a:spcPts val="3479"/>
              </a:lnSpc>
            </a:pPr>
            <a:endParaRPr lang="en-US" sz="2899" dirty="0">
              <a:solidFill>
                <a:srgbClr val="30526A"/>
              </a:solidFill>
              <a:latin typeface="Arimo Bold" panose="020B0604020202020204" charset="0"/>
              <a:ea typeface="Arimo Bold" panose="020B0604020202020204" charset="0"/>
              <a:cs typeface="Arimo Bold" panose="020B0604020202020204" charset="0"/>
            </a:endParaRPr>
          </a:p>
          <a:p>
            <a:pPr marL="626109" lvl="1" indent="-313054" algn="ctr">
              <a:lnSpc>
                <a:spcPts val="3479"/>
              </a:lnSpc>
              <a:buFont typeface="Arial"/>
              <a:buChar char="•"/>
            </a:pPr>
            <a:r>
              <a:rPr lang="en-US" sz="2899" dirty="0">
                <a:solidFill>
                  <a:srgbClr val="DD7373"/>
                </a:solidFill>
                <a:latin typeface="Arimo Bold" panose="020B0604020202020204" charset="0"/>
                <a:ea typeface="Arimo Bold" panose="020B0604020202020204" charset="0"/>
                <a:cs typeface="Arimo Bold" panose="020B0604020202020204" charset="0"/>
              </a:rPr>
              <a:t>Recognizing and understanding trauma </a:t>
            </a:r>
            <a:r>
              <a:rPr lang="en-US" sz="2899" dirty="0">
                <a:solidFill>
                  <a:srgbClr val="30526A"/>
                </a:solidFill>
                <a:latin typeface="Arimo Bold" panose="020B0604020202020204" charset="0"/>
                <a:ea typeface="Arimo Bold" panose="020B0604020202020204" charset="0"/>
                <a:cs typeface="Arimo Bold" panose="020B0604020202020204" charset="0"/>
              </a:rPr>
              <a:t>could prevent misdiagnoses that are focused on treating symptoms alone while failing to address the underlying cause of a “mental injury”.</a:t>
            </a:r>
          </a:p>
          <a:p>
            <a:pPr algn="ctr">
              <a:lnSpc>
                <a:spcPts val="3479"/>
              </a:lnSpc>
            </a:pPr>
            <a:endParaRPr lang="en-US" sz="2899" dirty="0">
              <a:solidFill>
                <a:srgbClr val="30526A"/>
              </a:solidFill>
              <a:latin typeface="Arimo Bold" panose="020B0604020202020204" charset="0"/>
              <a:ea typeface="Arimo Bold" panose="020B0604020202020204" charset="0"/>
              <a:cs typeface="Arimo Bold" panose="020B0604020202020204" charset="0"/>
            </a:endParaRPr>
          </a:p>
          <a:p>
            <a:pPr marL="626109" lvl="1" indent="-313054" algn="ctr">
              <a:lnSpc>
                <a:spcPts val="3479"/>
              </a:lnSpc>
              <a:buFont typeface="Arial"/>
              <a:buChar char="•"/>
            </a:pPr>
            <a:r>
              <a:rPr lang="en-US" sz="2899" dirty="0">
                <a:solidFill>
                  <a:srgbClr val="30526A"/>
                </a:solidFill>
                <a:latin typeface="Arimo Bold" panose="020B0604020202020204" charset="0"/>
                <a:ea typeface="Arimo Bold" panose="020B0604020202020204" charset="0"/>
                <a:cs typeface="Arimo Bold" panose="020B0604020202020204" charset="0"/>
              </a:rPr>
              <a:t>Children and youth are frequently </a:t>
            </a:r>
            <a:r>
              <a:rPr lang="en-US" sz="2899" dirty="0">
                <a:solidFill>
                  <a:srgbClr val="DD7373"/>
                </a:solidFill>
                <a:latin typeface="Arimo Bold" panose="020B0604020202020204" charset="0"/>
                <a:ea typeface="Arimo Bold" panose="020B0604020202020204" charset="0"/>
                <a:cs typeface="Arimo Bold" panose="020B0604020202020204" charset="0"/>
              </a:rPr>
              <a:t>labeled as “oppositional” and misdiagnosed with ADHD or a bipolar disorder.</a:t>
            </a:r>
            <a:r>
              <a:rPr lang="en-US" sz="2899" dirty="0">
                <a:solidFill>
                  <a:srgbClr val="30526A"/>
                </a:solidFill>
                <a:latin typeface="Arimo Bold" panose="020B0604020202020204" charset="0"/>
                <a:ea typeface="Arimo Bold" panose="020B0604020202020204" charset="0"/>
                <a:cs typeface="Arimo Bold" panose="020B0604020202020204" charset="0"/>
              </a:rPr>
              <a:t> Adoption of a trauma informed approach reflects the recognition that many individuals experience trauma that in turn influences their behavior and may be exacerbated by an inappropriate response by a service or caregiver. </a:t>
            </a:r>
          </a:p>
          <a:p>
            <a:pPr algn="ctr">
              <a:lnSpc>
                <a:spcPts val="2879"/>
              </a:lnSpc>
              <a:spcBef>
                <a:spcPct val="0"/>
              </a:spcBef>
            </a:pPr>
            <a:endParaRPr lang="en-US" sz="2899" dirty="0">
              <a:solidFill>
                <a:srgbClr val="30526A"/>
              </a:solidFill>
              <a:latin typeface="Arimo"/>
            </a:endParaRPr>
          </a:p>
        </p:txBody>
      </p:sp>
      <p:sp>
        <p:nvSpPr>
          <p:cNvPr id="9" name="TextBox 9"/>
          <p:cNvSpPr txBox="1"/>
          <p:nvPr/>
        </p:nvSpPr>
        <p:spPr>
          <a:xfrm>
            <a:off x="1676400" y="322661"/>
            <a:ext cx="15425983" cy="840615"/>
          </a:xfrm>
          <a:prstGeom prst="rect">
            <a:avLst/>
          </a:prstGeom>
        </p:spPr>
        <p:txBody>
          <a:bodyPr lIns="0" tIns="0" rIns="0" bIns="0" rtlCol="0" anchor="t">
            <a:spAutoFit/>
          </a:bodyPr>
          <a:lstStyle/>
          <a:p>
            <a:pPr algn="ctr">
              <a:lnSpc>
                <a:spcPts val="7274"/>
              </a:lnSpc>
              <a:spcBef>
                <a:spcPct val="0"/>
              </a:spcBef>
            </a:pPr>
            <a:r>
              <a:rPr lang="en-US" sz="5400" dirty="0">
                <a:solidFill>
                  <a:srgbClr val="2D5974"/>
                </a:solidFill>
                <a:effectLst>
                  <a:outerShdw blurRad="38100" dist="38100" dir="2700000" algn="tl">
                    <a:srgbClr val="000000">
                      <a:alpha val="43137"/>
                    </a:srgbClr>
                  </a:outerShdw>
                </a:effectLst>
                <a:latin typeface="Barlow Bold"/>
              </a:rPr>
              <a:t>Areas of Intervention and Key Assumptions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09891" y="343310"/>
            <a:ext cx="17268217" cy="3170614"/>
            <a:chOff x="0" y="0"/>
            <a:chExt cx="4883953" cy="896742"/>
          </a:xfrm>
        </p:grpSpPr>
        <p:sp>
          <p:nvSpPr>
            <p:cNvPr id="3" name="Freeform 3"/>
            <p:cNvSpPr/>
            <p:nvPr/>
          </p:nvSpPr>
          <p:spPr>
            <a:xfrm>
              <a:off x="0" y="0"/>
              <a:ext cx="4883953" cy="896742"/>
            </a:xfrm>
            <a:custGeom>
              <a:avLst/>
              <a:gdLst/>
              <a:ahLst/>
              <a:cxnLst/>
              <a:rect l="l" t="t" r="r" b="b"/>
              <a:pathLst>
                <a:path w="4883953" h="896742">
                  <a:moveTo>
                    <a:pt x="4759492" y="896741"/>
                  </a:moveTo>
                  <a:lnTo>
                    <a:pt x="124460" y="896741"/>
                  </a:lnTo>
                  <a:cubicBezTo>
                    <a:pt x="55880" y="896741"/>
                    <a:pt x="0" y="840861"/>
                    <a:pt x="0" y="772281"/>
                  </a:cubicBezTo>
                  <a:lnTo>
                    <a:pt x="0" y="124460"/>
                  </a:lnTo>
                  <a:cubicBezTo>
                    <a:pt x="0" y="55880"/>
                    <a:pt x="55880" y="0"/>
                    <a:pt x="124460" y="0"/>
                  </a:cubicBezTo>
                  <a:lnTo>
                    <a:pt x="4759493" y="0"/>
                  </a:lnTo>
                  <a:cubicBezTo>
                    <a:pt x="4828073" y="0"/>
                    <a:pt x="4883953" y="55880"/>
                    <a:pt x="4883953" y="124460"/>
                  </a:cubicBezTo>
                  <a:lnTo>
                    <a:pt x="4883953" y="772282"/>
                  </a:lnTo>
                  <a:cubicBezTo>
                    <a:pt x="4883953" y="840862"/>
                    <a:pt x="4828073" y="896742"/>
                    <a:pt x="4759493" y="896742"/>
                  </a:cubicBezTo>
                  <a:close/>
                </a:path>
              </a:pathLst>
            </a:custGeom>
            <a:solidFill>
              <a:srgbClr val="FFFFFF"/>
            </a:solidFill>
          </p:spPr>
        </p:sp>
      </p:grpSp>
      <p:sp>
        <p:nvSpPr>
          <p:cNvPr id="4" name="TextBox 4"/>
          <p:cNvSpPr txBox="1"/>
          <p:nvPr/>
        </p:nvSpPr>
        <p:spPr>
          <a:xfrm>
            <a:off x="1271241" y="4288214"/>
            <a:ext cx="16506867" cy="5888407"/>
          </a:xfrm>
          <a:prstGeom prst="rect">
            <a:avLst/>
          </a:prstGeom>
        </p:spPr>
        <p:txBody>
          <a:bodyPr wrap="square" lIns="0" tIns="0" rIns="0" bIns="0" rtlCol="0" anchor="t">
            <a:spAutoFit/>
          </a:bodyPr>
          <a:lstStyle/>
          <a:p>
            <a:pPr algn="just">
              <a:lnSpc>
                <a:spcPts val="3383"/>
              </a:lnSpc>
            </a:pPr>
            <a:r>
              <a:rPr lang="en-US" sz="2819" dirty="0">
                <a:solidFill>
                  <a:srgbClr val="F59382"/>
                </a:solidFill>
                <a:latin typeface="Arimo Bold" panose="020B0604020202020204" charset="0"/>
                <a:ea typeface="Arimo Bold" panose="020B0604020202020204" charset="0"/>
                <a:cs typeface="Arimo Bold" panose="020B0604020202020204" charset="0"/>
              </a:rPr>
              <a:t>REALIZES </a:t>
            </a:r>
            <a:r>
              <a:rPr lang="en-US" sz="2819" dirty="0">
                <a:solidFill>
                  <a:srgbClr val="F9FCED"/>
                </a:solidFill>
                <a:latin typeface="Arimo Bold" panose="020B0604020202020204" charset="0"/>
                <a:ea typeface="Arimo Bold" panose="020B0604020202020204" charset="0"/>
                <a:cs typeface="Arimo Bold" panose="020B0604020202020204" charset="0"/>
              </a:rPr>
              <a:t>All people within an organization or system have a basic realization of trauma and how it affects families, groups, organizations, communities and individuals. There should be an awareness that trauma should be systematically addressed in prevention, treatment and recovery settings.</a:t>
            </a:r>
          </a:p>
          <a:p>
            <a:pPr algn="just">
              <a:lnSpc>
                <a:spcPts val="3383"/>
              </a:lnSpc>
            </a:pPr>
            <a:endParaRPr lang="en-US" sz="2819" dirty="0">
              <a:solidFill>
                <a:srgbClr val="F9FCED"/>
              </a:solidFill>
              <a:latin typeface="Arimo Bold" panose="020B0604020202020204" charset="0"/>
              <a:ea typeface="Arimo Bold" panose="020B0604020202020204" charset="0"/>
              <a:cs typeface="Arimo Bold" panose="020B0604020202020204" charset="0"/>
            </a:endParaRPr>
          </a:p>
          <a:p>
            <a:pPr algn="just">
              <a:lnSpc>
                <a:spcPts val="3383"/>
              </a:lnSpc>
            </a:pPr>
            <a:r>
              <a:rPr lang="en-US" sz="2819" dirty="0">
                <a:solidFill>
                  <a:srgbClr val="F59382"/>
                </a:solidFill>
                <a:latin typeface="Arimo Bold" panose="020B0604020202020204" charset="0"/>
                <a:ea typeface="Arimo Bold" panose="020B0604020202020204" charset="0"/>
                <a:cs typeface="Arimo Bold" panose="020B0604020202020204" charset="0"/>
              </a:rPr>
              <a:t>RECOGNIZES</a:t>
            </a:r>
            <a:r>
              <a:rPr lang="en-US" sz="2819" dirty="0">
                <a:solidFill>
                  <a:srgbClr val="F9FCED"/>
                </a:solidFill>
                <a:latin typeface="Arimo Bold" panose="020B0604020202020204" charset="0"/>
                <a:ea typeface="Arimo Bold" panose="020B0604020202020204" charset="0"/>
                <a:cs typeface="Arimo Bold" panose="020B0604020202020204" charset="0"/>
              </a:rPr>
              <a:t> All people within an organization or system </a:t>
            </a:r>
            <a:r>
              <a:rPr lang="en-US" sz="2819" dirty="0">
                <a:solidFill>
                  <a:srgbClr val="DD7373"/>
                </a:solidFill>
                <a:latin typeface="Arimo Bold" panose="020B0604020202020204" charset="0"/>
                <a:ea typeface="Arimo Bold" panose="020B0604020202020204" charset="0"/>
                <a:cs typeface="Arimo Bold" panose="020B0604020202020204" charset="0"/>
              </a:rPr>
              <a:t>recognize the signs of trauma.</a:t>
            </a:r>
          </a:p>
          <a:p>
            <a:pPr algn="just">
              <a:lnSpc>
                <a:spcPts val="3383"/>
              </a:lnSpc>
            </a:pPr>
            <a:endParaRPr lang="en-US" sz="2819" dirty="0">
              <a:solidFill>
                <a:srgbClr val="DD7373"/>
              </a:solidFill>
              <a:latin typeface="Arimo Bold" panose="020B0604020202020204" charset="0"/>
              <a:ea typeface="Arimo Bold" panose="020B0604020202020204" charset="0"/>
              <a:cs typeface="Arimo Bold" panose="020B0604020202020204" charset="0"/>
            </a:endParaRPr>
          </a:p>
          <a:p>
            <a:pPr algn="just">
              <a:lnSpc>
                <a:spcPts val="3383"/>
              </a:lnSpc>
            </a:pPr>
            <a:r>
              <a:rPr lang="en-US" sz="2819" dirty="0">
                <a:solidFill>
                  <a:srgbClr val="F59382"/>
                </a:solidFill>
                <a:latin typeface="Arimo Bold" panose="020B0604020202020204" charset="0"/>
                <a:ea typeface="Arimo Bold" panose="020B0604020202020204" charset="0"/>
                <a:cs typeface="Arimo Bold" panose="020B0604020202020204" charset="0"/>
              </a:rPr>
              <a:t>RESPONDS</a:t>
            </a:r>
            <a:r>
              <a:rPr lang="en-US" sz="2819" dirty="0">
                <a:solidFill>
                  <a:srgbClr val="F9FCED"/>
                </a:solidFill>
                <a:latin typeface="Arimo Bold" panose="020B0604020202020204" charset="0"/>
                <a:ea typeface="Arimo Bold" panose="020B0604020202020204" charset="0"/>
                <a:cs typeface="Arimo Bold" panose="020B0604020202020204" charset="0"/>
              </a:rPr>
              <a:t> The program, organization or system responds by applying the principles of a trauma-informed approach to all areas of functioning including staff, leadership, policies, manuals and organizational culture.</a:t>
            </a:r>
          </a:p>
          <a:p>
            <a:pPr algn="just">
              <a:lnSpc>
                <a:spcPts val="3383"/>
              </a:lnSpc>
            </a:pPr>
            <a:endParaRPr lang="en-US" sz="2819" dirty="0">
              <a:solidFill>
                <a:srgbClr val="F9FCED"/>
              </a:solidFill>
              <a:latin typeface="Arimo Bold" panose="020B0604020202020204" charset="0"/>
              <a:ea typeface="Arimo Bold" panose="020B0604020202020204" charset="0"/>
              <a:cs typeface="Arimo Bold" panose="020B0604020202020204" charset="0"/>
            </a:endParaRPr>
          </a:p>
          <a:p>
            <a:pPr algn="just">
              <a:lnSpc>
                <a:spcPts val="3383"/>
              </a:lnSpc>
            </a:pPr>
            <a:r>
              <a:rPr lang="en-US" sz="2819" dirty="0">
                <a:solidFill>
                  <a:srgbClr val="F59382"/>
                </a:solidFill>
                <a:latin typeface="Arimo Bold" panose="020B0604020202020204" charset="0"/>
                <a:ea typeface="Arimo Bold" panose="020B0604020202020204" charset="0"/>
                <a:cs typeface="Arimo Bold" panose="020B0604020202020204" charset="0"/>
              </a:rPr>
              <a:t>RESISTS </a:t>
            </a:r>
            <a:r>
              <a:rPr lang="en-US" sz="2819" dirty="0">
                <a:solidFill>
                  <a:srgbClr val="F9FCED"/>
                </a:solidFill>
                <a:latin typeface="Arimo Bold" panose="020B0604020202020204" charset="0"/>
                <a:ea typeface="Arimo Bold" panose="020B0604020202020204" charset="0"/>
                <a:cs typeface="Arimo Bold" panose="020B0604020202020204" charset="0"/>
              </a:rPr>
              <a:t>A TIC approach seeks to resist </a:t>
            </a:r>
            <a:r>
              <a:rPr lang="en-US" sz="2819" dirty="0">
                <a:solidFill>
                  <a:srgbClr val="DD7373"/>
                </a:solidFill>
                <a:latin typeface="Arimo Bold" panose="020B0604020202020204" charset="0"/>
                <a:ea typeface="Arimo Bold" panose="020B0604020202020204" charset="0"/>
                <a:cs typeface="Arimo Bold" panose="020B0604020202020204" charset="0"/>
              </a:rPr>
              <a:t>re-traumatization of clients as well as staff.</a:t>
            </a:r>
          </a:p>
          <a:p>
            <a:pPr>
              <a:lnSpc>
                <a:spcPts val="3546"/>
              </a:lnSpc>
            </a:pPr>
            <a:endParaRPr lang="en-US" sz="2819" dirty="0">
              <a:solidFill>
                <a:srgbClr val="DD7373"/>
              </a:solidFill>
              <a:latin typeface="Arimo"/>
            </a:endParaRPr>
          </a:p>
          <a:p>
            <a:pPr>
              <a:lnSpc>
                <a:spcPts val="1330"/>
              </a:lnSpc>
            </a:pPr>
            <a:endParaRPr lang="en-US" sz="2819" dirty="0">
              <a:solidFill>
                <a:srgbClr val="DD7373"/>
              </a:solidFill>
              <a:latin typeface="Arimo"/>
            </a:endParaRPr>
          </a:p>
        </p:txBody>
      </p:sp>
      <p:sp>
        <p:nvSpPr>
          <p:cNvPr id="5" name="TextBox 5"/>
          <p:cNvSpPr txBox="1"/>
          <p:nvPr/>
        </p:nvSpPr>
        <p:spPr>
          <a:xfrm>
            <a:off x="1091286" y="1862004"/>
            <a:ext cx="16463852" cy="1352550"/>
          </a:xfrm>
          <a:prstGeom prst="rect">
            <a:avLst/>
          </a:prstGeom>
        </p:spPr>
        <p:txBody>
          <a:bodyPr lIns="0" tIns="0" rIns="0" bIns="0" rtlCol="0" anchor="t">
            <a:spAutoFit/>
          </a:bodyPr>
          <a:lstStyle/>
          <a:p>
            <a:pPr algn="ctr">
              <a:lnSpc>
                <a:spcPts val="3599"/>
              </a:lnSpc>
              <a:spcBef>
                <a:spcPct val="0"/>
              </a:spcBef>
            </a:pPr>
            <a:r>
              <a:rPr lang="en-US" sz="2999" dirty="0">
                <a:solidFill>
                  <a:srgbClr val="30526A"/>
                </a:solidFill>
                <a:latin typeface="Arimo Bold" panose="020B0604020202020204" charset="0"/>
                <a:ea typeface="Arimo Bold" panose="020B0604020202020204" charset="0"/>
                <a:cs typeface="Arimo Bold" panose="020B0604020202020204" charset="0"/>
              </a:rPr>
              <a:t>The </a:t>
            </a:r>
            <a:r>
              <a:rPr lang="en-US" sz="2999" dirty="0">
                <a:solidFill>
                  <a:srgbClr val="DD7373"/>
                </a:solidFill>
                <a:latin typeface="Arimo Bold" panose="020B0604020202020204" charset="0"/>
                <a:ea typeface="Arimo Bold" panose="020B0604020202020204" charset="0"/>
                <a:cs typeface="Arimo Bold" panose="020B0604020202020204" charset="0"/>
              </a:rPr>
              <a:t>four “Rs” are fundamental </a:t>
            </a:r>
            <a:r>
              <a:rPr lang="en-US" sz="2999" dirty="0">
                <a:solidFill>
                  <a:srgbClr val="30526A"/>
                </a:solidFill>
                <a:latin typeface="Arimo Bold" panose="020B0604020202020204" charset="0"/>
                <a:ea typeface="Arimo Bold" panose="020B0604020202020204" charset="0"/>
                <a:cs typeface="Arimo Bold" panose="020B0604020202020204" charset="0"/>
              </a:rPr>
              <a:t>to any organization aiming to become trauma informed </a:t>
            </a:r>
          </a:p>
          <a:p>
            <a:pPr algn="ctr">
              <a:lnSpc>
                <a:spcPts val="3599"/>
              </a:lnSpc>
              <a:spcBef>
                <a:spcPct val="0"/>
              </a:spcBef>
            </a:pPr>
            <a:r>
              <a:rPr lang="en-US" sz="2999" dirty="0">
                <a:solidFill>
                  <a:srgbClr val="30526A"/>
                </a:solidFill>
                <a:latin typeface="Arimo Bold" panose="020B0604020202020204" charset="0"/>
                <a:ea typeface="Arimo Bold" panose="020B0604020202020204" charset="0"/>
                <a:cs typeface="Arimo Bold" panose="020B0604020202020204" charset="0"/>
              </a:rPr>
              <a:t>and reflect a cultural change within the organization as well as in the way it relates </a:t>
            </a:r>
          </a:p>
          <a:p>
            <a:pPr algn="ctr">
              <a:lnSpc>
                <a:spcPts val="3599"/>
              </a:lnSpc>
              <a:spcBef>
                <a:spcPct val="0"/>
              </a:spcBef>
            </a:pPr>
            <a:r>
              <a:rPr lang="en-US" sz="2999" dirty="0">
                <a:solidFill>
                  <a:srgbClr val="30526A"/>
                </a:solidFill>
                <a:latin typeface="Arimo Bold" panose="020B0604020202020204" charset="0"/>
                <a:ea typeface="Arimo Bold" panose="020B0604020202020204" charset="0"/>
                <a:cs typeface="Arimo Bold" panose="020B0604020202020204" charset="0"/>
              </a:rPr>
              <a:t>to external individuals who use the services. </a:t>
            </a:r>
          </a:p>
        </p:txBody>
      </p:sp>
      <p:sp>
        <p:nvSpPr>
          <p:cNvPr id="6" name="TextBox 6"/>
          <p:cNvSpPr txBox="1"/>
          <p:nvPr/>
        </p:nvSpPr>
        <p:spPr>
          <a:xfrm>
            <a:off x="1386539" y="571271"/>
            <a:ext cx="15425983" cy="840615"/>
          </a:xfrm>
          <a:prstGeom prst="rect">
            <a:avLst/>
          </a:prstGeom>
        </p:spPr>
        <p:txBody>
          <a:bodyPr lIns="0" tIns="0" rIns="0" bIns="0" rtlCol="0" anchor="t">
            <a:spAutoFit/>
          </a:bodyPr>
          <a:lstStyle/>
          <a:p>
            <a:pPr algn="ctr">
              <a:lnSpc>
                <a:spcPts val="7274"/>
              </a:lnSpc>
              <a:spcBef>
                <a:spcPct val="0"/>
              </a:spcBef>
            </a:pPr>
            <a:r>
              <a:rPr lang="en-US" sz="5400" u="sng" dirty="0">
                <a:solidFill>
                  <a:srgbClr val="DD7373"/>
                </a:solidFill>
                <a:effectLst>
                  <a:outerShdw blurRad="38100" dist="38100" dir="2700000" algn="tl">
                    <a:srgbClr val="000000">
                      <a:alpha val="43137"/>
                    </a:srgbClr>
                  </a:outerShdw>
                </a:effectLst>
                <a:latin typeface="Barlow Bold"/>
              </a:rPr>
              <a:t>The four “R”s</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596" y="4245759"/>
            <a:ext cx="452472" cy="454281"/>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596" y="6498339"/>
            <a:ext cx="452472" cy="454281"/>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596" y="7309738"/>
            <a:ext cx="452472" cy="454281"/>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596" y="9029700"/>
            <a:ext cx="452472" cy="45428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4047</TotalTime>
  <Words>3488</Words>
  <Application>Microsoft Office PowerPoint</Application>
  <PresentationFormat>Personalizzato</PresentationFormat>
  <Paragraphs>338</Paragraphs>
  <Slides>44</Slides>
  <Notes>1</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44</vt:i4>
      </vt:variant>
    </vt:vector>
  </HeadingPairs>
  <TitlesOfParts>
    <vt:vector size="54" baseType="lpstr">
      <vt:lpstr>Lato Bold</vt:lpstr>
      <vt:lpstr>Calibri</vt:lpstr>
      <vt:lpstr>League Spartan</vt:lpstr>
      <vt:lpstr>Arial</vt:lpstr>
      <vt:lpstr>Arimo</vt:lpstr>
      <vt:lpstr>Arimo Bold Italics</vt:lpstr>
      <vt:lpstr>Barlow Bold Bold</vt:lpstr>
      <vt:lpstr>Arimo Bold</vt:lpstr>
      <vt:lpstr>Barlow 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Slide Formazione INTIT_ rev DEF</dc:title>
  <cp:lastModifiedBy>c.santonico</cp:lastModifiedBy>
  <cp:revision>4</cp:revision>
  <dcterms:created xsi:type="dcterms:W3CDTF">2006-08-16T00:00:00Z</dcterms:created>
  <dcterms:modified xsi:type="dcterms:W3CDTF">2022-05-23T09:35:31Z</dcterms:modified>
  <dc:identifier>DAExaO_c7gk</dc:identifier>
</cp:coreProperties>
</file>